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0"/>
  </p:notesMasterIdLst>
  <p:sldIdLst>
    <p:sldId id="258" r:id="rId2"/>
    <p:sldId id="259" r:id="rId3"/>
    <p:sldId id="260" r:id="rId4"/>
    <p:sldId id="261" r:id="rId5"/>
    <p:sldId id="262" r:id="rId6"/>
    <p:sldId id="309"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310" r:id="rId27"/>
    <p:sldId id="285" r:id="rId28"/>
    <p:sldId id="282" r:id="rId29"/>
    <p:sldId id="283"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311" r:id="rId43"/>
    <p:sldId id="312" r:id="rId44"/>
    <p:sldId id="313" r:id="rId45"/>
    <p:sldId id="314" r:id="rId46"/>
    <p:sldId id="315" r:id="rId47"/>
    <p:sldId id="316" r:id="rId48"/>
    <p:sldId id="317" r:id="rId49"/>
    <p:sldId id="318" r:id="rId50"/>
    <p:sldId id="297" r:id="rId51"/>
    <p:sldId id="476" r:id="rId52"/>
    <p:sldId id="360" r:id="rId53"/>
    <p:sldId id="361" r:id="rId54"/>
    <p:sldId id="362" r:id="rId55"/>
    <p:sldId id="363" r:id="rId56"/>
    <p:sldId id="364" r:id="rId57"/>
    <p:sldId id="365" r:id="rId58"/>
    <p:sldId id="366" r:id="rId59"/>
    <p:sldId id="367" r:id="rId60"/>
    <p:sldId id="370" r:id="rId61"/>
    <p:sldId id="371" r:id="rId62"/>
    <p:sldId id="368" r:id="rId63"/>
    <p:sldId id="369" r:id="rId64"/>
    <p:sldId id="380" r:id="rId65"/>
    <p:sldId id="381" r:id="rId66"/>
    <p:sldId id="378" r:id="rId67"/>
    <p:sldId id="379" r:id="rId68"/>
    <p:sldId id="374" r:id="rId69"/>
    <p:sldId id="375" r:id="rId70"/>
    <p:sldId id="376" r:id="rId71"/>
    <p:sldId id="377" r:id="rId72"/>
    <p:sldId id="298" r:id="rId73"/>
    <p:sldId id="299" r:id="rId74"/>
    <p:sldId id="386" r:id="rId75"/>
    <p:sldId id="387" r:id="rId76"/>
    <p:sldId id="388" r:id="rId77"/>
    <p:sldId id="389" r:id="rId78"/>
    <p:sldId id="390" r:id="rId79"/>
    <p:sldId id="391" r:id="rId80"/>
    <p:sldId id="392" r:id="rId81"/>
    <p:sldId id="393" r:id="rId82"/>
    <p:sldId id="394" r:id="rId83"/>
    <p:sldId id="395" r:id="rId84"/>
    <p:sldId id="396" r:id="rId85"/>
    <p:sldId id="397" r:id="rId86"/>
    <p:sldId id="398" r:id="rId87"/>
    <p:sldId id="399" r:id="rId88"/>
    <p:sldId id="413" r:id="rId89"/>
    <p:sldId id="414" r:id="rId90"/>
    <p:sldId id="416" r:id="rId91"/>
    <p:sldId id="400" r:id="rId92"/>
    <p:sldId id="405" r:id="rId93"/>
    <p:sldId id="401" r:id="rId94"/>
    <p:sldId id="402" r:id="rId95"/>
    <p:sldId id="403" r:id="rId96"/>
    <p:sldId id="419" r:id="rId97"/>
    <p:sldId id="417" r:id="rId98"/>
    <p:sldId id="406" r:id="rId99"/>
    <p:sldId id="407" r:id="rId100"/>
    <p:sldId id="408" r:id="rId101"/>
    <p:sldId id="409" r:id="rId102"/>
    <p:sldId id="423" r:id="rId103"/>
    <p:sldId id="424" r:id="rId104"/>
    <p:sldId id="425" r:id="rId105"/>
    <p:sldId id="426" r:id="rId106"/>
    <p:sldId id="427" r:id="rId107"/>
    <p:sldId id="428" r:id="rId108"/>
    <p:sldId id="429" r:id="rId109"/>
    <p:sldId id="430" r:id="rId110"/>
    <p:sldId id="431" r:id="rId111"/>
    <p:sldId id="412" r:id="rId112"/>
    <p:sldId id="418" r:id="rId113"/>
    <p:sldId id="422" r:id="rId114"/>
    <p:sldId id="420" r:id="rId115"/>
    <p:sldId id="421" r:id="rId116"/>
    <p:sldId id="410" r:id="rId117"/>
    <p:sldId id="411" r:id="rId118"/>
    <p:sldId id="443" r:id="rId119"/>
    <p:sldId id="444" r:id="rId120"/>
    <p:sldId id="445" r:id="rId121"/>
    <p:sldId id="437" r:id="rId122"/>
    <p:sldId id="432" r:id="rId123"/>
    <p:sldId id="433" r:id="rId124"/>
    <p:sldId id="434" r:id="rId125"/>
    <p:sldId id="435" r:id="rId126"/>
    <p:sldId id="446" r:id="rId127"/>
    <p:sldId id="447" r:id="rId128"/>
    <p:sldId id="436" r:id="rId129"/>
    <p:sldId id="438" r:id="rId130"/>
    <p:sldId id="448" r:id="rId131"/>
    <p:sldId id="449" r:id="rId132"/>
    <p:sldId id="450" r:id="rId133"/>
    <p:sldId id="451" r:id="rId134"/>
    <p:sldId id="439" r:id="rId135"/>
    <p:sldId id="440" r:id="rId136"/>
    <p:sldId id="441" r:id="rId137"/>
    <p:sldId id="442" r:id="rId138"/>
    <p:sldId id="301" r:id="rId139"/>
    <p:sldId id="302" r:id="rId140"/>
    <p:sldId id="303" r:id="rId141"/>
    <p:sldId id="304" r:id="rId142"/>
    <p:sldId id="305" r:id="rId143"/>
    <p:sldId id="306" r:id="rId144"/>
    <p:sldId id="307" r:id="rId145"/>
    <p:sldId id="308" r:id="rId146"/>
    <p:sldId id="319" r:id="rId147"/>
    <p:sldId id="320" r:id="rId148"/>
    <p:sldId id="321" r:id="rId149"/>
    <p:sldId id="323" r:id="rId150"/>
    <p:sldId id="324" r:id="rId151"/>
    <p:sldId id="325" r:id="rId152"/>
    <p:sldId id="453" r:id="rId153"/>
    <p:sldId id="452" r:id="rId154"/>
    <p:sldId id="326" r:id="rId155"/>
    <p:sldId id="327" r:id="rId156"/>
    <p:sldId id="328" r:id="rId157"/>
    <p:sldId id="329" r:id="rId158"/>
    <p:sldId id="454" r:id="rId159"/>
    <p:sldId id="455" r:id="rId160"/>
    <p:sldId id="331" r:id="rId161"/>
    <p:sldId id="332" r:id="rId162"/>
    <p:sldId id="456" r:id="rId163"/>
    <p:sldId id="333" r:id="rId164"/>
    <p:sldId id="336" r:id="rId165"/>
    <p:sldId id="337" r:id="rId166"/>
    <p:sldId id="338" r:id="rId167"/>
    <p:sldId id="342" r:id="rId168"/>
    <p:sldId id="339" r:id="rId169"/>
    <p:sldId id="340" r:id="rId170"/>
    <p:sldId id="341" r:id="rId171"/>
    <p:sldId id="343" r:id="rId172"/>
    <p:sldId id="344" r:id="rId173"/>
    <p:sldId id="460" r:id="rId174"/>
    <p:sldId id="461" r:id="rId175"/>
    <p:sldId id="462" r:id="rId176"/>
    <p:sldId id="463" r:id="rId177"/>
    <p:sldId id="464" r:id="rId178"/>
    <p:sldId id="465" r:id="rId179"/>
    <p:sldId id="466" r:id="rId180"/>
    <p:sldId id="467" r:id="rId181"/>
    <p:sldId id="468" r:id="rId182"/>
    <p:sldId id="469" r:id="rId183"/>
    <p:sldId id="470" r:id="rId184"/>
    <p:sldId id="471" r:id="rId185"/>
    <p:sldId id="472" r:id="rId186"/>
    <p:sldId id="473" r:id="rId187"/>
    <p:sldId id="474" r:id="rId188"/>
    <p:sldId id="475" r:id="rId1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1" d="100"/>
          <a:sy n="51" d="100"/>
        </p:scale>
        <p:origin x="72" y="3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8DA8DF-9538-45D1-AB9B-D218BBB57222}" type="doc">
      <dgm:prSet loTypeId="urn:microsoft.com/office/officeart/2005/8/layout/equation2" loCatId="relationship" qsTypeId="urn:microsoft.com/office/officeart/2005/8/quickstyle/simple1" qsCatId="simple" csTypeId="urn:microsoft.com/office/officeart/2005/8/colors/colorful5" csCatId="colorful" phldr="1"/>
      <dgm:spPr/>
    </dgm:pt>
    <dgm:pt modelId="{BC1D1F6F-6BA3-4105-89C1-1CBA7F35DD53}">
      <dgm:prSet phldrT="[Text]">
        <dgm:style>
          <a:lnRef idx="2">
            <a:schemeClr val="accent3"/>
          </a:lnRef>
          <a:fillRef idx="1">
            <a:schemeClr val="lt1"/>
          </a:fillRef>
          <a:effectRef idx="0">
            <a:schemeClr val="accent3"/>
          </a:effectRef>
          <a:fontRef idx="minor">
            <a:schemeClr val="dk1"/>
          </a:fontRef>
        </dgm:style>
      </dgm:prSet>
      <dgm:spPr>
        <a:solidFill>
          <a:schemeClr val="accent3">
            <a:lumMod val="60000"/>
            <a:lumOff val="40000"/>
          </a:schemeClr>
        </a:solidFill>
      </dgm:spPr>
      <dgm:t>
        <a:bodyPr/>
        <a:lstStyle/>
        <a:p>
          <a:r>
            <a:rPr lang="en-US" dirty="0"/>
            <a:t>Stats</a:t>
          </a:r>
          <a:endParaRPr lang="en-IN" dirty="0"/>
        </a:p>
      </dgm:t>
    </dgm:pt>
    <dgm:pt modelId="{B86B78E2-DC57-4A83-8802-1B9D12668434}" type="parTrans" cxnId="{711842B9-5B3A-4CC9-80EF-5D428299A773}">
      <dgm:prSet/>
      <dgm:spPr/>
      <dgm:t>
        <a:bodyPr/>
        <a:lstStyle/>
        <a:p>
          <a:endParaRPr lang="en-IN"/>
        </a:p>
      </dgm:t>
    </dgm:pt>
    <dgm:pt modelId="{A15934E7-5E28-4D08-8A7E-4D002CFE9391}" type="sibTrans" cxnId="{711842B9-5B3A-4CC9-80EF-5D428299A773}">
      <dgm:prSet/>
      <dgm:spPr/>
      <dgm:t>
        <a:bodyPr/>
        <a:lstStyle/>
        <a:p>
          <a:endParaRPr lang="en-IN"/>
        </a:p>
      </dgm:t>
    </dgm:pt>
    <dgm:pt modelId="{712C72E1-2A44-4C5C-B1D6-8495675E8917}">
      <dgm:prSet phldrT="[Text]">
        <dgm:style>
          <a:lnRef idx="2">
            <a:schemeClr val="accent3"/>
          </a:lnRef>
          <a:fillRef idx="1">
            <a:schemeClr val="lt1"/>
          </a:fillRef>
          <a:effectRef idx="0">
            <a:schemeClr val="accent3"/>
          </a:effectRef>
          <a:fontRef idx="minor">
            <a:schemeClr val="dk1"/>
          </a:fontRef>
        </dgm:style>
      </dgm:prSet>
      <dgm:spPr>
        <a:solidFill>
          <a:srgbClr val="00B050"/>
        </a:solidFill>
      </dgm:spPr>
      <dgm:t>
        <a:bodyPr/>
        <a:lstStyle/>
        <a:p>
          <a:r>
            <a:rPr lang="en-US" dirty="0" err="1"/>
            <a:t>Ml</a:t>
          </a:r>
          <a:endParaRPr lang="en-IN" dirty="0"/>
        </a:p>
      </dgm:t>
    </dgm:pt>
    <dgm:pt modelId="{07BB74AF-3F61-4517-B4EC-CAAACDC5B9B9}" type="parTrans" cxnId="{F19D76C1-D420-4AA5-8C5C-F62D4E8FB1C3}">
      <dgm:prSet/>
      <dgm:spPr/>
      <dgm:t>
        <a:bodyPr/>
        <a:lstStyle/>
        <a:p>
          <a:endParaRPr lang="en-IN"/>
        </a:p>
      </dgm:t>
    </dgm:pt>
    <dgm:pt modelId="{19C2958A-F95F-4AEE-AD2E-AD355CF268EE}" type="sibTrans" cxnId="{F19D76C1-D420-4AA5-8C5C-F62D4E8FB1C3}">
      <dgm:prSet/>
      <dgm:spPr/>
      <dgm:t>
        <a:bodyPr/>
        <a:lstStyle/>
        <a:p>
          <a:endParaRPr lang="en-IN"/>
        </a:p>
      </dgm:t>
    </dgm:pt>
    <dgm:pt modelId="{3C46F895-7886-4EF1-97F8-9CA3250EFB56}">
      <dgm:prSet phldrT="[Text]">
        <dgm:style>
          <a:lnRef idx="2">
            <a:schemeClr val="accent6"/>
          </a:lnRef>
          <a:fillRef idx="1">
            <a:schemeClr val="lt1"/>
          </a:fillRef>
          <a:effectRef idx="0">
            <a:schemeClr val="accent6"/>
          </a:effectRef>
          <a:fontRef idx="minor">
            <a:schemeClr val="dk1"/>
          </a:fontRef>
        </dgm:style>
      </dgm:prSet>
      <dgm:spPr>
        <a:solidFill>
          <a:schemeClr val="accent5">
            <a:lumMod val="60000"/>
            <a:lumOff val="40000"/>
          </a:schemeClr>
        </a:solidFill>
      </dgm:spPr>
      <dgm:t>
        <a:bodyPr/>
        <a:lstStyle/>
        <a:p>
          <a:r>
            <a:rPr lang="en-US" dirty="0"/>
            <a:t>DS</a:t>
          </a:r>
          <a:endParaRPr lang="en-IN" dirty="0"/>
        </a:p>
      </dgm:t>
    </dgm:pt>
    <dgm:pt modelId="{ED9EB292-3A48-4FEA-A0AD-89F00A1ABC25}" type="parTrans" cxnId="{36B5CF89-F5CE-4B25-B512-3BA9CA0EC8FB}">
      <dgm:prSet/>
      <dgm:spPr/>
      <dgm:t>
        <a:bodyPr/>
        <a:lstStyle/>
        <a:p>
          <a:endParaRPr lang="en-IN"/>
        </a:p>
      </dgm:t>
    </dgm:pt>
    <dgm:pt modelId="{9F2F9EB7-4559-4A88-B124-20CF83D7935D}" type="sibTrans" cxnId="{36B5CF89-F5CE-4B25-B512-3BA9CA0EC8FB}">
      <dgm:prSet/>
      <dgm:spPr/>
      <dgm:t>
        <a:bodyPr/>
        <a:lstStyle/>
        <a:p>
          <a:endParaRPr lang="en-IN"/>
        </a:p>
      </dgm:t>
    </dgm:pt>
    <dgm:pt modelId="{35473E17-9CB3-4DEC-87A9-3AA6B0CAD251}" type="pres">
      <dgm:prSet presAssocID="{468DA8DF-9538-45D1-AB9B-D218BBB57222}" presName="Name0" presStyleCnt="0">
        <dgm:presLayoutVars>
          <dgm:dir/>
          <dgm:resizeHandles val="exact"/>
        </dgm:presLayoutVars>
      </dgm:prSet>
      <dgm:spPr/>
    </dgm:pt>
    <dgm:pt modelId="{825EE768-0D4E-4A42-A695-9B65E4EF709A}" type="pres">
      <dgm:prSet presAssocID="{468DA8DF-9538-45D1-AB9B-D218BBB57222}" presName="vNodes" presStyleCnt="0"/>
      <dgm:spPr/>
    </dgm:pt>
    <dgm:pt modelId="{6FC82813-863D-47B7-9801-DE7EF4355CEC}" type="pres">
      <dgm:prSet presAssocID="{BC1D1F6F-6BA3-4105-89C1-1CBA7F35DD53}" presName="node" presStyleLbl="node1" presStyleIdx="0" presStyleCnt="3" custScaleX="95556">
        <dgm:presLayoutVars>
          <dgm:bulletEnabled val="1"/>
        </dgm:presLayoutVars>
      </dgm:prSet>
      <dgm:spPr/>
    </dgm:pt>
    <dgm:pt modelId="{4F7DEE0C-C414-4382-841F-869E2AC97EDA}" type="pres">
      <dgm:prSet presAssocID="{A15934E7-5E28-4D08-8A7E-4D002CFE9391}" presName="spacerT" presStyleCnt="0"/>
      <dgm:spPr/>
    </dgm:pt>
    <dgm:pt modelId="{441EA592-05BD-4A5D-BE53-AF9914557B40}" type="pres">
      <dgm:prSet presAssocID="{A15934E7-5E28-4D08-8A7E-4D002CFE9391}" presName="sibTrans" presStyleLbl="sibTrans2D1" presStyleIdx="0" presStyleCnt="2"/>
      <dgm:spPr/>
    </dgm:pt>
    <dgm:pt modelId="{1970D885-B18B-471D-A6A2-5E8C3FDF675A}" type="pres">
      <dgm:prSet presAssocID="{A15934E7-5E28-4D08-8A7E-4D002CFE9391}" presName="spacerB" presStyleCnt="0"/>
      <dgm:spPr/>
    </dgm:pt>
    <dgm:pt modelId="{4AA821A5-8506-4158-B180-392EF5A70E5A}" type="pres">
      <dgm:prSet presAssocID="{712C72E1-2A44-4C5C-B1D6-8495675E8917}" presName="node" presStyleLbl="node1" presStyleIdx="1" presStyleCnt="3">
        <dgm:presLayoutVars>
          <dgm:bulletEnabled val="1"/>
        </dgm:presLayoutVars>
      </dgm:prSet>
      <dgm:spPr/>
    </dgm:pt>
    <dgm:pt modelId="{3C39FC7F-12D5-47A7-9418-B4B4B42A9268}" type="pres">
      <dgm:prSet presAssocID="{468DA8DF-9538-45D1-AB9B-D218BBB57222}" presName="sibTransLast" presStyleLbl="sibTrans2D1" presStyleIdx="1" presStyleCnt="2"/>
      <dgm:spPr/>
    </dgm:pt>
    <dgm:pt modelId="{B3C6ED56-BEE7-4C02-B6FA-7B4A614DFF09}" type="pres">
      <dgm:prSet presAssocID="{468DA8DF-9538-45D1-AB9B-D218BBB57222}" presName="connectorText" presStyleLbl="sibTrans2D1" presStyleIdx="1" presStyleCnt="2"/>
      <dgm:spPr/>
    </dgm:pt>
    <dgm:pt modelId="{4E81FE9E-0045-4A96-9BA3-812C1120E753}" type="pres">
      <dgm:prSet presAssocID="{468DA8DF-9538-45D1-AB9B-D218BBB57222}" presName="lastNode" presStyleLbl="node1" presStyleIdx="2" presStyleCnt="3">
        <dgm:presLayoutVars>
          <dgm:bulletEnabled val="1"/>
        </dgm:presLayoutVars>
      </dgm:prSet>
      <dgm:spPr/>
    </dgm:pt>
  </dgm:ptLst>
  <dgm:cxnLst>
    <dgm:cxn modelId="{889CAC08-03EE-414C-B95E-BAAADB0BFA9C}" type="presOf" srcId="{19C2958A-F95F-4AEE-AD2E-AD355CF268EE}" destId="{3C39FC7F-12D5-47A7-9418-B4B4B42A9268}" srcOrd="0" destOrd="0" presId="urn:microsoft.com/office/officeart/2005/8/layout/equation2"/>
    <dgm:cxn modelId="{37A0B728-8119-473C-B205-20C235A60CC8}" type="presOf" srcId="{3C46F895-7886-4EF1-97F8-9CA3250EFB56}" destId="{4E81FE9E-0045-4A96-9BA3-812C1120E753}" srcOrd="0" destOrd="0" presId="urn:microsoft.com/office/officeart/2005/8/layout/equation2"/>
    <dgm:cxn modelId="{1A9CAF2B-FDA8-4A9E-B30B-8EF1755C59DB}" type="presOf" srcId="{19C2958A-F95F-4AEE-AD2E-AD355CF268EE}" destId="{B3C6ED56-BEE7-4C02-B6FA-7B4A614DFF09}" srcOrd="1" destOrd="0" presId="urn:microsoft.com/office/officeart/2005/8/layout/equation2"/>
    <dgm:cxn modelId="{9233BA35-E696-4940-95BF-B1531014BA78}" type="presOf" srcId="{712C72E1-2A44-4C5C-B1D6-8495675E8917}" destId="{4AA821A5-8506-4158-B180-392EF5A70E5A}" srcOrd="0" destOrd="0" presId="urn:microsoft.com/office/officeart/2005/8/layout/equation2"/>
    <dgm:cxn modelId="{5B8A9B76-02E5-45CD-90D1-CB453E221C5A}" type="presOf" srcId="{BC1D1F6F-6BA3-4105-89C1-1CBA7F35DD53}" destId="{6FC82813-863D-47B7-9801-DE7EF4355CEC}" srcOrd="0" destOrd="0" presId="urn:microsoft.com/office/officeart/2005/8/layout/equation2"/>
    <dgm:cxn modelId="{36B5CF89-F5CE-4B25-B512-3BA9CA0EC8FB}" srcId="{468DA8DF-9538-45D1-AB9B-D218BBB57222}" destId="{3C46F895-7886-4EF1-97F8-9CA3250EFB56}" srcOrd="2" destOrd="0" parTransId="{ED9EB292-3A48-4FEA-A0AD-89F00A1ABC25}" sibTransId="{9F2F9EB7-4559-4A88-B124-20CF83D7935D}"/>
    <dgm:cxn modelId="{9697829C-13A7-48C9-93CB-D60ECA66EB89}" type="presOf" srcId="{A15934E7-5E28-4D08-8A7E-4D002CFE9391}" destId="{441EA592-05BD-4A5D-BE53-AF9914557B40}" srcOrd="0" destOrd="0" presId="urn:microsoft.com/office/officeart/2005/8/layout/equation2"/>
    <dgm:cxn modelId="{711842B9-5B3A-4CC9-80EF-5D428299A773}" srcId="{468DA8DF-9538-45D1-AB9B-D218BBB57222}" destId="{BC1D1F6F-6BA3-4105-89C1-1CBA7F35DD53}" srcOrd="0" destOrd="0" parTransId="{B86B78E2-DC57-4A83-8802-1B9D12668434}" sibTransId="{A15934E7-5E28-4D08-8A7E-4D002CFE9391}"/>
    <dgm:cxn modelId="{F19D76C1-D420-4AA5-8C5C-F62D4E8FB1C3}" srcId="{468DA8DF-9538-45D1-AB9B-D218BBB57222}" destId="{712C72E1-2A44-4C5C-B1D6-8495675E8917}" srcOrd="1" destOrd="0" parTransId="{07BB74AF-3F61-4517-B4EC-CAAACDC5B9B9}" sibTransId="{19C2958A-F95F-4AEE-AD2E-AD355CF268EE}"/>
    <dgm:cxn modelId="{E19872E4-E54C-417A-8149-EC068E77A54F}" type="presOf" srcId="{468DA8DF-9538-45D1-AB9B-D218BBB57222}" destId="{35473E17-9CB3-4DEC-87A9-3AA6B0CAD251}" srcOrd="0" destOrd="0" presId="urn:microsoft.com/office/officeart/2005/8/layout/equation2"/>
    <dgm:cxn modelId="{99224656-2685-4800-86BF-79C727AC5060}" type="presParOf" srcId="{35473E17-9CB3-4DEC-87A9-3AA6B0CAD251}" destId="{825EE768-0D4E-4A42-A695-9B65E4EF709A}" srcOrd="0" destOrd="0" presId="urn:microsoft.com/office/officeart/2005/8/layout/equation2"/>
    <dgm:cxn modelId="{CAD41EE2-ACE2-4BEA-BF00-2A404A0F0ABC}" type="presParOf" srcId="{825EE768-0D4E-4A42-A695-9B65E4EF709A}" destId="{6FC82813-863D-47B7-9801-DE7EF4355CEC}" srcOrd="0" destOrd="0" presId="urn:microsoft.com/office/officeart/2005/8/layout/equation2"/>
    <dgm:cxn modelId="{6D175DFB-F54E-4F00-AB3A-4481879765CB}" type="presParOf" srcId="{825EE768-0D4E-4A42-A695-9B65E4EF709A}" destId="{4F7DEE0C-C414-4382-841F-869E2AC97EDA}" srcOrd="1" destOrd="0" presId="urn:microsoft.com/office/officeart/2005/8/layout/equation2"/>
    <dgm:cxn modelId="{291DFD06-1703-4C42-94E8-8507F056987B}" type="presParOf" srcId="{825EE768-0D4E-4A42-A695-9B65E4EF709A}" destId="{441EA592-05BD-4A5D-BE53-AF9914557B40}" srcOrd="2" destOrd="0" presId="urn:microsoft.com/office/officeart/2005/8/layout/equation2"/>
    <dgm:cxn modelId="{2AAB3956-C5BC-43F1-B4C1-9972736E4DF2}" type="presParOf" srcId="{825EE768-0D4E-4A42-A695-9B65E4EF709A}" destId="{1970D885-B18B-471D-A6A2-5E8C3FDF675A}" srcOrd="3" destOrd="0" presId="urn:microsoft.com/office/officeart/2005/8/layout/equation2"/>
    <dgm:cxn modelId="{C50ECFD0-F91A-495E-ABB7-93A3951716A2}" type="presParOf" srcId="{825EE768-0D4E-4A42-A695-9B65E4EF709A}" destId="{4AA821A5-8506-4158-B180-392EF5A70E5A}" srcOrd="4" destOrd="0" presId="urn:microsoft.com/office/officeart/2005/8/layout/equation2"/>
    <dgm:cxn modelId="{9057950B-9607-4500-9C42-8F4CFEC98BEF}" type="presParOf" srcId="{35473E17-9CB3-4DEC-87A9-3AA6B0CAD251}" destId="{3C39FC7F-12D5-47A7-9418-B4B4B42A9268}" srcOrd="1" destOrd="0" presId="urn:microsoft.com/office/officeart/2005/8/layout/equation2"/>
    <dgm:cxn modelId="{C3B06323-79B4-4CDF-B53F-7F9C5F4FF93A}" type="presParOf" srcId="{3C39FC7F-12D5-47A7-9418-B4B4B42A9268}" destId="{B3C6ED56-BEE7-4C02-B6FA-7B4A614DFF09}" srcOrd="0" destOrd="0" presId="urn:microsoft.com/office/officeart/2005/8/layout/equation2"/>
    <dgm:cxn modelId="{DFB709A3-C449-4BB1-8360-27D2B03FB177}" type="presParOf" srcId="{35473E17-9CB3-4DEC-87A9-3AA6B0CAD251}" destId="{4E81FE9E-0045-4A96-9BA3-812C1120E753}" srcOrd="2" destOrd="0" presId="urn:microsoft.com/office/officeart/2005/8/layout/equation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785A6A-B8F8-44F3-9E1B-67BA6577149F}" type="doc">
      <dgm:prSet loTypeId="urn:microsoft.com/office/officeart/2005/8/layout/funnel1" loCatId="process" qsTypeId="urn:microsoft.com/office/officeart/2005/8/quickstyle/simple1" qsCatId="simple" csTypeId="urn:microsoft.com/office/officeart/2005/8/colors/colorful4" csCatId="colorful" phldr="1"/>
      <dgm:spPr/>
      <dgm:t>
        <a:bodyPr/>
        <a:lstStyle/>
        <a:p>
          <a:endParaRPr lang="en-IN"/>
        </a:p>
      </dgm:t>
    </dgm:pt>
    <dgm:pt modelId="{8A51E765-88D7-44BF-A45E-CCC1145FED40}">
      <dgm:prSet phldrT="[Text]"/>
      <dgm:spPr/>
      <dgm:t>
        <a:bodyPr/>
        <a:lstStyle/>
        <a:p>
          <a:r>
            <a:rPr lang="en-US" dirty="0"/>
            <a:t>VOLUME</a:t>
          </a:r>
          <a:endParaRPr lang="en-IN" dirty="0"/>
        </a:p>
      </dgm:t>
    </dgm:pt>
    <dgm:pt modelId="{5B4720E0-4C4D-4D74-BCCC-F8789D761B08}" type="parTrans" cxnId="{763793DC-0CC7-4C05-B128-01023D296959}">
      <dgm:prSet/>
      <dgm:spPr/>
      <dgm:t>
        <a:bodyPr/>
        <a:lstStyle/>
        <a:p>
          <a:endParaRPr lang="en-IN"/>
        </a:p>
      </dgm:t>
    </dgm:pt>
    <dgm:pt modelId="{D35EC9C4-6C2D-43C2-9128-197E5FAAE2BA}" type="sibTrans" cxnId="{763793DC-0CC7-4C05-B128-01023D296959}">
      <dgm:prSet/>
      <dgm:spPr/>
      <dgm:t>
        <a:bodyPr/>
        <a:lstStyle/>
        <a:p>
          <a:endParaRPr lang="en-IN"/>
        </a:p>
      </dgm:t>
    </dgm:pt>
    <dgm:pt modelId="{3E5E4138-3E32-4A55-9954-16124D316DE0}">
      <dgm:prSet phldrT="[Text]"/>
      <dgm:spPr/>
      <dgm:t>
        <a:bodyPr/>
        <a:lstStyle/>
        <a:p>
          <a:r>
            <a:rPr lang="en-US" dirty="0"/>
            <a:t>VARIETY</a:t>
          </a:r>
          <a:endParaRPr lang="en-IN" dirty="0"/>
        </a:p>
      </dgm:t>
    </dgm:pt>
    <dgm:pt modelId="{ED932F5A-BDF0-400E-A934-336BF9099F29}" type="parTrans" cxnId="{AD9B26C5-44D8-43FD-8DFD-615A005E0955}">
      <dgm:prSet/>
      <dgm:spPr/>
      <dgm:t>
        <a:bodyPr/>
        <a:lstStyle/>
        <a:p>
          <a:endParaRPr lang="en-IN"/>
        </a:p>
      </dgm:t>
    </dgm:pt>
    <dgm:pt modelId="{A981C98B-22D4-438B-ABA7-45B3467E8B23}" type="sibTrans" cxnId="{AD9B26C5-44D8-43FD-8DFD-615A005E0955}">
      <dgm:prSet/>
      <dgm:spPr/>
      <dgm:t>
        <a:bodyPr/>
        <a:lstStyle/>
        <a:p>
          <a:endParaRPr lang="en-IN"/>
        </a:p>
      </dgm:t>
    </dgm:pt>
    <dgm:pt modelId="{C3CEF628-30D1-492D-85A4-0790ADC98E62}">
      <dgm:prSet phldrT="[Text]"/>
      <dgm:spPr/>
      <dgm:t>
        <a:bodyPr/>
        <a:lstStyle/>
        <a:p>
          <a:r>
            <a:rPr lang="en-US" dirty="0"/>
            <a:t>VELOCITY</a:t>
          </a:r>
          <a:endParaRPr lang="en-IN" dirty="0"/>
        </a:p>
      </dgm:t>
    </dgm:pt>
    <dgm:pt modelId="{AEF7A6AC-2D0A-4653-BE17-6DC9E28F1201}" type="parTrans" cxnId="{799A0A90-73EA-4ABD-8857-7E653B28B7D0}">
      <dgm:prSet/>
      <dgm:spPr/>
      <dgm:t>
        <a:bodyPr/>
        <a:lstStyle/>
        <a:p>
          <a:endParaRPr lang="en-IN"/>
        </a:p>
      </dgm:t>
    </dgm:pt>
    <dgm:pt modelId="{CFBD6F7A-8406-42D6-A8FB-13F86FB78DDD}" type="sibTrans" cxnId="{799A0A90-73EA-4ABD-8857-7E653B28B7D0}">
      <dgm:prSet/>
      <dgm:spPr/>
      <dgm:t>
        <a:bodyPr/>
        <a:lstStyle/>
        <a:p>
          <a:endParaRPr lang="en-IN"/>
        </a:p>
      </dgm:t>
    </dgm:pt>
    <dgm:pt modelId="{74B53EC3-580B-4454-A275-B13F70E9668C}">
      <dgm:prSet phldrT="[Text]"/>
      <dgm:spPr/>
      <dgm:t>
        <a:bodyPr/>
        <a:lstStyle/>
        <a:p>
          <a:r>
            <a:rPr lang="en-US" dirty="0"/>
            <a:t>BIG DATA</a:t>
          </a:r>
          <a:endParaRPr lang="en-IN" dirty="0"/>
        </a:p>
      </dgm:t>
    </dgm:pt>
    <dgm:pt modelId="{A770D8EA-A368-413A-8E98-DCAF11E52FBD}" type="parTrans" cxnId="{B2F0F10E-F728-49FD-B10D-FD58C75C5296}">
      <dgm:prSet/>
      <dgm:spPr/>
      <dgm:t>
        <a:bodyPr/>
        <a:lstStyle/>
        <a:p>
          <a:endParaRPr lang="en-IN"/>
        </a:p>
      </dgm:t>
    </dgm:pt>
    <dgm:pt modelId="{F557FB64-A0E2-4325-A9F5-E69B32B8951C}" type="sibTrans" cxnId="{B2F0F10E-F728-49FD-B10D-FD58C75C5296}">
      <dgm:prSet/>
      <dgm:spPr/>
      <dgm:t>
        <a:bodyPr/>
        <a:lstStyle/>
        <a:p>
          <a:endParaRPr lang="en-IN"/>
        </a:p>
      </dgm:t>
    </dgm:pt>
    <dgm:pt modelId="{02BA0391-E64D-48A4-88F5-9BE0ECCEA7DB}" type="pres">
      <dgm:prSet presAssocID="{6B785A6A-B8F8-44F3-9E1B-67BA6577149F}" presName="Name0" presStyleCnt="0">
        <dgm:presLayoutVars>
          <dgm:chMax val="4"/>
          <dgm:resizeHandles val="exact"/>
        </dgm:presLayoutVars>
      </dgm:prSet>
      <dgm:spPr/>
    </dgm:pt>
    <dgm:pt modelId="{DB0BE06E-2E4A-4EB1-A7CA-71E14AF6B8E6}" type="pres">
      <dgm:prSet presAssocID="{6B785A6A-B8F8-44F3-9E1B-67BA6577149F}" presName="ellipse" presStyleLbl="trBgShp" presStyleIdx="0" presStyleCnt="1"/>
      <dgm:spPr/>
    </dgm:pt>
    <dgm:pt modelId="{E1FF7364-18C7-4617-8286-34BA3F09D3FF}" type="pres">
      <dgm:prSet presAssocID="{6B785A6A-B8F8-44F3-9E1B-67BA6577149F}" presName="arrow1" presStyleLbl="fgShp" presStyleIdx="0" presStyleCnt="1"/>
      <dgm:spPr/>
    </dgm:pt>
    <dgm:pt modelId="{FAE4D92A-A184-466A-9F4A-675F6CC94B56}" type="pres">
      <dgm:prSet presAssocID="{6B785A6A-B8F8-44F3-9E1B-67BA6577149F}" presName="rectangle" presStyleLbl="revTx" presStyleIdx="0" presStyleCnt="1">
        <dgm:presLayoutVars>
          <dgm:bulletEnabled val="1"/>
        </dgm:presLayoutVars>
      </dgm:prSet>
      <dgm:spPr/>
    </dgm:pt>
    <dgm:pt modelId="{1DF52FFD-B424-4FD3-8039-FFAAA62D787B}" type="pres">
      <dgm:prSet presAssocID="{3E5E4138-3E32-4A55-9954-16124D316DE0}" presName="item1" presStyleLbl="node1" presStyleIdx="0" presStyleCnt="3">
        <dgm:presLayoutVars>
          <dgm:bulletEnabled val="1"/>
        </dgm:presLayoutVars>
      </dgm:prSet>
      <dgm:spPr/>
    </dgm:pt>
    <dgm:pt modelId="{7ADA0277-C214-4558-8AE7-E07F6CE603B1}" type="pres">
      <dgm:prSet presAssocID="{C3CEF628-30D1-492D-85A4-0790ADC98E62}" presName="item2" presStyleLbl="node1" presStyleIdx="1" presStyleCnt="3">
        <dgm:presLayoutVars>
          <dgm:bulletEnabled val="1"/>
        </dgm:presLayoutVars>
      </dgm:prSet>
      <dgm:spPr/>
    </dgm:pt>
    <dgm:pt modelId="{C2C82AE1-5744-4BA2-9E75-792F263562D7}" type="pres">
      <dgm:prSet presAssocID="{74B53EC3-580B-4454-A275-B13F70E9668C}" presName="item3" presStyleLbl="node1" presStyleIdx="2" presStyleCnt="3">
        <dgm:presLayoutVars>
          <dgm:bulletEnabled val="1"/>
        </dgm:presLayoutVars>
      </dgm:prSet>
      <dgm:spPr/>
    </dgm:pt>
    <dgm:pt modelId="{3BFF69E3-49BE-487B-979C-85648CE64180}" type="pres">
      <dgm:prSet presAssocID="{6B785A6A-B8F8-44F3-9E1B-67BA6577149F}" presName="funnel" presStyleLbl="trAlignAcc1" presStyleIdx="0" presStyleCnt="1"/>
      <dgm:spPr/>
    </dgm:pt>
  </dgm:ptLst>
  <dgm:cxnLst>
    <dgm:cxn modelId="{B2F0F10E-F728-49FD-B10D-FD58C75C5296}" srcId="{6B785A6A-B8F8-44F3-9E1B-67BA6577149F}" destId="{74B53EC3-580B-4454-A275-B13F70E9668C}" srcOrd="3" destOrd="0" parTransId="{A770D8EA-A368-413A-8E98-DCAF11E52FBD}" sibTransId="{F557FB64-A0E2-4325-A9F5-E69B32B8951C}"/>
    <dgm:cxn modelId="{C07C8A3A-C39C-4EB8-9E47-C0AD9525AE8D}" type="presOf" srcId="{8A51E765-88D7-44BF-A45E-CCC1145FED40}" destId="{C2C82AE1-5744-4BA2-9E75-792F263562D7}" srcOrd="0" destOrd="0" presId="urn:microsoft.com/office/officeart/2005/8/layout/funnel1"/>
    <dgm:cxn modelId="{24EA7669-F733-40E7-9DE2-02901299F22A}" type="presOf" srcId="{3E5E4138-3E32-4A55-9954-16124D316DE0}" destId="{7ADA0277-C214-4558-8AE7-E07F6CE603B1}" srcOrd="0" destOrd="0" presId="urn:microsoft.com/office/officeart/2005/8/layout/funnel1"/>
    <dgm:cxn modelId="{799A0A90-73EA-4ABD-8857-7E653B28B7D0}" srcId="{6B785A6A-B8F8-44F3-9E1B-67BA6577149F}" destId="{C3CEF628-30D1-492D-85A4-0790ADC98E62}" srcOrd="2" destOrd="0" parTransId="{AEF7A6AC-2D0A-4653-BE17-6DC9E28F1201}" sibTransId="{CFBD6F7A-8406-42D6-A8FB-13F86FB78DDD}"/>
    <dgm:cxn modelId="{AD9B26C5-44D8-43FD-8DFD-615A005E0955}" srcId="{6B785A6A-B8F8-44F3-9E1B-67BA6577149F}" destId="{3E5E4138-3E32-4A55-9954-16124D316DE0}" srcOrd="1" destOrd="0" parTransId="{ED932F5A-BDF0-400E-A934-336BF9099F29}" sibTransId="{A981C98B-22D4-438B-ABA7-45B3467E8B23}"/>
    <dgm:cxn modelId="{ACB9E6D6-404D-45A6-82E2-9AC5A7456CC2}" type="presOf" srcId="{C3CEF628-30D1-492D-85A4-0790ADC98E62}" destId="{1DF52FFD-B424-4FD3-8039-FFAAA62D787B}" srcOrd="0" destOrd="0" presId="urn:microsoft.com/office/officeart/2005/8/layout/funnel1"/>
    <dgm:cxn modelId="{94943CD7-B794-4EDE-9B25-4E767D7666FA}" type="presOf" srcId="{74B53EC3-580B-4454-A275-B13F70E9668C}" destId="{FAE4D92A-A184-466A-9F4A-675F6CC94B56}" srcOrd="0" destOrd="0" presId="urn:microsoft.com/office/officeart/2005/8/layout/funnel1"/>
    <dgm:cxn modelId="{763793DC-0CC7-4C05-B128-01023D296959}" srcId="{6B785A6A-B8F8-44F3-9E1B-67BA6577149F}" destId="{8A51E765-88D7-44BF-A45E-CCC1145FED40}" srcOrd="0" destOrd="0" parTransId="{5B4720E0-4C4D-4D74-BCCC-F8789D761B08}" sibTransId="{D35EC9C4-6C2D-43C2-9128-197E5FAAE2BA}"/>
    <dgm:cxn modelId="{3F68E4E9-A047-4A91-9AC7-111CD8B5403E}" type="presOf" srcId="{6B785A6A-B8F8-44F3-9E1B-67BA6577149F}" destId="{02BA0391-E64D-48A4-88F5-9BE0ECCEA7DB}" srcOrd="0" destOrd="0" presId="urn:microsoft.com/office/officeart/2005/8/layout/funnel1"/>
    <dgm:cxn modelId="{E3AC2017-31CA-4F7E-8E58-087F07674F0D}" type="presParOf" srcId="{02BA0391-E64D-48A4-88F5-9BE0ECCEA7DB}" destId="{DB0BE06E-2E4A-4EB1-A7CA-71E14AF6B8E6}" srcOrd="0" destOrd="0" presId="urn:microsoft.com/office/officeart/2005/8/layout/funnel1"/>
    <dgm:cxn modelId="{ABBA3267-96EE-445F-B78D-AB9800530BA0}" type="presParOf" srcId="{02BA0391-E64D-48A4-88F5-9BE0ECCEA7DB}" destId="{E1FF7364-18C7-4617-8286-34BA3F09D3FF}" srcOrd="1" destOrd="0" presId="urn:microsoft.com/office/officeart/2005/8/layout/funnel1"/>
    <dgm:cxn modelId="{A53C2C61-EDAC-4811-8FB1-ABAC08C0748D}" type="presParOf" srcId="{02BA0391-E64D-48A4-88F5-9BE0ECCEA7DB}" destId="{FAE4D92A-A184-466A-9F4A-675F6CC94B56}" srcOrd="2" destOrd="0" presId="urn:microsoft.com/office/officeart/2005/8/layout/funnel1"/>
    <dgm:cxn modelId="{CF22E0B8-2F26-47B8-B7DB-1DB17CE27389}" type="presParOf" srcId="{02BA0391-E64D-48A4-88F5-9BE0ECCEA7DB}" destId="{1DF52FFD-B424-4FD3-8039-FFAAA62D787B}" srcOrd="3" destOrd="0" presId="urn:microsoft.com/office/officeart/2005/8/layout/funnel1"/>
    <dgm:cxn modelId="{4566A07D-4945-4A53-930C-3129B5EA8B13}" type="presParOf" srcId="{02BA0391-E64D-48A4-88F5-9BE0ECCEA7DB}" destId="{7ADA0277-C214-4558-8AE7-E07F6CE603B1}" srcOrd="4" destOrd="0" presId="urn:microsoft.com/office/officeart/2005/8/layout/funnel1"/>
    <dgm:cxn modelId="{14142014-6A04-47F3-AE34-3E71F66994E8}" type="presParOf" srcId="{02BA0391-E64D-48A4-88F5-9BE0ECCEA7DB}" destId="{C2C82AE1-5744-4BA2-9E75-792F263562D7}" srcOrd="5" destOrd="0" presId="urn:microsoft.com/office/officeart/2005/8/layout/funnel1"/>
    <dgm:cxn modelId="{7342BC8E-4AFE-4623-8C8B-4B1B05E3A5A9}" type="presParOf" srcId="{02BA0391-E64D-48A4-88F5-9BE0ECCEA7DB}" destId="{3BFF69E3-49BE-487B-979C-85648CE64180}"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03BDC1-4115-435D-9F2E-5B4944CEF4F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D11E76B3-7ED5-40D7-96CE-966885A83AF3}">
      <dgm:prSet phldrT="[Text]"/>
      <dgm:spPr/>
      <dgm:t>
        <a:bodyPr/>
        <a:lstStyle/>
        <a:p>
          <a:r>
            <a:rPr lang="en-US" dirty="0"/>
            <a:t>country</a:t>
          </a:r>
          <a:endParaRPr lang="en-IN" dirty="0"/>
        </a:p>
      </dgm:t>
    </dgm:pt>
    <dgm:pt modelId="{92EEB90F-C710-4121-9B2E-B11CF8EB9F2B}" type="parTrans" cxnId="{A95AA1BC-6100-4085-B4DD-40A0F5583C89}">
      <dgm:prSet/>
      <dgm:spPr/>
      <dgm:t>
        <a:bodyPr/>
        <a:lstStyle/>
        <a:p>
          <a:endParaRPr lang="en-IN"/>
        </a:p>
      </dgm:t>
    </dgm:pt>
    <dgm:pt modelId="{1E50EE75-FB43-4F6B-A2B1-B63FA6C0A588}" type="sibTrans" cxnId="{A95AA1BC-6100-4085-B4DD-40A0F5583C89}">
      <dgm:prSet/>
      <dgm:spPr/>
      <dgm:t>
        <a:bodyPr/>
        <a:lstStyle/>
        <a:p>
          <a:endParaRPr lang="en-IN"/>
        </a:p>
      </dgm:t>
    </dgm:pt>
    <dgm:pt modelId="{8160C945-1E2C-41AC-8235-18C2095B352F}">
      <dgm:prSet phldrT="[Text]"/>
      <dgm:spPr/>
      <dgm:t>
        <a:bodyPr/>
        <a:lstStyle/>
        <a:p>
          <a:r>
            <a:rPr lang="en-US" dirty="0"/>
            <a:t>state</a:t>
          </a:r>
          <a:endParaRPr lang="en-IN" dirty="0"/>
        </a:p>
      </dgm:t>
    </dgm:pt>
    <dgm:pt modelId="{BBEF267A-E4F7-4F0E-A85D-8765B02396CE}" type="parTrans" cxnId="{2AFEDFBF-76BE-4478-BFC7-108AC2F89CE3}">
      <dgm:prSet/>
      <dgm:spPr/>
      <dgm:t>
        <a:bodyPr/>
        <a:lstStyle/>
        <a:p>
          <a:endParaRPr lang="en-IN"/>
        </a:p>
      </dgm:t>
    </dgm:pt>
    <dgm:pt modelId="{672C61CE-332A-4FC2-A1ED-EE8FF6677752}" type="sibTrans" cxnId="{2AFEDFBF-76BE-4478-BFC7-108AC2F89CE3}">
      <dgm:prSet/>
      <dgm:spPr/>
      <dgm:t>
        <a:bodyPr/>
        <a:lstStyle/>
        <a:p>
          <a:endParaRPr lang="en-IN"/>
        </a:p>
      </dgm:t>
    </dgm:pt>
    <dgm:pt modelId="{68E28783-F3F9-48BF-B272-541EE9346AEA}" type="pres">
      <dgm:prSet presAssocID="{6B03BDC1-4115-435D-9F2E-5B4944CEF4F3}" presName="hierChild1" presStyleCnt="0">
        <dgm:presLayoutVars>
          <dgm:orgChart val="1"/>
          <dgm:chPref val="1"/>
          <dgm:dir/>
          <dgm:animOne val="branch"/>
          <dgm:animLvl val="lvl"/>
          <dgm:resizeHandles/>
        </dgm:presLayoutVars>
      </dgm:prSet>
      <dgm:spPr/>
    </dgm:pt>
    <dgm:pt modelId="{24A6DC4F-2A1A-4BE9-ADB8-BE1B8E357237}" type="pres">
      <dgm:prSet presAssocID="{D11E76B3-7ED5-40D7-96CE-966885A83AF3}" presName="hierRoot1" presStyleCnt="0">
        <dgm:presLayoutVars>
          <dgm:hierBranch val="init"/>
        </dgm:presLayoutVars>
      </dgm:prSet>
      <dgm:spPr/>
    </dgm:pt>
    <dgm:pt modelId="{7DDE7BF3-C010-47DF-BDEB-86952633960E}" type="pres">
      <dgm:prSet presAssocID="{D11E76B3-7ED5-40D7-96CE-966885A83AF3}" presName="rootComposite1" presStyleCnt="0"/>
      <dgm:spPr/>
    </dgm:pt>
    <dgm:pt modelId="{7E9D734C-9BD6-4CAB-8751-AB8593F90955}" type="pres">
      <dgm:prSet presAssocID="{D11E76B3-7ED5-40D7-96CE-966885A83AF3}" presName="rootText1" presStyleLbl="node0" presStyleIdx="0" presStyleCnt="1">
        <dgm:presLayoutVars>
          <dgm:chPref val="3"/>
        </dgm:presLayoutVars>
      </dgm:prSet>
      <dgm:spPr/>
    </dgm:pt>
    <dgm:pt modelId="{060DD766-BB90-411D-AFB2-04ED10CCA244}" type="pres">
      <dgm:prSet presAssocID="{D11E76B3-7ED5-40D7-96CE-966885A83AF3}" presName="rootConnector1" presStyleLbl="node1" presStyleIdx="0" presStyleCnt="0"/>
      <dgm:spPr/>
    </dgm:pt>
    <dgm:pt modelId="{865A4BF1-D2A0-4AB1-B012-3D02B3B17916}" type="pres">
      <dgm:prSet presAssocID="{D11E76B3-7ED5-40D7-96CE-966885A83AF3}" presName="hierChild2" presStyleCnt="0"/>
      <dgm:spPr/>
    </dgm:pt>
    <dgm:pt modelId="{3BCF45B8-F786-4F00-835C-5794437362F1}" type="pres">
      <dgm:prSet presAssocID="{BBEF267A-E4F7-4F0E-A85D-8765B02396CE}" presName="Name37" presStyleLbl="parChTrans1D2" presStyleIdx="0" presStyleCnt="1"/>
      <dgm:spPr/>
    </dgm:pt>
    <dgm:pt modelId="{C6359431-0C67-4328-A846-68E0B89ED3FB}" type="pres">
      <dgm:prSet presAssocID="{8160C945-1E2C-41AC-8235-18C2095B352F}" presName="hierRoot2" presStyleCnt="0">
        <dgm:presLayoutVars>
          <dgm:hierBranch val="init"/>
        </dgm:presLayoutVars>
      </dgm:prSet>
      <dgm:spPr/>
    </dgm:pt>
    <dgm:pt modelId="{E822CDEA-4C92-404E-9CBA-EA52231F3C67}" type="pres">
      <dgm:prSet presAssocID="{8160C945-1E2C-41AC-8235-18C2095B352F}" presName="rootComposite" presStyleCnt="0"/>
      <dgm:spPr/>
    </dgm:pt>
    <dgm:pt modelId="{8E0FC7D0-4D15-47C1-BE9B-412E3AB2341D}" type="pres">
      <dgm:prSet presAssocID="{8160C945-1E2C-41AC-8235-18C2095B352F}" presName="rootText" presStyleLbl="node2" presStyleIdx="0" presStyleCnt="1">
        <dgm:presLayoutVars>
          <dgm:chPref val="3"/>
        </dgm:presLayoutVars>
      </dgm:prSet>
      <dgm:spPr/>
    </dgm:pt>
    <dgm:pt modelId="{A9A3E6B2-E2C3-48A5-B444-D4295B3E4BB2}" type="pres">
      <dgm:prSet presAssocID="{8160C945-1E2C-41AC-8235-18C2095B352F}" presName="rootConnector" presStyleLbl="node2" presStyleIdx="0" presStyleCnt="1"/>
      <dgm:spPr/>
    </dgm:pt>
    <dgm:pt modelId="{A2FE6965-85F6-4AF6-A12A-925F1E143D62}" type="pres">
      <dgm:prSet presAssocID="{8160C945-1E2C-41AC-8235-18C2095B352F}" presName="hierChild4" presStyleCnt="0"/>
      <dgm:spPr/>
    </dgm:pt>
    <dgm:pt modelId="{B2375958-0351-4277-BF64-3AF61E984559}" type="pres">
      <dgm:prSet presAssocID="{8160C945-1E2C-41AC-8235-18C2095B352F}" presName="hierChild5" presStyleCnt="0"/>
      <dgm:spPr/>
    </dgm:pt>
    <dgm:pt modelId="{E5546A32-756B-430E-B4FA-1E5F91613855}" type="pres">
      <dgm:prSet presAssocID="{D11E76B3-7ED5-40D7-96CE-966885A83AF3}" presName="hierChild3" presStyleCnt="0"/>
      <dgm:spPr/>
    </dgm:pt>
  </dgm:ptLst>
  <dgm:cxnLst>
    <dgm:cxn modelId="{5F5BF364-A3C7-4729-BCEF-A1B70D118619}" type="presOf" srcId="{D11E76B3-7ED5-40D7-96CE-966885A83AF3}" destId="{060DD766-BB90-411D-AFB2-04ED10CCA244}" srcOrd="1" destOrd="0" presId="urn:microsoft.com/office/officeart/2005/8/layout/orgChart1"/>
    <dgm:cxn modelId="{3ABA4767-2D64-4F94-8882-4538FC7B93BC}" type="presOf" srcId="{D11E76B3-7ED5-40D7-96CE-966885A83AF3}" destId="{7E9D734C-9BD6-4CAB-8751-AB8593F90955}" srcOrd="0" destOrd="0" presId="urn:microsoft.com/office/officeart/2005/8/layout/orgChart1"/>
    <dgm:cxn modelId="{AF230381-ADE1-4B40-A781-118EA5CF5FD0}" type="presOf" srcId="{BBEF267A-E4F7-4F0E-A85D-8765B02396CE}" destId="{3BCF45B8-F786-4F00-835C-5794437362F1}" srcOrd="0" destOrd="0" presId="urn:microsoft.com/office/officeart/2005/8/layout/orgChart1"/>
    <dgm:cxn modelId="{A95AA1BC-6100-4085-B4DD-40A0F5583C89}" srcId="{6B03BDC1-4115-435D-9F2E-5B4944CEF4F3}" destId="{D11E76B3-7ED5-40D7-96CE-966885A83AF3}" srcOrd="0" destOrd="0" parTransId="{92EEB90F-C710-4121-9B2E-B11CF8EB9F2B}" sibTransId="{1E50EE75-FB43-4F6B-A2B1-B63FA6C0A588}"/>
    <dgm:cxn modelId="{2AFEDFBF-76BE-4478-BFC7-108AC2F89CE3}" srcId="{D11E76B3-7ED5-40D7-96CE-966885A83AF3}" destId="{8160C945-1E2C-41AC-8235-18C2095B352F}" srcOrd="0" destOrd="0" parTransId="{BBEF267A-E4F7-4F0E-A85D-8765B02396CE}" sibTransId="{672C61CE-332A-4FC2-A1ED-EE8FF6677752}"/>
    <dgm:cxn modelId="{5E1CE7CE-1AF0-4245-AE62-A3437B54450A}" type="presOf" srcId="{8160C945-1E2C-41AC-8235-18C2095B352F}" destId="{8E0FC7D0-4D15-47C1-BE9B-412E3AB2341D}" srcOrd="0" destOrd="0" presId="urn:microsoft.com/office/officeart/2005/8/layout/orgChart1"/>
    <dgm:cxn modelId="{613896EA-4954-4567-B568-30D01EAD2904}" type="presOf" srcId="{8160C945-1E2C-41AC-8235-18C2095B352F}" destId="{A9A3E6B2-E2C3-48A5-B444-D4295B3E4BB2}" srcOrd="1" destOrd="0" presId="urn:microsoft.com/office/officeart/2005/8/layout/orgChart1"/>
    <dgm:cxn modelId="{8AF56EF7-A455-4E46-8681-2457CFEF79AF}" type="presOf" srcId="{6B03BDC1-4115-435D-9F2E-5B4944CEF4F3}" destId="{68E28783-F3F9-48BF-B272-541EE9346AEA}" srcOrd="0" destOrd="0" presId="urn:microsoft.com/office/officeart/2005/8/layout/orgChart1"/>
    <dgm:cxn modelId="{055A01E7-88D7-4C3A-8188-F1DF2C623363}" type="presParOf" srcId="{68E28783-F3F9-48BF-B272-541EE9346AEA}" destId="{24A6DC4F-2A1A-4BE9-ADB8-BE1B8E357237}" srcOrd="0" destOrd="0" presId="urn:microsoft.com/office/officeart/2005/8/layout/orgChart1"/>
    <dgm:cxn modelId="{16A8DCD3-0F67-43CE-809B-B59C0835E1AB}" type="presParOf" srcId="{24A6DC4F-2A1A-4BE9-ADB8-BE1B8E357237}" destId="{7DDE7BF3-C010-47DF-BDEB-86952633960E}" srcOrd="0" destOrd="0" presId="urn:microsoft.com/office/officeart/2005/8/layout/orgChart1"/>
    <dgm:cxn modelId="{066A348E-8E0F-49B8-BCDC-9D69F06A0D64}" type="presParOf" srcId="{7DDE7BF3-C010-47DF-BDEB-86952633960E}" destId="{7E9D734C-9BD6-4CAB-8751-AB8593F90955}" srcOrd="0" destOrd="0" presId="urn:microsoft.com/office/officeart/2005/8/layout/orgChart1"/>
    <dgm:cxn modelId="{996FEBA1-390A-4FD0-9471-E0BD861BA4FD}" type="presParOf" srcId="{7DDE7BF3-C010-47DF-BDEB-86952633960E}" destId="{060DD766-BB90-411D-AFB2-04ED10CCA244}" srcOrd="1" destOrd="0" presId="urn:microsoft.com/office/officeart/2005/8/layout/orgChart1"/>
    <dgm:cxn modelId="{CF55B50A-A82A-4EBD-A257-CD5BA5F9F140}" type="presParOf" srcId="{24A6DC4F-2A1A-4BE9-ADB8-BE1B8E357237}" destId="{865A4BF1-D2A0-4AB1-B012-3D02B3B17916}" srcOrd="1" destOrd="0" presId="urn:microsoft.com/office/officeart/2005/8/layout/orgChart1"/>
    <dgm:cxn modelId="{5E3D3F54-C072-4AA0-BDB8-D5413AB45D46}" type="presParOf" srcId="{865A4BF1-D2A0-4AB1-B012-3D02B3B17916}" destId="{3BCF45B8-F786-4F00-835C-5794437362F1}" srcOrd="0" destOrd="0" presId="urn:microsoft.com/office/officeart/2005/8/layout/orgChart1"/>
    <dgm:cxn modelId="{558E5CD5-9992-4D78-9AA1-EBBC2321D3D4}" type="presParOf" srcId="{865A4BF1-D2A0-4AB1-B012-3D02B3B17916}" destId="{C6359431-0C67-4328-A846-68E0B89ED3FB}" srcOrd="1" destOrd="0" presId="urn:microsoft.com/office/officeart/2005/8/layout/orgChart1"/>
    <dgm:cxn modelId="{85DBF544-BEAD-4D90-A319-D7A4B3CE859A}" type="presParOf" srcId="{C6359431-0C67-4328-A846-68E0B89ED3FB}" destId="{E822CDEA-4C92-404E-9CBA-EA52231F3C67}" srcOrd="0" destOrd="0" presId="urn:microsoft.com/office/officeart/2005/8/layout/orgChart1"/>
    <dgm:cxn modelId="{6DAE7DE2-B0D5-43AE-A36D-685B230398A7}" type="presParOf" srcId="{E822CDEA-4C92-404E-9CBA-EA52231F3C67}" destId="{8E0FC7D0-4D15-47C1-BE9B-412E3AB2341D}" srcOrd="0" destOrd="0" presId="urn:microsoft.com/office/officeart/2005/8/layout/orgChart1"/>
    <dgm:cxn modelId="{8A58B491-3FA5-4136-8BF6-668287580620}" type="presParOf" srcId="{E822CDEA-4C92-404E-9CBA-EA52231F3C67}" destId="{A9A3E6B2-E2C3-48A5-B444-D4295B3E4BB2}" srcOrd="1" destOrd="0" presId="urn:microsoft.com/office/officeart/2005/8/layout/orgChart1"/>
    <dgm:cxn modelId="{8557B689-BF86-4757-8A7C-68E17DE02BD2}" type="presParOf" srcId="{C6359431-0C67-4328-A846-68E0B89ED3FB}" destId="{A2FE6965-85F6-4AF6-A12A-925F1E143D62}" srcOrd="1" destOrd="0" presId="urn:microsoft.com/office/officeart/2005/8/layout/orgChart1"/>
    <dgm:cxn modelId="{B01CDED7-8048-44F3-A001-49F29E7DBC68}" type="presParOf" srcId="{C6359431-0C67-4328-A846-68E0B89ED3FB}" destId="{B2375958-0351-4277-BF64-3AF61E984559}" srcOrd="2" destOrd="0" presId="urn:microsoft.com/office/officeart/2005/8/layout/orgChart1"/>
    <dgm:cxn modelId="{D539EA9B-3A3D-4DA0-B867-14735281A533}" type="presParOf" srcId="{24A6DC4F-2A1A-4BE9-ADB8-BE1B8E357237}" destId="{E5546A32-756B-430E-B4FA-1E5F9161385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82813-863D-47B7-9801-DE7EF4355CEC}">
      <dsp:nvSpPr>
        <dsp:cNvPr id="0" name=""/>
        <dsp:cNvSpPr/>
      </dsp:nvSpPr>
      <dsp:spPr>
        <a:xfrm>
          <a:off x="2473748" y="1346"/>
          <a:ext cx="931243" cy="974552"/>
        </a:xfrm>
        <a:prstGeom prst="ellipse">
          <a:avLst/>
        </a:prstGeom>
        <a:solidFill>
          <a:schemeClr val="accent3">
            <a:lumMod val="60000"/>
            <a:lumOff val="40000"/>
          </a:schemeClr>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Stats</a:t>
          </a:r>
          <a:endParaRPr lang="en-IN" sz="2300" kern="1200" dirty="0"/>
        </a:p>
      </dsp:txBody>
      <dsp:txXfrm>
        <a:off x="2610125" y="144066"/>
        <a:ext cx="658489" cy="689112"/>
      </dsp:txXfrm>
    </dsp:sp>
    <dsp:sp modelId="{441EA592-05BD-4A5D-BE53-AF9914557B40}">
      <dsp:nvSpPr>
        <dsp:cNvPr id="0" name=""/>
        <dsp:cNvSpPr/>
      </dsp:nvSpPr>
      <dsp:spPr>
        <a:xfrm>
          <a:off x="2656750" y="1055033"/>
          <a:ext cx="565240" cy="565240"/>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2731673" y="1271181"/>
        <a:ext cx="415394" cy="132944"/>
      </dsp:txXfrm>
    </dsp:sp>
    <dsp:sp modelId="{4AA821A5-8506-4158-B180-392EF5A70E5A}">
      <dsp:nvSpPr>
        <dsp:cNvPr id="0" name=""/>
        <dsp:cNvSpPr/>
      </dsp:nvSpPr>
      <dsp:spPr>
        <a:xfrm>
          <a:off x="2452093" y="1699407"/>
          <a:ext cx="974552" cy="974552"/>
        </a:xfrm>
        <a:prstGeom prst="ellipse">
          <a:avLst/>
        </a:prstGeom>
        <a:solidFill>
          <a:srgbClr val="00B050"/>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err="1"/>
            <a:t>Ml</a:t>
          </a:r>
          <a:endParaRPr lang="en-IN" sz="2300" kern="1200" dirty="0"/>
        </a:p>
      </dsp:txBody>
      <dsp:txXfrm>
        <a:off x="2594813" y="1842127"/>
        <a:ext cx="689112" cy="689112"/>
      </dsp:txXfrm>
    </dsp:sp>
    <dsp:sp modelId="{3C39FC7F-12D5-47A7-9418-B4B4B42A9268}">
      <dsp:nvSpPr>
        <dsp:cNvPr id="0" name=""/>
        <dsp:cNvSpPr/>
      </dsp:nvSpPr>
      <dsp:spPr>
        <a:xfrm>
          <a:off x="3572829" y="1156386"/>
          <a:ext cx="309907" cy="362533"/>
        </a:xfrm>
        <a:prstGeom prst="rightArrow">
          <a:avLst>
            <a:gd name="adj1" fmla="val 60000"/>
            <a:gd name="adj2" fmla="val 50000"/>
          </a:avLst>
        </a:prstGeom>
        <a:solidFill>
          <a:schemeClr val="accent5">
            <a:hueOff val="1106248"/>
            <a:satOff val="12561"/>
            <a:lumOff val="1137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3572829" y="1228893"/>
        <a:ext cx="216935" cy="217519"/>
      </dsp:txXfrm>
    </dsp:sp>
    <dsp:sp modelId="{4E81FE9E-0045-4A96-9BA3-812C1120E753}">
      <dsp:nvSpPr>
        <dsp:cNvPr id="0" name=""/>
        <dsp:cNvSpPr/>
      </dsp:nvSpPr>
      <dsp:spPr>
        <a:xfrm>
          <a:off x="4011378" y="363100"/>
          <a:ext cx="1949105" cy="1949105"/>
        </a:xfrm>
        <a:prstGeom prst="ellipse">
          <a:avLst/>
        </a:prstGeom>
        <a:solidFill>
          <a:schemeClr val="accent5">
            <a:lumMod val="60000"/>
            <a:lumOff val="4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DS</a:t>
          </a:r>
          <a:endParaRPr lang="en-IN" sz="6500" kern="1200" dirty="0"/>
        </a:p>
      </dsp:txBody>
      <dsp:txXfrm>
        <a:off x="4296818" y="648540"/>
        <a:ext cx="1378225" cy="13782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BE06E-2E4A-4EB1-A7CA-71E14AF6B8E6}">
      <dsp:nvSpPr>
        <dsp:cNvPr id="0" name=""/>
        <dsp:cNvSpPr/>
      </dsp:nvSpPr>
      <dsp:spPr>
        <a:xfrm>
          <a:off x="1800701" y="216032"/>
          <a:ext cx="4287414" cy="1488962"/>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F7364-18C7-4617-8286-34BA3F09D3FF}">
      <dsp:nvSpPr>
        <dsp:cNvPr id="0" name=""/>
        <dsp:cNvSpPr/>
      </dsp:nvSpPr>
      <dsp:spPr>
        <a:xfrm>
          <a:off x="3535608" y="3861997"/>
          <a:ext cx="830894" cy="531772"/>
        </a:xfrm>
        <a:prstGeom prst="downArrow">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E4D92A-A184-466A-9F4A-675F6CC94B56}">
      <dsp:nvSpPr>
        <dsp:cNvPr id="0" name=""/>
        <dsp:cNvSpPr/>
      </dsp:nvSpPr>
      <dsp:spPr>
        <a:xfrm>
          <a:off x="1956909" y="4287414"/>
          <a:ext cx="3988293" cy="997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BIG DATA</a:t>
          </a:r>
          <a:endParaRPr lang="en-IN" sz="3500" kern="1200" dirty="0"/>
        </a:p>
      </dsp:txBody>
      <dsp:txXfrm>
        <a:off x="1956909" y="4287414"/>
        <a:ext cx="3988293" cy="997073"/>
      </dsp:txXfrm>
    </dsp:sp>
    <dsp:sp modelId="{1DF52FFD-B424-4FD3-8039-FFAAA62D787B}">
      <dsp:nvSpPr>
        <dsp:cNvPr id="0" name=""/>
        <dsp:cNvSpPr/>
      </dsp:nvSpPr>
      <dsp:spPr>
        <a:xfrm>
          <a:off x="3359459" y="1819991"/>
          <a:ext cx="1495609" cy="149560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VELOCITY</a:t>
          </a:r>
          <a:endParaRPr lang="en-IN" sz="2000" kern="1200" dirty="0"/>
        </a:p>
      </dsp:txBody>
      <dsp:txXfrm>
        <a:off x="3578486" y="2039018"/>
        <a:ext cx="1057555" cy="1057555"/>
      </dsp:txXfrm>
    </dsp:sp>
    <dsp:sp modelId="{7ADA0277-C214-4558-8AE7-E07F6CE603B1}">
      <dsp:nvSpPr>
        <dsp:cNvPr id="0" name=""/>
        <dsp:cNvSpPr/>
      </dsp:nvSpPr>
      <dsp:spPr>
        <a:xfrm>
          <a:off x="2289267" y="697951"/>
          <a:ext cx="1495609" cy="1495609"/>
        </a:xfrm>
        <a:prstGeom prst="ellipse">
          <a:avLst/>
        </a:prstGeom>
        <a:solidFill>
          <a:schemeClr val="accent4">
            <a:hueOff val="-5598875"/>
            <a:satOff val="2630"/>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VARIETY</a:t>
          </a:r>
          <a:endParaRPr lang="en-IN" sz="2000" kern="1200" dirty="0"/>
        </a:p>
      </dsp:txBody>
      <dsp:txXfrm>
        <a:off x="2508294" y="916978"/>
        <a:ext cx="1057555" cy="1057555"/>
      </dsp:txXfrm>
    </dsp:sp>
    <dsp:sp modelId="{C2C82AE1-5744-4BA2-9E75-792F263562D7}">
      <dsp:nvSpPr>
        <dsp:cNvPr id="0" name=""/>
        <dsp:cNvSpPr/>
      </dsp:nvSpPr>
      <dsp:spPr>
        <a:xfrm>
          <a:off x="3818112" y="336346"/>
          <a:ext cx="1495609" cy="1495609"/>
        </a:xfrm>
        <a:prstGeom prst="ellipse">
          <a:avLst/>
        </a:prstGeom>
        <a:solidFill>
          <a:schemeClr val="accent4">
            <a:hueOff val="-11197749"/>
            <a:satOff val="5260"/>
            <a:lumOff val="1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VOLUME</a:t>
          </a:r>
          <a:endParaRPr lang="en-IN" sz="2000" kern="1200" dirty="0"/>
        </a:p>
      </dsp:txBody>
      <dsp:txXfrm>
        <a:off x="4037139" y="555373"/>
        <a:ext cx="1057555" cy="1057555"/>
      </dsp:txXfrm>
    </dsp:sp>
    <dsp:sp modelId="{3BFF69E3-49BE-487B-979C-85648CE64180}">
      <dsp:nvSpPr>
        <dsp:cNvPr id="0" name=""/>
        <dsp:cNvSpPr/>
      </dsp:nvSpPr>
      <dsp:spPr>
        <a:xfrm>
          <a:off x="1624551" y="33235"/>
          <a:ext cx="4653008" cy="3722406"/>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F45B8-F786-4F00-835C-5794437362F1}">
      <dsp:nvSpPr>
        <dsp:cNvPr id="0" name=""/>
        <dsp:cNvSpPr/>
      </dsp:nvSpPr>
      <dsp:spPr>
        <a:xfrm>
          <a:off x="817570" y="1827306"/>
          <a:ext cx="91440" cy="362493"/>
        </a:xfrm>
        <a:custGeom>
          <a:avLst/>
          <a:gdLst/>
          <a:ahLst/>
          <a:cxnLst/>
          <a:rect l="0" t="0" r="0" b="0"/>
          <a:pathLst>
            <a:path>
              <a:moveTo>
                <a:pt x="45720" y="0"/>
              </a:moveTo>
              <a:lnTo>
                <a:pt x="45720" y="3624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9D734C-9BD6-4CAB-8751-AB8593F90955}">
      <dsp:nvSpPr>
        <dsp:cNvPr id="0" name=""/>
        <dsp:cNvSpPr/>
      </dsp:nvSpPr>
      <dsp:spPr>
        <a:xfrm>
          <a:off x="210" y="964227"/>
          <a:ext cx="1726159" cy="8630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country</a:t>
          </a:r>
          <a:endParaRPr lang="en-IN" sz="4200" kern="1200" dirty="0"/>
        </a:p>
      </dsp:txBody>
      <dsp:txXfrm>
        <a:off x="210" y="964227"/>
        <a:ext cx="1726159" cy="863079"/>
      </dsp:txXfrm>
    </dsp:sp>
    <dsp:sp modelId="{8E0FC7D0-4D15-47C1-BE9B-412E3AB2341D}">
      <dsp:nvSpPr>
        <dsp:cNvPr id="0" name=""/>
        <dsp:cNvSpPr/>
      </dsp:nvSpPr>
      <dsp:spPr>
        <a:xfrm>
          <a:off x="210" y="2189800"/>
          <a:ext cx="1726159" cy="86307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kern="1200" dirty="0"/>
            <a:t>state</a:t>
          </a:r>
          <a:endParaRPr lang="en-IN" sz="4200" kern="1200" dirty="0"/>
        </a:p>
      </dsp:txBody>
      <dsp:txXfrm>
        <a:off x="210" y="2189800"/>
        <a:ext cx="1726159" cy="86307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84A12-9FCF-48D2-880F-252048FEA52B}" type="datetimeFigureOut">
              <a:rPr lang="en-IN" smtClean="0"/>
              <a:t>26-09-2019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53A405-5C57-435B-AA55-4A12A93921A8}" type="slidenum">
              <a:rPr lang="en-IN" smtClean="0"/>
              <a:t>‹#›</a:t>
            </a:fld>
            <a:endParaRPr lang="en-IN"/>
          </a:p>
        </p:txBody>
      </p:sp>
    </p:spTree>
    <p:extLst>
      <p:ext uri="{BB962C8B-B14F-4D97-AF65-F5344CB8AC3E}">
        <p14:creationId xmlns:p14="http://schemas.microsoft.com/office/powerpoint/2010/main" val="3919767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1.bp.blogspot.com/-SRXhc6xrnM4/VnQ4-uCMzbI/AAAAAAAAA4U/Cb7kpPchhik/s1600/cmatrix.jpg" TargetMode="Externa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8" Type="http://schemas.openxmlformats.org/officeDocument/2006/relationships/hyperlink" Target="https://en.wikipedia.org/wiki/Box_plot" TargetMode="External"/><Relationship Id="rId13" Type="http://schemas.openxmlformats.org/officeDocument/2006/relationships/hyperlink" Target="https://en.wikipedia.org/wiki/Scatter_plot" TargetMode="External"/><Relationship Id="rId3" Type="http://schemas.openxmlformats.org/officeDocument/2006/relationships/hyperlink" Target="https://en.wikipedia.org/wiki/Data_analysis" TargetMode="External"/><Relationship Id="rId7" Type="http://schemas.openxmlformats.org/officeDocument/2006/relationships/hyperlink" Target="https://en.wikipedia.org/wiki/Statistical_graphics" TargetMode="External"/><Relationship Id="rId12" Type="http://schemas.openxmlformats.org/officeDocument/2006/relationships/hyperlink" Target="https://en.wikipedia.org/wiki/Pareto_chart" TargetMode="External"/><Relationship Id="rId17" Type="http://schemas.openxmlformats.org/officeDocument/2006/relationships/image" Target="../media/image71.jpg"/><Relationship Id="rId2" Type="http://schemas.openxmlformats.org/officeDocument/2006/relationships/hyperlink" Target="https://en.wikipedia.org/wiki/Statistics" TargetMode="External"/><Relationship Id="rId16" Type="http://schemas.openxmlformats.org/officeDocument/2006/relationships/hyperlink" Target="https://en.wikipedia.org/wiki/Odds_ratio" TargetMode="External"/><Relationship Id="rId1" Type="http://schemas.openxmlformats.org/officeDocument/2006/relationships/slideLayout" Target="../slideLayouts/slideLayout7.xml"/><Relationship Id="rId6" Type="http://schemas.openxmlformats.org/officeDocument/2006/relationships/hyperlink" Target="https://en.wikipedia.org/wiki/Exploratory_data_analysis#cite_note-7" TargetMode="External"/><Relationship Id="rId11" Type="http://schemas.openxmlformats.org/officeDocument/2006/relationships/hyperlink" Target="https://en.wikipedia.org/wiki/Run_chart" TargetMode="External"/><Relationship Id="rId5" Type="http://schemas.openxmlformats.org/officeDocument/2006/relationships/hyperlink" Target="https://en.wikipedia.org/wiki/Statistical_model" TargetMode="External"/><Relationship Id="rId15" Type="http://schemas.openxmlformats.org/officeDocument/2006/relationships/hyperlink" Target="https://en.wikipedia.org/wiki/Parallel_coordinates" TargetMode="External"/><Relationship Id="rId10" Type="http://schemas.openxmlformats.org/officeDocument/2006/relationships/hyperlink" Target="https://en.wikipedia.org/wiki/Multi-vari_chart" TargetMode="External"/><Relationship Id="rId4" Type="http://schemas.openxmlformats.org/officeDocument/2006/relationships/hyperlink" Target="https://en.wikipedia.org/wiki/Data_set" TargetMode="External"/><Relationship Id="rId9" Type="http://schemas.openxmlformats.org/officeDocument/2006/relationships/hyperlink" Target="https://en.wikipedia.org/wiki/Histogram" TargetMode="External"/><Relationship Id="rId14" Type="http://schemas.openxmlformats.org/officeDocument/2006/relationships/hyperlink" Target="https://en.wikipedia.org/wiki/Stemplot" TargetMode="External"/></Relationships>
</file>

<file path=ppt/slides/_rels/slide129.xml.rels><?xml version="1.0" encoding="UTF-8" standalone="yes"?>
<Relationships xmlns="http://schemas.openxmlformats.org/package/2006/relationships"><Relationship Id="rId8" Type="http://schemas.openxmlformats.org/officeDocument/2006/relationships/hyperlink" Target="https://en.wikipedia.org/wiki/Multilinear_principal_component_analysis" TargetMode="External"/><Relationship Id="rId13" Type="http://schemas.openxmlformats.org/officeDocument/2006/relationships/hyperlink" Target="https://en.wikipedia.org/wiki/Ordination_(statistics)" TargetMode="External"/><Relationship Id="rId3" Type="http://schemas.openxmlformats.org/officeDocument/2006/relationships/hyperlink" Target="https://en.wikipedia.org/wiki/Exploratory_data_analysis#cite_note-8" TargetMode="External"/><Relationship Id="rId7" Type="http://schemas.openxmlformats.org/officeDocument/2006/relationships/hyperlink" Target="https://en.wikipedia.org/wiki/Principal_component_analysis" TargetMode="External"/><Relationship Id="rId12" Type="http://schemas.openxmlformats.org/officeDocument/2006/relationships/hyperlink" Target="https://en.wikipedia.org/wiki/Trimean" TargetMode="External"/><Relationship Id="rId2" Type="http://schemas.openxmlformats.org/officeDocument/2006/relationships/hyperlink" Target="https://en.wikipedia.org/wiki/Targeted_projection_pursuit" TargetMode="External"/><Relationship Id="rId1" Type="http://schemas.openxmlformats.org/officeDocument/2006/relationships/slideLayout" Target="../slideLayouts/slideLayout7.xml"/><Relationship Id="rId6" Type="http://schemas.openxmlformats.org/officeDocument/2006/relationships/hyperlink" Target="https://en.wikipedia.org/wiki/Multidimensional_scaling" TargetMode="External"/><Relationship Id="rId11" Type="http://schemas.openxmlformats.org/officeDocument/2006/relationships/hyperlink" Target="https://en.wikipedia.org/wiki/Median_polish" TargetMode="External"/><Relationship Id="rId5" Type="http://schemas.openxmlformats.org/officeDocument/2006/relationships/hyperlink" Target="https://en.wikipedia.org/wiki/Dimensionality_reduction" TargetMode="External"/><Relationship Id="rId10" Type="http://schemas.openxmlformats.org/officeDocument/2006/relationships/hyperlink" Target="https://en.wikipedia.org/wiki/Quantity" TargetMode="External"/><Relationship Id="rId4" Type="http://schemas.openxmlformats.org/officeDocument/2006/relationships/hyperlink" Target="https://en.wikipedia.org/wiki/Chernoff_face" TargetMode="External"/><Relationship Id="rId9" Type="http://schemas.openxmlformats.org/officeDocument/2006/relationships/hyperlink" Target="https://en.wikipedia.org/wiki/Nonlinear_dimensionality_reductio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1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134.xml.rels><?xml version="1.0" encoding="UTF-8" standalone="yes"?>
<Relationships xmlns="http://schemas.openxmlformats.org/package/2006/relationships"><Relationship Id="rId3" Type="http://schemas.openxmlformats.org/officeDocument/2006/relationships/hyperlink" Target="https://en.wikipedia.org/wiki/Feature_(machine_learning)" TargetMode="External"/><Relationship Id="rId7" Type="http://schemas.openxmlformats.org/officeDocument/2006/relationships/hyperlink" Target="https://forum.stanford.edu/events/2011/2011slides/plenary/2011plenaryNg.pdf" TargetMode="External"/><Relationship Id="rId2" Type="http://schemas.openxmlformats.org/officeDocument/2006/relationships/hyperlink" Target="https://en.wikipedia.org/wiki/Domain_knowledge" TargetMode="External"/><Relationship Id="rId1" Type="http://schemas.openxmlformats.org/officeDocument/2006/relationships/slideLayout" Target="../slideLayouts/slideLayout7.xml"/><Relationship Id="rId6" Type="http://schemas.openxmlformats.org/officeDocument/2006/relationships/hyperlink" Target="https://en.wikipedia.org/wiki/Andrew_Ng" TargetMode="External"/><Relationship Id="rId5" Type="http://schemas.openxmlformats.org/officeDocument/2006/relationships/hyperlink" Target="https://en.wikipedia.org/wiki/Feature_learning" TargetMode="External"/><Relationship Id="rId4" Type="http://schemas.openxmlformats.org/officeDocument/2006/relationships/hyperlink" Target="https://en.wikipedia.org/wiki/Machine_learning"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s://en.wikipedia.org/wiki/Brainstorming" TargetMode="External"/><Relationship Id="rId2" Type="http://schemas.openxmlformats.org/officeDocument/2006/relationships/hyperlink" Target="https://en.wikipedia.org/wiki/Feature_(machine_learning)" TargetMode="External"/><Relationship Id="rId1" Type="http://schemas.openxmlformats.org/officeDocument/2006/relationships/slideLayout" Target="../slideLayouts/slideLayout7.xml"/><Relationship Id="rId4" Type="http://schemas.openxmlformats.org/officeDocument/2006/relationships/hyperlink" Target="https://en.wikipedia.org/wiki/Software_testing"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en.wikipedia.org/wiki/Raw_data" TargetMode="External"/><Relationship Id="rId7" Type="http://schemas.openxmlformats.org/officeDocument/2006/relationships/hyperlink" Target="https://en.wikipedia.org/wiki/Statistical_model" TargetMode="External"/><Relationship Id="rId2" Type="http://schemas.openxmlformats.org/officeDocument/2006/relationships/hyperlink" Target="https://en.wikipedia.org/wiki/Data_mapping" TargetMode="External"/><Relationship Id="rId1" Type="http://schemas.openxmlformats.org/officeDocument/2006/relationships/slideLayout" Target="../slideLayouts/slideLayout7.xml"/><Relationship Id="rId6" Type="http://schemas.openxmlformats.org/officeDocument/2006/relationships/hyperlink" Target="https://en.wikipedia.org/wiki/Data_visualization" TargetMode="External"/><Relationship Id="rId5" Type="http://schemas.openxmlformats.org/officeDocument/2006/relationships/hyperlink" Target="https://en.wikipedia.org/wiki/Mung_(computer_term)" TargetMode="External"/><Relationship Id="rId4" Type="http://schemas.openxmlformats.org/officeDocument/2006/relationships/hyperlink" Target="https://en.wikipedia.org/wiki/Content_format"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8" Type="http://schemas.openxmlformats.org/officeDocument/2006/relationships/hyperlink" Target="https://en.wikipedia.org/wiki/Linear_discriminant_analysis" TargetMode="External"/><Relationship Id="rId3" Type="http://schemas.openxmlformats.org/officeDocument/2006/relationships/hyperlink" Target="https://en.wikipedia.org/wiki/Facial_recognition_system" TargetMode="External"/><Relationship Id="rId7" Type="http://schemas.openxmlformats.org/officeDocument/2006/relationships/hyperlink" Target="https://en.wikipedia.org/wiki/Principal_Component_Analysis" TargetMode="External"/><Relationship Id="rId2" Type="http://schemas.openxmlformats.org/officeDocument/2006/relationships/hyperlink" Target="https://en.wikipedia.org/wiki/Computer_vision" TargetMode="External"/><Relationship Id="rId1" Type="http://schemas.openxmlformats.org/officeDocument/2006/relationships/slideLayout" Target="../slideLayouts/slideLayout7.xml"/><Relationship Id="rId6" Type="http://schemas.openxmlformats.org/officeDocument/2006/relationships/hyperlink" Target="https://en.wikipedia.org/wiki/Mean-shift" TargetMode="External"/><Relationship Id="rId5" Type="http://schemas.openxmlformats.org/officeDocument/2006/relationships/hyperlink" Target="https://en.wikipedia.org/wiki/Haar_wavelet" TargetMode="External"/><Relationship Id="rId4" Type="http://schemas.openxmlformats.org/officeDocument/2006/relationships/hyperlink" Target="https://en.wikipedia.org/wiki/OpenCV" TargetMode="External"/></Relationships>
</file>

<file path=ppt/slides/_rels/slide157.xml.rels><?xml version="1.0" encoding="UTF-8" standalone="yes"?>
<Relationships xmlns="http://schemas.openxmlformats.org/package/2006/relationships"><Relationship Id="rId3" Type="http://schemas.openxmlformats.org/officeDocument/2006/relationships/hyperlink" Target="https://en.wikipedia.org/wiki/Feature_space" TargetMode="External"/><Relationship Id="rId2" Type="http://schemas.openxmlformats.org/officeDocument/2006/relationships/hyperlink" Target="https://en.wikipedia.org/wiki/Feature_extraction" TargetMode="Externa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en.wikipedia.org/wiki/Self-organization" TargetMode="External"/><Relationship Id="rId2" Type="http://schemas.openxmlformats.org/officeDocument/2006/relationships/hyperlink" Target="https://en.wikipedia.org/wiki/Hebbian_learning" TargetMode="External"/><Relationship Id="rId1" Type="http://schemas.openxmlformats.org/officeDocument/2006/relationships/slideLayout" Target="../slideLayouts/slideLayout7.xml"/><Relationship Id="rId4" Type="http://schemas.openxmlformats.org/officeDocument/2006/relationships/image" Target="../media/image98.jpg"/></Relationships>
</file>

<file path=ppt/slides/_rels/slide15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8" Type="http://schemas.openxmlformats.org/officeDocument/2006/relationships/hyperlink" Target="https://en.wikipedia.org/wiki/Information_retrieval"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Image_analysis" TargetMode="External"/><Relationship Id="rId2" Type="http://schemas.openxmlformats.org/officeDocument/2006/relationships/hyperlink" Target="https://en.wikipedia.org/wiki/Data_mining" TargetMode="External"/><Relationship Id="rId1" Type="http://schemas.openxmlformats.org/officeDocument/2006/relationships/slideLayout" Target="../slideLayouts/slideLayout7.xml"/><Relationship Id="rId6" Type="http://schemas.openxmlformats.org/officeDocument/2006/relationships/hyperlink" Target="https://en.wikipedia.org/wiki/Pattern_recognition" TargetMode="External"/><Relationship Id="rId11" Type="http://schemas.openxmlformats.org/officeDocument/2006/relationships/hyperlink" Target="https://en.wikipedia.org/wiki/Computer_graphics" TargetMode="External"/><Relationship Id="rId5" Type="http://schemas.openxmlformats.org/officeDocument/2006/relationships/hyperlink" Target="https://en.wikipedia.org/wiki/Machine_learning" TargetMode="External"/><Relationship Id="rId10" Type="http://schemas.openxmlformats.org/officeDocument/2006/relationships/hyperlink" Target="https://en.wikipedia.org/wiki/Data_compression" TargetMode="External"/><Relationship Id="rId4" Type="http://schemas.openxmlformats.org/officeDocument/2006/relationships/hyperlink" Target="https://en.wikipedia.org/wiki/Data_analysis" TargetMode="External"/><Relationship Id="rId9" Type="http://schemas.openxmlformats.org/officeDocument/2006/relationships/hyperlink" Target="https://en.wikipedia.org/wiki/Bioinformatics"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Data_science#cite_note-Harvard-8" TargetMode="External"/><Relationship Id="rId13" Type="http://schemas.openxmlformats.org/officeDocument/2006/relationships/hyperlink" Target="https://en.wikipedia.org/wiki/Predictive_modelling" TargetMode="External"/><Relationship Id="rId18" Type="http://schemas.openxmlformats.org/officeDocument/2006/relationships/diagramColors" Target="../diagrams/colors1.xml"/><Relationship Id="rId3" Type="http://schemas.openxmlformats.org/officeDocument/2006/relationships/hyperlink" Target="https://en.wikipedia.org/wiki/Knowledge" TargetMode="External"/><Relationship Id="rId7" Type="http://schemas.openxmlformats.org/officeDocument/2006/relationships/hyperlink" Target="https://en.wikipedia.org/wiki/Harvard_Business_Review" TargetMode="External"/><Relationship Id="rId12" Type="http://schemas.openxmlformats.org/officeDocument/2006/relationships/hyperlink" Target="https://en.wikipedia.org/wiki/Business_intelligence" TargetMode="External"/><Relationship Id="rId17" Type="http://schemas.openxmlformats.org/officeDocument/2006/relationships/diagramQuickStyle" Target="../diagrams/quickStyle1.xml"/><Relationship Id="rId2" Type="http://schemas.openxmlformats.org/officeDocument/2006/relationships/hyperlink" Target="https://en.wikipedia.org/wiki/Multi-disciplinary" TargetMode="External"/><Relationship Id="rId16" Type="http://schemas.openxmlformats.org/officeDocument/2006/relationships/diagramLayout" Target="../diagrams/layout1.xml"/><Relationship Id="rId1" Type="http://schemas.openxmlformats.org/officeDocument/2006/relationships/slideLayout" Target="../slideLayouts/slideLayout7.xml"/><Relationship Id="rId6" Type="http://schemas.openxmlformats.org/officeDocument/2006/relationships/hyperlink" Target="https://en.wikipedia.org/wiki/Big_data" TargetMode="External"/><Relationship Id="rId11" Type="http://schemas.openxmlformats.org/officeDocument/2006/relationships/hyperlink" Target="https://en.wikipedia.org/wiki/Data_science#cite_note-GilPress-9" TargetMode="External"/><Relationship Id="rId5" Type="http://schemas.openxmlformats.org/officeDocument/2006/relationships/hyperlink" Target="https://en.wikipedia.org/wiki/Data_mining" TargetMode="External"/><Relationship Id="rId15" Type="http://schemas.openxmlformats.org/officeDocument/2006/relationships/diagramData" Target="../diagrams/data1.xml"/><Relationship Id="rId10" Type="http://schemas.openxmlformats.org/officeDocument/2006/relationships/hyperlink" Target="https://en.wikipedia.org/wiki/Business_analytics" TargetMode="External"/><Relationship Id="rId19" Type="http://schemas.microsoft.com/office/2007/relationships/diagramDrawing" Target="../diagrams/drawing1.xml"/><Relationship Id="rId4" Type="http://schemas.openxmlformats.org/officeDocument/2006/relationships/hyperlink" Target="https://en.wikipedia.org/wiki/Data" TargetMode="External"/><Relationship Id="rId9" Type="http://schemas.openxmlformats.org/officeDocument/2006/relationships/hyperlink" Target="https://en.wikipedia.org/wiki/Buzzword" TargetMode="External"/><Relationship Id="rId14" Type="http://schemas.openxmlformats.org/officeDocument/2006/relationships/hyperlink" Target="https://en.wikipedia.org/wiki/Statistic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s://towardsdatascience.com/overfitting-vs-underfitting-a-conceptual-explanation-d94ee20ca7f9"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hyperlink" Target="https://towardsdatascience.com/overfitting-vs-underfitting-a-conceptual-explanation-d94ee20ca7f9" TargetMode="Externa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ECCB99-C16A-45AB-9CF8-6E84FC3F5357}"/>
              </a:ext>
            </a:extLst>
          </p:cNvPr>
          <p:cNvSpPr/>
          <p:nvPr/>
        </p:nvSpPr>
        <p:spPr>
          <a:xfrm>
            <a:off x="2823017" y="2337021"/>
            <a:ext cx="6386172" cy="1323439"/>
          </a:xfrm>
          <a:prstGeom prst="rect">
            <a:avLst/>
          </a:prstGeom>
          <a:noFill/>
        </p:spPr>
        <p:txBody>
          <a:bodyPr wrap="none" lIns="91440" tIns="45720" rIns="91440" bIns="45720">
            <a:spAutoFit/>
          </a:bodyPr>
          <a:lstStyle/>
          <a:p>
            <a:pPr algn="ctr"/>
            <a:r>
              <a:rPr lang="en-US" sz="8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DATA SCIENCE </a:t>
            </a:r>
          </a:p>
        </p:txBody>
      </p:sp>
    </p:spTree>
    <p:extLst>
      <p:ext uri="{BB962C8B-B14F-4D97-AF65-F5344CB8AC3E}">
        <p14:creationId xmlns:p14="http://schemas.microsoft.com/office/powerpoint/2010/main" val="3903905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71FE488-487B-422C-B146-AB665A1E3620}"/>
              </a:ext>
            </a:extLst>
          </p:cNvPr>
          <p:cNvSpPr/>
          <p:nvPr/>
        </p:nvSpPr>
        <p:spPr>
          <a:xfrm>
            <a:off x="1062361" y="221942"/>
            <a:ext cx="10067277" cy="112746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E07E21DB-6A98-492D-8186-C949086B7EBB}"/>
              </a:ext>
            </a:extLst>
          </p:cNvPr>
          <p:cNvSpPr txBox="1"/>
          <p:nvPr/>
        </p:nvSpPr>
        <p:spPr>
          <a:xfrm>
            <a:off x="3196905" y="462508"/>
            <a:ext cx="6140399" cy="646331"/>
          </a:xfrm>
          <a:prstGeom prst="rect">
            <a:avLst/>
          </a:prstGeom>
          <a:noFill/>
        </p:spPr>
        <p:txBody>
          <a:bodyPr wrap="none" rtlCol="0">
            <a:spAutoFit/>
          </a:bodyPr>
          <a:lstStyle/>
          <a:p>
            <a:r>
              <a:rPr lang="en-US" sz="3600" b="1" dirty="0"/>
              <a:t>GROWING NEED OF ANALYTICS</a:t>
            </a:r>
            <a:endParaRPr lang="en-IN" sz="3600" b="1" dirty="0"/>
          </a:p>
        </p:txBody>
      </p:sp>
      <p:sp>
        <p:nvSpPr>
          <p:cNvPr id="4" name="TextBox 3">
            <a:extLst>
              <a:ext uri="{FF2B5EF4-FFF2-40B4-BE49-F238E27FC236}">
                <a16:creationId xmlns:a16="http://schemas.microsoft.com/office/drawing/2014/main" id="{99E73C67-9B40-45D7-9F37-2E7C0E9D3D77}"/>
              </a:ext>
            </a:extLst>
          </p:cNvPr>
          <p:cNvSpPr txBox="1"/>
          <p:nvPr/>
        </p:nvSpPr>
        <p:spPr>
          <a:xfrm>
            <a:off x="3103898" y="1589972"/>
            <a:ext cx="5984202" cy="369332"/>
          </a:xfrm>
          <a:prstGeom prst="rect">
            <a:avLst/>
          </a:prstGeom>
          <a:noFill/>
        </p:spPr>
        <p:txBody>
          <a:bodyPr wrap="none" rtlCol="0">
            <a:spAutoFit/>
          </a:bodyPr>
          <a:lstStyle/>
          <a:p>
            <a:r>
              <a:rPr lang="en-US" b="1" dirty="0"/>
              <a:t>Generation of large amount of data for business transactions</a:t>
            </a:r>
            <a:endParaRPr lang="en-IN" b="1" dirty="0"/>
          </a:p>
        </p:txBody>
      </p:sp>
      <p:sp>
        <p:nvSpPr>
          <p:cNvPr id="5" name="Rectangle: Rounded Corners 4">
            <a:extLst>
              <a:ext uri="{FF2B5EF4-FFF2-40B4-BE49-F238E27FC236}">
                <a16:creationId xmlns:a16="http://schemas.microsoft.com/office/drawing/2014/main" id="{F6D85CA1-74B4-4BF3-8CC4-65C3A8F0104D}"/>
              </a:ext>
            </a:extLst>
          </p:cNvPr>
          <p:cNvSpPr/>
          <p:nvPr/>
        </p:nvSpPr>
        <p:spPr>
          <a:xfrm>
            <a:off x="423169" y="2199870"/>
            <a:ext cx="2897080" cy="433674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3A82ABFB-574E-400D-BB8B-7B4B03E2AAD6}"/>
              </a:ext>
            </a:extLst>
          </p:cNvPr>
          <p:cNvSpPr/>
          <p:nvPr/>
        </p:nvSpPr>
        <p:spPr>
          <a:xfrm>
            <a:off x="8871751" y="2322422"/>
            <a:ext cx="2897080" cy="433674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3D5D2815-4821-4614-9A9F-0117865C229F}"/>
              </a:ext>
            </a:extLst>
          </p:cNvPr>
          <p:cNvSpPr/>
          <p:nvPr/>
        </p:nvSpPr>
        <p:spPr>
          <a:xfrm>
            <a:off x="3778927" y="2385434"/>
            <a:ext cx="4786544" cy="6569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DATA IS GENERATED</a:t>
            </a:r>
            <a:endParaRPr lang="en-IN" dirty="0"/>
          </a:p>
        </p:txBody>
      </p:sp>
      <p:sp>
        <p:nvSpPr>
          <p:cNvPr id="9" name="Rectangle 8">
            <a:extLst>
              <a:ext uri="{FF2B5EF4-FFF2-40B4-BE49-F238E27FC236}">
                <a16:creationId xmlns:a16="http://schemas.microsoft.com/office/drawing/2014/main" id="{E08C666D-E4E2-4AF0-8F37-6807A5A3E8EE}"/>
              </a:ext>
            </a:extLst>
          </p:cNvPr>
          <p:cNvSpPr/>
          <p:nvPr/>
        </p:nvSpPr>
        <p:spPr>
          <a:xfrm>
            <a:off x="3778927" y="3630966"/>
            <a:ext cx="4786544" cy="6569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DATA IS ANALYSED</a:t>
            </a:r>
            <a:endParaRPr lang="en-IN" dirty="0"/>
          </a:p>
        </p:txBody>
      </p:sp>
      <p:sp>
        <p:nvSpPr>
          <p:cNvPr id="10" name="Rectangle 9">
            <a:extLst>
              <a:ext uri="{FF2B5EF4-FFF2-40B4-BE49-F238E27FC236}">
                <a16:creationId xmlns:a16="http://schemas.microsoft.com/office/drawing/2014/main" id="{3FD4696E-CC8D-41A3-8E74-33EA7B3EF06B}"/>
              </a:ext>
            </a:extLst>
          </p:cNvPr>
          <p:cNvSpPr/>
          <p:nvPr/>
        </p:nvSpPr>
        <p:spPr>
          <a:xfrm>
            <a:off x="3778927" y="5042518"/>
            <a:ext cx="4786544" cy="14940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LEARNING FROM THE DATA IS USED IN DECISION</a:t>
            </a:r>
          </a:p>
          <a:p>
            <a:pPr algn="ctr"/>
            <a:r>
              <a:rPr lang="en-US" dirty="0"/>
              <a:t>MAKING AND BUSINESS DEVELOPMENT</a:t>
            </a:r>
            <a:endParaRPr lang="en-IN" dirty="0"/>
          </a:p>
        </p:txBody>
      </p:sp>
      <p:sp>
        <p:nvSpPr>
          <p:cNvPr id="11" name="Isosceles Triangle 10">
            <a:extLst>
              <a:ext uri="{FF2B5EF4-FFF2-40B4-BE49-F238E27FC236}">
                <a16:creationId xmlns:a16="http://schemas.microsoft.com/office/drawing/2014/main" id="{9A79D4DC-5F0F-4C46-ADC1-B8A61D07F908}"/>
              </a:ext>
            </a:extLst>
          </p:cNvPr>
          <p:cNvSpPr/>
          <p:nvPr/>
        </p:nvSpPr>
        <p:spPr>
          <a:xfrm rot="10800000">
            <a:off x="5461245" y="3089429"/>
            <a:ext cx="1269507" cy="33957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a:extLst>
              <a:ext uri="{FF2B5EF4-FFF2-40B4-BE49-F238E27FC236}">
                <a16:creationId xmlns:a16="http://schemas.microsoft.com/office/drawing/2014/main" id="{95980443-99DD-4C07-A1E0-FFA259646D40}"/>
              </a:ext>
            </a:extLst>
          </p:cNvPr>
          <p:cNvSpPr/>
          <p:nvPr/>
        </p:nvSpPr>
        <p:spPr>
          <a:xfrm rot="10800000">
            <a:off x="5515624" y="4432619"/>
            <a:ext cx="1269507" cy="33957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AB14644A-F8C7-4945-AD71-AF205B78ACC6}"/>
              </a:ext>
            </a:extLst>
          </p:cNvPr>
          <p:cNvSpPr txBox="1"/>
          <p:nvPr/>
        </p:nvSpPr>
        <p:spPr>
          <a:xfrm>
            <a:off x="669234" y="3026029"/>
            <a:ext cx="2471446" cy="2523768"/>
          </a:xfrm>
          <a:prstGeom prst="rect">
            <a:avLst/>
          </a:prstGeom>
          <a:noFill/>
        </p:spPr>
        <p:txBody>
          <a:bodyPr wrap="none" rtlCol="0">
            <a:spAutoFit/>
          </a:bodyPr>
          <a:lstStyle/>
          <a:p>
            <a:r>
              <a:rPr lang="en-US" b="1" dirty="0"/>
              <a:t>DATA HARNESSING</a:t>
            </a:r>
          </a:p>
          <a:p>
            <a:endParaRPr lang="en-US" sz="2000" b="1" dirty="0"/>
          </a:p>
          <a:p>
            <a:r>
              <a:rPr lang="en-US" sz="2000" dirty="0"/>
              <a:t>“Company store each </a:t>
            </a:r>
          </a:p>
          <a:p>
            <a:r>
              <a:rPr lang="en-US" sz="2000" dirty="0"/>
              <a:t>Piece of information </a:t>
            </a:r>
          </a:p>
          <a:p>
            <a:r>
              <a:rPr lang="en-US" sz="2000" dirty="0"/>
              <a:t>Generated by the </a:t>
            </a:r>
          </a:p>
          <a:p>
            <a:r>
              <a:rPr lang="en-US" sz="2000" dirty="0"/>
              <a:t>Transaction made </a:t>
            </a:r>
          </a:p>
          <a:p>
            <a:r>
              <a:rPr lang="en-US" sz="2000" dirty="0"/>
              <a:t>By customer &amp;</a:t>
            </a:r>
          </a:p>
          <a:p>
            <a:r>
              <a:rPr lang="en-US" sz="2000" dirty="0"/>
              <a:t>Business operation”.</a:t>
            </a:r>
            <a:endParaRPr lang="en-IN" sz="2000" dirty="0"/>
          </a:p>
        </p:txBody>
      </p:sp>
      <p:sp>
        <p:nvSpPr>
          <p:cNvPr id="14" name="TextBox 13">
            <a:extLst>
              <a:ext uri="{FF2B5EF4-FFF2-40B4-BE49-F238E27FC236}">
                <a16:creationId xmlns:a16="http://schemas.microsoft.com/office/drawing/2014/main" id="{6CEE5597-0FE7-40DD-B586-8AACDADFE38B}"/>
              </a:ext>
            </a:extLst>
          </p:cNvPr>
          <p:cNvSpPr txBox="1"/>
          <p:nvPr/>
        </p:nvSpPr>
        <p:spPr>
          <a:xfrm>
            <a:off x="9648873" y="2529241"/>
            <a:ext cx="1578894" cy="369332"/>
          </a:xfrm>
          <a:prstGeom prst="rect">
            <a:avLst/>
          </a:prstGeom>
          <a:noFill/>
        </p:spPr>
        <p:txBody>
          <a:bodyPr wrap="none" rtlCol="0">
            <a:spAutoFit/>
          </a:bodyPr>
          <a:lstStyle/>
          <a:p>
            <a:r>
              <a:rPr lang="en-US" b="1" dirty="0"/>
              <a:t>DATA VOLUME</a:t>
            </a:r>
            <a:endParaRPr lang="en-IN" b="1" dirty="0"/>
          </a:p>
        </p:txBody>
      </p:sp>
      <p:cxnSp>
        <p:nvCxnSpPr>
          <p:cNvPr id="16" name="Straight Connector 15">
            <a:extLst>
              <a:ext uri="{FF2B5EF4-FFF2-40B4-BE49-F238E27FC236}">
                <a16:creationId xmlns:a16="http://schemas.microsoft.com/office/drawing/2014/main" id="{3E3B8FD0-8EA3-4DA9-A484-BD8E0FD43C95}"/>
              </a:ext>
            </a:extLst>
          </p:cNvPr>
          <p:cNvCxnSpPr/>
          <p:nvPr/>
        </p:nvCxnSpPr>
        <p:spPr>
          <a:xfrm>
            <a:off x="9836458" y="3259214"/>
            <a:ext cx="0" cy="2507416"/>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Top Corners Rounded 16">
            <a:extLst>
              <a:ext uri="{FF2B5EF4-FFF2-40B4-BE49-F238E27FC236}">
                <a16:creationId xmlns:a16="http://schemas.microsoft.com/office/drawing/2014/main" id="{E5178BF6-D705-4A50-B0AB-FDE00BF64251}"/>
              </a:ext>
            </a:extLst>
          </p:cNvPr>
          <p:cNvSpPr/>
          <p:nvPr/>
        </p:nvSpPr>
        <p:spPr>
          <a:xfrm>
            <a:off x="9836459" y="3429001"/>
            <a:ext cx="546222" cy="201965"/>
          </a:xfrm>
          <a:prstGeom prst="round2Same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9CE97CF5-DFD4-4FB9-B703-378045C538C4}"/>
              </a:ext>
            </a:extLst>
          </p:cNvPr>
          <p:cNvSpPr txBox="1"/>
          <p:nvPr/>
        </p:nvSpPr>
        <p:spPr>
          <a:xfrm>
            <a:off x="9143989" y="3365587"/>
            <a:ext cx="652743" cy="369332"/>
          </a:xfrm>
          <a:prstGeom prst="rect">
            <a:avLst/>
          </a:prstGeom>
          <a:noFill/>
        </p:spPr>
        <p:txBody>
          <a:bodyPr wrap="none" rtlCol="0">
            <a:spAutoFit/>
          </a:bodyPr>
          <a:lstStyle/>
          <a:p>
            <a:r>
              <a:rPr lang="en-US" dirty="0"/>
              <a:t>2010</a:t>
            </a:r>
            <a:endParaRPr lang="en-IN" dirty="0"/>
          </a:p>
        </p:txBody>
      </p:sp>
      <p:sp>
        <p:nvSpPr>
          <p:cNvPr id="19" name="TextBox 18">
            <a:extLst>
              <a:ext uri="{FF2B5EF4-FFF2-40B4-BE49-F238E27FC236}">
                <a16:creationId xmlns:a16="http://schemas.microsoft.com/office/drawing/2014/main" id="{AF0B6D9B-4893-4CCE-985E-3706AD46998C}"/>
              </a:ext>
            </a:extLst>
          </p:cNvPr>
          <p:cNvSpPr txBox="1"/>
          <p:nvPr/>
        </p:nvSpPr>
        <p:spPr>
          <a:xfrm>
            <a:off x="9118611" y="4080662"/>
            <a:ext cx="652743" cy="369332"/>
          </a:xfrm>
          <a:prstGeom prst="rect">
            <a:avLst/>
          </a:prstGeom>
          <a:noFill/>
        </p:spPr>
        <p:txBody>
          <a:bodyPr wrap="none" rtlCol="0">
            <a:spAutoFit/>
          </a:bodyPr>
          <a:lstStyle/>
          <a:p>
            <a:r>
              <a:rPr lang="en-US" dirty="0"/>
              <a:t>2012</a:t>
            </a:r>
            <a:endParaRPr lang="en-IN" dirty="0"/>
          </a:p>
        </p:txBody>
      </p:sp>
      <p:sp>
        <p:nvSpPr>
          <p:cNvPr id="20" name="TextBox 19">
            <a:extLst>
              <a:ext uri="{FF2B5EF4-FFF2-40B4-BE49-F238E27FC236}">
                <a16:creationId xmlns:a16="http://schemas.microsoft.com/office/drawing/2014/main" id="{A8843754-8B6E-42B6-A4D7-D69E712A3B6E}"/>
              </a:ext>
            </a:extLst>
          </p:cNvPr>
          <p:cNvSpPr txBox="1"/>
          <p:nvPr/>
        </p:nvSpPr>
        <p:spPr>
          <a:xfrm>
            <a:off x="9118611" y="4795737"/>
            <a:ext cx="652743" cy="369332"/>
          </a:xfrm>
          <a:prstGeom prst="rect">
            <a:avLst/>
          </a:prstGeom>
          <a:noFill/>
        </p:spPr>
        <p:txBody>
          <a:bodyPr wrap="none" rtlCol="0">
            <a:spAutoFit/>
          </a:bodyPr>
          <a:lstStyle/>
          <a:p>
            <a:r>
              <a:rPr lang="en-US" dirty="0"/>
              <a:t>2015</a:t>
            </a:r>
            <a:endParaRPr lang="en-IN" dirty="0"/>
          </a:p>
        </p:txBody>
      </p:sp>
      <p:sp>
        <p:nvSpPr>
          <p:cNvPr id="21" name="Rectangle: Top Corners Rounded 20">
            <a:extLst>
              <a:ext uri="{FF2B5EF4-FFF2-40B4-BE49-F238E27FC236}">
                <a16:creationId xmlns:a16="http://schemas.microsoft.com/office/drawing/2014/main" id="{70683674-A9F6-4A59-A5B6-1A3C22E41272}"/>
              </a:ext>
            </a:extLst>
          </p:cNvPr>
          <p:cNvSpPr/>
          <p:nvPr/>
        </p:nvSpPr>
        <p:spPr>
          <a:xfrm>
            <a:off x="9827572" y="4136340"/>
            <a:ext cx="1031520" cy="151573"/>
          </a:xfrm>
          <a:prstGeom prst="round2Same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Top Corners Rounded 21">
            <a:extLst>
              <a:ext uri="{FF2B5EF4-FFF2-40B4-BE49-F238E27FC236}">
                <a16:creationId xmlns:a16="http://schemas.microsoft.com/office/drawing/2014/main" id="{91B26334-4DB5-4FE5-9B01-E8B0F05CE819}"/>
              </a:ext>
            </a:extLst>
          </p:cNvPr>
          <p:cNvSpPr/>
          <p:nvPr/>
        </p:nvSpPr>
        <p:spPr>
          <a:xfrm>
            <a:off x="9836457" y="4840552"/>
            <a:ext cx="1819923" cy="201966"/>
          </a:xfrm>
          <a:prstGeom prst="round2Same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id="{F55396BC-4CC3-47AF-A5E5-0C107BF52D0F}"/>
              </a:ext>
            </a:extLst>
          </p:cNvPr>
          <p:cNvSpPr txBox="1"/>
          <p:nvPr/>
        </p:nvSpPr>
        <p:spPr>
          <a:xfrm>
            <a:off x="9226946" y="6048978"/>
            <a:ext cx="2186689" cy="369332"/>
          </a:xfrm>
          <a:prstGeom prst="rect">
            <a:avLst/>
          </a:prstGeom>
          <a:noFill/>
        </p:spPr>
        <p:txBody>
          <a:bodyPr wrap="none" rtlCol="0">
            <a:spAutoFit/>
          </a:bodyPr>
          <a:lstStyle/>
          <a:p>
            <a:r>
              <a:rPr lang="en-US" b="1" dirty="0"/>
              <a:t>Volume in Trillion GB</a:t>
            </a:r>
            <a:endParaRPr lang="en-IN" b="1" dirty="0"/>
          </a:p>
        </p:txBody>
      </p:sp>
      <p:sp>
        <p:nvSpPr>
          <p:cNvPr id="24" name="TextBox 23">
            <a:extLst>
              <a:ext uri="{FF2B5EF4-FFF2-40B4-BE49-F238E27FC236}">
                <a16:creationId xmlns:a16="http://schemas.microsoft.com/office/drawing/2014/main" id="{144A6056-B2C3-4DD1-997D-79F6419024D7}"/>
              </a:ext>
            </a:extLst>
          </p:cNvPr>
          <p:cNvSpPr txBox="1"/>
          <p:nvPr/>
        </p:nvSpPr>
        <p:spPr>
          <a:xfrm>
            <a:off x="9866276" y="3357190"/>
            <a:ext cx="476412" cy="369332"/>
          </a:xfrm>
          <a:prstGeom prst="rect">
            <a:avLst/>
          </a:prstGeom>
          <a:noFill/>
        </p:spPr>
        <p:txBody>
          <a:bodyPr wrap="none" rtlCol="0">
            <a:spAutoFit/>
          </a:bodyPr>
          <a:lstStyle/>
          <a:p>
            <a:r>
              <a:rPr lang="en-US" dirty="0"/>
              <a:t>1.2</a:t>
            </a:r>
            <a:endParaRPr lang="en-IN" dirty="0"/>
          </a:p>
        </p:txBody>
      </p:sp>
      <p:sp>
        <p:nvSpPr>
          <p:cNvPr id="27" name="TextBox 26">
            <a:extLst>
              <a:ext uri="{FF2B5EF4-FFF2-40B4-BE49-F238E27FC236}">
                <a16:creationId xmlns:a16="http://schemas.microsoft.com/office/drawing/2014/main" id="{310F3233-8484-4706-BB24-F6135BE41EB4}"/>
              </a:ext>
            </a:extLst>
          </p:cNvPr>
          <p:cNvSpPr txBox="1"/>
          <p:nvPr/>
        </p:nvSpPr>
        <p:spPr>
          <a:xfrm>
            <a:off x="10179735" y="4050355"/>
            <a:ext cx="476412" cy="369332"/>
          </a:xfrm>
          <a:prstGeom prst="rect">
            <a:avLst/>
          </a:prstGeom>
          <a:noFill/>
        </p:spPr>
        <p:txBody>
          <a:bodyPr wrap="none" rtlCol="0">
            <a:spAutoFit/>
          </a:bodyPr>
          <a:lstStyle/>
          <a:p>
            <a:r>
              <a:rPr lang="en-US" dirty="0"/>
              <a:t>2.4</a:t>
            </a:r>
            <a:endParaRPr lang="en-IN" dirty="0"/>
          </a:p>
        </p:txBody>
      </p:sp>
      <p:sp>
        <p:nvSpPr>
          <p:cNvPr id="28" name="TextBox 27">
            <a:extLst>
              <a:ext uri="{FF2B5EF4-FFF2-40B4-BE49-F238E27FC236}">
                <a16:creationId xmlns:a16="http://schemas.microsoft.com/office/drawing/2014/main" id="{E3E65D0B-305B-477C-BA67-27F082169EAA}"/>
              </a:ext>
            </a:extLst>
          </p:cNvPr>
          <p:cNvSpPr txBox="1"/>
          <p:nvPr/>
        </p:nvSpPr>
        <p:spPr>
          <a:xfrm>
            <a:off x="10382680" y="4764445"/>
            <a:ext cx="476412" cy="369332"/>
          </a:xfrm>
          <a:prstGeom prst="rect">
            <a:avLst/>
          </a:prstGeom>
          <a:noFill/>
        </p:spPr>
        <p:txBody>
          <a:bodyPr wrap="none" rtlCol="0">
            <a:spAutoFit/>
          </a:bodyPr>
          <a:lstStyle/>
          <a:p>
            <a:r>
              <a:rPr lang="en-US" dirty="0"/>
              <a:t>7.9</a:t>
            </a:r>
            <a:endParaRPr lang="en-IN" dirty="0"/>
          </a:p>
        </p:txBody>
      </p:sp>
    </p:spTree>
    <p:extLst>
      <p:ext uri="{BB962C8B-B14F-4D97-AF65-F5344CB8AC3E}">
        <p14:creationId xmlns:p14="http://schemas.microsoft.com/office/powerpoint/2010/main" val="42023373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7E3233-C4B7-431D-BC80-A1333B71FB30}"/>
              </a:ext>
            </a:extLst>
          </p:cNvPr>
          <p:cNvSpPr/>
          <p:nvPr/>
        </p:nvSpPr>
        <p:spPr>
          <a:xfrm>
            <a:off x="843379" y="506391"/>
            <a:ext cx="9996256" cy="2308324"/>
          </a:xfrm>
          <a:prstGeom prst="rect">
            <a:avLst/>
          </a:prstGeom>
        </p:spPr>
        <p:txBody>
          <a:bodyPr wrap="square">
            <a:spAutoFit/>
          </a:bodyPr>
          <a:lstStyle/>
          <a:p>
            <a:r>
              <a:rPr lang="en-US" b="1" dirty="0">
                <a:solidFill>
                  <a:srgbClr val="8C8C8C"/>
                </a:solidFill>
                <a:latin typeface="Lato"/>
              </a:rPr>
              <a:t>Overfitting happens when the neural network is very good at learning its training set, but cannot generalize beyond the training set (known as the generalization problem).</a:t>
            </a:r>
          </a:p>
          <a:p>
            <a:r>
              <a:rPr lang="en-US" b="1" dirty="0">
                <a:solidFill>
                  <a:srgbClr val="8C8C8C"/>
                </a:solidFill>
                <a:latin typeface="Lato"/>
              </a:rPr>
              <a:t> </a:t>
            </a:r>
          </a:p>
          <a:p>
            <a:r>
              <a:rPr lang="en-US" b="1" dirty="0">
                <a:solidFill>
                  <a:srgbClr val="29B6C7"/>
                </a:solidFill>
                <a:latin typeface="Lato"/>
              </a:rPr>
              <a:t>The Symptoms Of Overfitting Are:</a:t>
            </a:r>
          </a:p>
          <a:p>
            <a:pPr>
              <a:buFont typeface="Arial" panose="020B0604020202020204" pitchFamily="34" charset="0"/>
              <a:buChar char="•"/>
            </a:pPr>
            <a:r>
              <a:rPr lang="en-US" b="1" dirty="0">
                <a:solidFill>
                  <a:srgbClr val="29B6C7"/>
                </a:solidFill>
                <a:latin typeface="Lato"/>
              </a:rPr>
              <a:t>Low Bias</a:t>
            </a:r>
            <a:br>
              <a:rPr lang="en-US" b="1" dirty="0">
                <a:solidFill>
                  <a:srgbClr val="29B6C7"/>
                </a:solidFill>
                <a:latin typeface="Lato"/>
              </a:rPr>
            </a:br>
            <a:r>
              <a:rPr lang="en-US" dirty="0">
                <a:solidFill>
                  <a:srgbClr val="8C8C8C"/>
                </a:solidFill>
                <a:latin typeface="Lato"/>
              </a:rPr>
              <a:t>Accurate Predictions For The Training Set</a:t>
            </a:r>
          </a:p>
          <a:p>
            <a:pPr>
              <a:buFont typeface="Arial" panose="020B0604020202020204" pitchFamily="34" charset="0"/>
              <a:buChar char="•"/>
            </a:pPr>
            <a:r>
              <a:rPr lang="en-US" b="1" dirty="0">
                <a:solidFill>
                  <a:srgbClr val="29B6C7"/>
                </a:solidFill>
                <a:latin typeface="Lato"/>
              </a:rPr>
              <a:t>High Variance</a:t>
            </a:r>
            <a:br>
              <a:rPr lang="en-US" dirty="0">
                <a:solidFill>
                  <a:srgbClr val="8C8C8C"/>
                </a:solidFill>
                <a:latin typeface="Lato"/>
              </a:rPr>
            </a:br>
            <a:r>
              <a:rPr lang="en-US" dirty="0">
                <a:solidFill>
                  <a:srgbClr val="8C8C8C"/>
                </a:solidFill>
                <a:latin typeface="Lato"/>
              </a:rPr>
              <a:t>Poor Ability To Generate Predictions For The Validation Set</a:t>
            </a:r>
            <a:endParaRPr lang="en-US" b="0" i="0" dirty="0">
              <a:solidFill>
                <a:srgbClr val="8C8C8C"/>
              </a:solidFill>
              <a:effectLst/>
              <a:latin typeface="Lato"/>
            </a:endParaRPr>
          </a:p>
        </p:txBody>
      </p:sp>
      <p:pic>
        <p:nvPicPr>
          <p:cNvPr id="4" name="Picture 3">
            <a:extLst>
              <a:ext uri="{FF2B5EF4-FFF2-40B4-BE49-F238E27FC236}">
                <a16:creationId xmlns:a16="http://schemas.microsoft.com/office/drawing/2014/main" id="{E218CB98-4698-4399-9240-507FED22C733}"/>
              </a:ext>
            </a:extLst>
          </p:cNvPr>
          <p:cNvPicPr>
            <a:picLocks noChangeAspect="1"/>
          </p:cNvPicPr>
          <p:nvPr/>
        </p:nvPicPr>
        <p:blipFill>
          <a:blip r:embed="rId2"/>
          <a:stretch>
            <a:fillRect/>
          </a:stretch>
        </p:blipFill>
        <p:spPr>
          <a:xfrm>
            <a:off x="632996" y="3013922"/>
            <a:ext cx="10715625" cy="3724275"/>
          </a:xfrm>
          <a:prstGeom prst="rect">
            <a:avLst/>
          </a:prstGeom>
        </p:spPr>
      </p:pic>
    </p:spTree>
    <p:extLst>
      <p:ext uri="{BB962C8B-B14F-4D97-AF65-F5344CB8AC3E}">
        <p14:creationId xmlns:p14="http://schemas.microsoft.com/office/powerpoint/2010/main" val="36044685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8A541C-9505-4832-94CB-4A7DB0007405}"/>
              </a:ext>
            </a:extLst>
          </p:cNvPr>
          <p:cNvSpPr/>
          <p:nvPr/>
        </p:nvSpPr>
        <p:spPr>
          <a:xfrm>
            <a:off x="346230" y="564992"/>
            <a:ext cx="10733102" cy="2308324"/>
          </a:xfrm>
          <a:prstGeom prst="rect">
            <a:avLst/>
          </a:prstGeom>
        </p:spPr>
        <p:txBody>
          <a:bodyPr wrap="square">
            <a:spAutoFit/>
          </a:bodyPr>
          <a:lstStyle/>
          <a:p>
            <a:r>
              <a:rPr lang="en-US" b="1" dirty="0">
                <a:solidFill>
                  <a:srgbClr val="8C8C8C"/>
                </a:solidFill>
                <a:latin typeface="Lato"/>
              </a:rPr>
              <a:t>Underfitting happens when the network is not able to generate accurate predictions on the training set—not to mention the validation set.</a:t>
            </a:r>
          </a:p>
          <a:p>
            <a:r>
              <a:rPr lang="en-US" b="1" dirty="0">
                <a:solidFill>
                  <a:srgbClr val="8C8C8C"/>
                </a:solidFill>
                <a:latin typeface="Lato"/>
              </a:rPr>
              <a:t> </a:t>
            </a:r>
          </a:p>
          <a:p>
            <a:r>
              <a:rPr lang="en-US" b="1" dirty="0">
                <a:solidFill>
                  <a:srgbClr val="29B6C7"/>
                </a:solidFill>
                <a:latin typeface="Lato"/>
              </a:rPr>
              <a:t>The Symptoms Of Underfitting Are:</a:t>
            </a:r>
          </a:p>
          <a:p>
            <a:pPr>
              <a:buFont typeface="Arial" panose="020B0604020202020204" pitchFamily="34" charset="0"/>
              <a:buChar char="•"/>
            </a:pPr>
            <a:r>
              <a:rPr lang="en-US" b="1" dirty="0">
                <a:solidFill>
                  <a:srgbClr val="29B6C7"/>
                </a:solidFill>
                <a:latin typeface="Lato"/>
              </a:rPr>
              <a:t>High Bias</a:t>
            </a:r>
            <a:br>
              <a:rPr lang="en-US" b="1" dirty="0">
                <a:solidFill>
                  <a:srgbClr val="29B6C7"/>
                </a:solidFill>
                <a:latin typeface="Lato"/>
              </a:rPr>
            </a:br>
            <a:r>
              <a:rPr lang="en-US" dirty="0">
                <a:solidFill>
                  <a:srgbClr val="8C8C8C"/>
                </a:solidFill>
                <a:latin typeface="Lato"/>
              </a:rPr>
              <a:t>Poor Predictions For The Training Set</a:t>
            </a:r>
          </a:p>
          <a:p>
            <a:pPr>
              <a:buFont typeface="Arial" panose="020B0604020202020204" pitchFamily="34" charset="0"/>
              <a:buChar char="•"/>
            </a:pPr>
            <a:r>
              <a:rPr lang="en-US" b="1" dirty="0">
                <a:solidFill>
                  <a:srgbClr val="29B6C7"/>
                </a:solidFill>
                <a:latin typeface="Lato"/>
              </a:rPr>
              <a:t>High Variance</a:t>
            </a:r>
            <a:br>
              <a:rPr lang="en-US" b="1" dirty="0">
                <a:solidFill>
                  <a:srgbClr val="29B6C7"/>
                </a:solidFill>
                <a:latin typeface="Lato"/>
              </a:rPr>
            </a:br>
            <a:r>
              <a:rPr lang="en-US" dirty="0">
                <a:solidFill>
                  <a:srgbClr val="8C8C8C"/>
                </a:solidFill>
                <a:latin typeface="Lato"/>
              </a:rPr>
              <a:t>Poor Predictions For The Validation Set</a:t>
            </a:r>
            <a:endParaRPr lang="en-US" b="0" i="0" dirty="0">
              <a:solidFill>
                <a:srgbClr val="8C8C8C"/>
              </a:solidFill>
              <a:effectLst/>
              <a:latin typeface="Lato"/>
            </a:endParaRPr>
          </a:p>
        </p:txBody>
      </p:sp>
    </p:spTree>
    <p:extLst>
      <p:ext uri="{BB962C8B-B14F-4D97-AF65-F5344CB8AC3E}">
        <p14:creationId xmlns:p14="http://schemas.microsoft.com/office/powerpoint/2010/main" val="1968745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F21FFE-B137-426A-BD2B-93843B6FACD4}"/>
              </a:ext>
            </a:extLst>
          </p:cNvPr>
          <p:cNvSpPr/>
          <p:nvPr/>
        </p:nvSpPr>
        <p:spPr>
          <a:xfrm>
            <a:off x="4184342" y="1102578"/>
            <a:ext cx="6096000" cy="5755422"/>
          </a:xfrm>
          <a:prstGeom prst="rect">
            <a:avLst/>
          </a:prstGeom>
        </p:spPr>
        <p:txBody>
          <a:bodyPr>
            <a:spAutoFit/>
          </a:bodyPr>
          <a:lstStyle/>
          <a:p>
            <a:r>
              <a:rPr lang="en-IN" sz="1400" dirty="0"/>
              <a:t>Confusion Matrix and Statistics</a:t>
            </a:r>
          </a:p>
          <a:p>
            <a:endParaRPr lang="en-IN" sz="1400" dirty="0"/>
          </a:p>
          <a:p>
            <a:r>
              <a:rPr lang="en-IN" sz="1400" dirty="0"/>
              <a:t>                           Reference</a:t>
            </a:r>
          </a:p>
          <a:p>
            <a:r>
              <a:rPr lang="en-IN" sz="1400" dirty="0"/>
              <a:t>Prediction              0   1</a:t>
            </a:r>
          </a:p>
          <a:p>
            <a:r>
              <a:rPr lang="en-IN" sz="1400" dirty="0"/>
              <a:t>                       0   479 118</a:t>
            </a:r>
          </a:p>
          <a:p>
            <a:r>
              <a:rPr lang="en-IN" sz="1400" dirty="0"/>
              <a:t>                       1     50 232</a:t>
            </a:r>
          </a:p>
          <a:p>
            <a:r>
              <a:rPr lang="en-IN" sz="1400" dirty="0"/>
              <a:t>                                          </a:t>
            </a:r>
          </a:p>
          <a:p>
            <a:r>
              <a:rPr lang="en-IN" sz="1400" dirty="0"/>
              <a:t>               Accuracy : 0.8089          </a:t>
            </a:r>
          </a:p>
          <a:p>
            <a:r>
              <a:rPr lang="en-IN" sz="1400" dirty="0"/>
              <a:t>                 95% CI : (0.7813, 0.8344)</a:t>
            </a:r>
          </a:p>
          <a:p>
            <a:r>
              <a:rPr lang="en-IN" sz="1400" dirty="0"/>
              <a:t>    No Information Rate : 0.6018          </a:t>
            </a:r>
          </a:p>
          <a:p>
            <a:r>
              <a:rPr lang="en-IN" sz="1400" dirty="0"/>
              <a:t>    P-Value [</a:t>
            </a:r>
            <a:r>
              <a:rPr lang="en-IN" sz="1400" dirty="0" err="1"/>
              <a:t>Acc</a:t>
            </a:r>
            <a:r>
              <a:rPr lang="en-IN" sz="1400" dirty="0"/>
              <a:t> &gt; NIR] : &lt; 2.2e-16       </a:t>
            </a:r>
          </a:p>
          <a:p>
            <a:r>
              <a:rPr lang="en-IN" sz="1400" dirty="0"/>
              <a:t>                                          </a:t>
            </a:r>
          </a:p>
          <a:p>
            <a:r>
              <a:rPr lang="en-IN" sz="1400" dirty="0"/>
              <a:t>                  Kappa : 0.5877          </a:t>
            </a:r>
          </a:p>
          <a:p>
            <a:r>
              <a:rPr lang="en-IN" sz="1400" dirty="0"/>
              <a:t> </a:t>
            </a:r>
            <a:r>
              <a:rPr lang="en-IN" sz="1400" dirty="0" err="1"/>
              <a:t>Mcnemar's</a:t>
            </a:r>
            <a:r>
              <a:rPr lang="en-IN" sz="1400" dirty="0"/>
              <a:t> Test P-Value : 2.351e-07       </a:t>
            </a:r>
          </a:p>
          <a:p>
            <a:r>
              <a:rPr lang="en-IN" sz="1400" dirty="0"/>
              <a:t>                                          </a:t>
            </a:r>
          </a:p>
          <a:p>
            <a:r>
              <a:rPr lang="en-IN" sz="1400" dirty="0"/>
              <a:t>            Sensitivity : 0.6629          </a:t>
            </a:r>
          </a:p>
          <a:p>
            <a:r>
              <a:rPr lang="en-IN" sz="1400" dirty="0"/>
              <a:t>            Specificity : 0.9055          </a:t>
            </a:r>
          </a:p>
          <a:p>
            <a:r>
              <a:rPr lang="en-IN" sz="1400" dirty="0"/>
              <a:t>         </a:t>
            </a:r>
            <a:r>
              <a:rPr lang="en-IN" sz="1400" dirty="0" err="1"/>
              <a:t>Pos</a:t>
            </a:r>
            <a:r>
              <a:rPr lang="en-IN" sz="1400" dirty="0"/>
              <a:t> </a:t>
            </a:r>
            <a:r>
              <a:rPr lang="en-IN" sz="1400" dirty="0" err="1"/>
              <a:t>Pred</a:t>
            </a:r>
            <a:r>
              <a:rPr lang="en-IN" sz="1400" dirty="0"/>
              <a:t> Value : 0.8227          </a:t>
            </a:r>
          </a:p>
          <a:p>
            <a:r>
              <a:rPr lang="en-IN" sz="1400" dirty="0"/>
              <a:t>         Neg </a:t>
            </a:r>
            <a:r>
              <a:rPr lang="en-IN" sz="1400" dirty="0" err="1"/>
              <a:t>Pred</a:t>
            </a:r>
            <a:r>
              <a:rPr lang="en-IN" sz="1400" dirty="0"/>
              <a:t> Value : 0.8023          </a:t>
            </a:r>
          </a:p>
          <a:p>
            <a:r>
              <a:rPr lang="en-IN" sz="1400" dirty="0"/>
              <a:t>             Prevalence : 0.3982          </a:t>
            </a:r>
          </a:p>
          <a:p>
            <a:r>
              <a:rPr lang="en-IN" sz="1400" dirty="0"/>
              <a:t>         Detection Rate : 0.2639          </a:t>
            </a:r>
          </a:p>
          <a:p>
            <a:r>
              <a:rPr lang="en-IN" sz="1400" dirty="0"/>
              <a:t>   Detection Prevalence : 0.3208          </a:t>
            </a:r>
          </a:p>
          <a:p>
            <a:r>
              <a:rPr lang="en-IN" sz="1400" dirty="0"/>
              <a:t>      Balanced Accuracy : 0.7842          </a:t>
            </a:r>
          </a:p>
          <a:p>
            <a:r>
              <a:rPr lang="en-IN" sz="1400" dirty="0"/>
              <a:t>                                          </a:t>
            </a:r>
          </a:p>
          <a:p>
            <a:r>
              <a:rPr lang="en-IN" sz="1400" dirty="0"/>
              <a:t>       'Positive' Class : 1               </a:t>
            </a:r>
          </a:p>
          <a:p>
            <a:r>
              <a:rPr lang="en-IN" dirty="0"/>
              <a:t> </a:t>
            </a:r>
          </a:p>
        </p:txBody>
      </p:sp>
      <p:sp>
        <p:nvSpPr>
          <p:cNvPr id="2" name="Rectangle 1">
            <a:extLst>
              <a:ext uri="{FF2B5EF4-FFF2-40B4-BE49-F238E27FC236}">
                <a16:creationId xmlns:a16="http://schemas.microsoft.com/office/drawing/2014/main" id="{D34A96AE-5D7F-4452-9086-062A250B620A}"/>
              </a:ext>
            </a:extLst>
          </p:cNvPr>
          <p:cNvSpPr/>
          <p:nvPr/>
        </p:nvSpPr>
        <p:spPr>
          <a:xfrm>
            <a:off x="981138" y="108724"/>
            <a:ext cx="10229725" cy="923330"/>
          </a:xfrm>
          <a:prstGeom prst="rect">
            <a:avLst/>
          </a:prstGeom>
          <a:noFill/>
        </p:spPr>
        <p:txBody>
          <a:bodyPr wrap="none" lIns="91440" tIns="45720" rIns="91440" bIns="45720">
            <a:spAutoFit/>
          </a:bodyPr>
          <a:lstStyle/>
          <a:p>
            <a:pPr algn="ctr"/>
            <a:r>
              <a:rPr lang="en-US" sz="5400" dirty="0">
                <a:ln w="0"/>
                <a:solidFill>
                  <a:srgbClr val="FF0000"/>
                </a:solidFill>
                <a:effectLst>
                  <a:outerShdw blurRad="38100" dist="19050" dir="2700000" algn="tl" rotWithShape="0">
                    <a:schemeClr val="dk1">
                      <a:alpha val="40000"/>
                    </a:schemeClr>
                  </a:outerShdw>
                </a:effectLst>
              </a:rPr>
              <a:t>Confusion matrix for </a:t>
            </a:r>
            <a:r>
              <a:rPr lang="en-US" sz="5400" dirty="0" err="1">
                <a:ln w="0"/>
                <a:solidFill>
                  <a:srgbClr val="FF0000"/>
                </a:solidFill>
                <a:effectLst>
                  <a:outerShdw blurRad="38100" dist="19050" dir="2700000" algn="tl" rotWithShape="0">
                    <a:schemeClr val="dk1">
                      <a:alpha val="40000"/>
                    </a:schemeClr>
                  </a:outerShdw>
                </a:effectLst>
              </a:rPr>
              <a:t>Dieases</a:t>
            </a:r>
            <a:r>
              <a:rPr lang="en-US" sz="5400" dirty="0">
                <a:ln w="0"/>
                <a:solidFill>
                  <a:srgbClr val="FF0000"/>
                </a:solidFill>
                <a:effectLst>
                  <a:outerShdw blurRad="38100" dist="19050" dir="2700000" algn="tl" rotWithShape="0">
                    <a:schemeClr val="dk1">
                      <a:alpha val="40000"/>
                    </a:schemeClr>
                  </a:outerShdw>
                </a:effectLst>
              </a:rPr>
              <a:t> Model</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795934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CDC6DC-79D7-444A-8451-8AE4C5BAFD61}"/>
              </a:ext>
            </a:extLst>
          </p:cNvPr>
          <p:cNvSpPr/>
          <p:nvPr/>
        </p:nvSpPr>
        <p:spPr>
          <a:xfrm>
            <a:off x="186008" y="99848"/>
            <a:ext cx="304884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Accuracy: </a:t>
            </a:r>
          </a:p>
        </p:txBody>
      </p:sp>
      <p:sp>
        <p:nvSpPr>
          <p:cNvPr id="3" name="TextBox 2">
            <a:extLst>
              <a:ext uri="{FF2B5EF4-FFF2-40B4-BE49-F238E27FC236}">
                <a16:creationId xmlns:a16="http://schemas.microsoft.com/office/drawing/2014/main" id="{9516DD89-23AB-4DCB-A9C5-E7257DCA02DA}"/>
              </a:ext>
            </a:extLst>
          </p:cNvPr>
          <p:cNvSpPr txBox="1"/>
          <p:nvPr/>
        </p:nvSpPr>
        <p:spPr>
          <a:xfrm>
            <a:off x="3497802" y="463859"/>
            <a:ext cx="4810932" cy="369332"/>
          </a:xfrm>
          <a:prstGeom prst="rect">
            <a:avLst/>
          </a:prstGeom>
          <a:noFill/>
        </p:spPr>
        <p:txBody>
          <a:bodyPr wrap="none" rtlCol="0">
            <a:spAutoFit/>
          </a:bodyPr>
          <a:lstStyle/>
          <a:p>
            <a:r>
              <a:rPr lang="en-US" dirty="0"/>
              <a:t>Define as the ratio of (TP+TN)/(TP+TN+FP+FN)</a:t>
            </a:r>
            <a:endParaRPr lang="en-IN" dirty="0"/>
          </a:p>
        </p:txBody>
      </p:sp>
      <p:graphicFrame>
        <p:nvGraphicFramePr>
          <p:cNvPr id="4" name="Table 3">
            <a:extLst>
              <a:ext uri="{FF2B5EF4-FFF2-40B4-BE49-F238E27FC236}">
                <a16:creationId xmlns:a16="http://schemas.microsoft.com/office/drawing/2014/main" id="{6251BA8E-AFA7-486B-978A-16491328F14C}"/>
              </a:ext>
            </a:extLst>
          </p:cNvPr>
          <p:cNvGraphicFramePr>
            <a:graphicFrameLocks noGrp="1"/>
          </p:cNvGraphicFramePr>
          <p:nvPr/>
        </p:nvGraphicFramePr>
        <p:xfrm>
          <a:off x="1776108" y="1868080"/>
          <a:ext cx="8127999" cy="1142623"/>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548669711"/>
                    </a:ext>
                  </a:extLst>
                </a:gridCol>
                <a:gridCol w="2709333">
                  <a:extLst>
                    <a:ext uri="{9D8B030D-6E8A-4147-A177-3AD203B41FA5}">
                      <a16:colId xmlns:a16="http://schemas.microsoft.com/office/drawing/2014/main" val="3785190754"/>
                    </a:ext>
                  </a:extLst>
                </a:gridCol>
                <a:gridCol w="2709333">
                  <a:extLst>
                    <a:ext uri="{9D8B030D-6E8A-4147-A177-3AD203B41FA5}">
                      <a16:colId xmlns:a16="http://schemas.microsoft.com/office/drawing/2014/main" val="152605968"/>
                    </a:ext>
                  </a:extLst>
                </a:gridCol>
              </a:tblGrid>
              <a:tr h="370840">
                <a:tc>
                  <a:txBody>
                    <a:bodyPr/>
                    <a:lstStyle/>
                    <a:p>
                      <a:r>
                        <a:rPr lang="en-US" dirty="0"/>
                        <a:t> </a:t>
                      </a:r>
                      <a:endParaRPr lang="en-IN" dirty="0"/>
                    </a:p>
                  </a:txBody>
                  <a:tcPr>
                    <a:solidFill>
                      <a:schemeClr val="bg1"/>
                    </a:solidFill>
                  </a:tcPr>
                </a:tc>
                <a:tc gridSpan="2">
                  <a:txBody>
                    <a:bodyPr/>
                    <a:lstStyle/>
                    <a:p>
                      <a:r>
                        <a:rPr lang="en-US" dirty="0"/>
                        <a:t>        </a:t>
                      </a:r>
                      <a:r>
                        <a:rPr lang="en-US" dirty="0">
                          <a:solidFill>
                            <a:schemeClr val="tx1"/>
                          </a:solidFill>
                        </a:rPr>
                        <a:t> 0                    Actual value                  1</a:t>
                      </a:r>
                      <a:endParaRPr lang="en-IN" dirty="0">
                        <a:solidFill>
                          <a:schemeClr val="tx1"/>
                        </a:solidFill>
                      </a:endParaRPr>
                    </a:p>
                  </a:txBody>
                  <a:tcPr>
                    <a:solidFill>
                      <a:srgbClr val="FFFF00"/>
                    </a:solidFill>
                  </a:tcPr>
                </a:tc>
                <a:tc hMerge="1">
                  <a:txBody>
                    <a:bodyPr/>
                    <a:lstStyle/>
                    <a:p>
                      <a:endParaRPr lang="en-IN" dirty="0"/>
                    </a:p>
                  </a:txBody>
                  <a:tcPr>
                    <a:solidFill>
                      <a:srgbClr val="FFFF00"/>
                    </a:solidFill>
                  </a:tcPr>
                </a:tc>
                <a:extLst>
                  <a:ext uri="{0D108BD9-81ED-4DB2-BD59-A6C34878D82A}">
                    <a16:rowId xmlns:a16="http://schemas.microsoft.com/office/drawing/2014/main" val="1642139644"/>
                  </a:ext>
                </a:extLst>
              </a:tr>
              <a:tr h="400943">
                <a:tc rowSpan="2">
                  <a:txBody>
                    <a:bodyPr/>
                    <a:lstStyle/>
                    <a:p>
                      <a:r>
                        <a:rPr lang="en-US" dirty="0"/>
                        <a:t>Prediction value         0</a:t>
                      </a:r>
                    </a:p>
                    <a:p>
                      <a:r>
                        <a:rPr lang="en-US" dirty="0"/>
                        <a:t>                                   1</a:t>
                      </a:r>
                      <a:endParaRPr lang="en-IN" dirty="0"/>
                    </a:p>
                  </a:txBody>
                  <a:tcPr>
                    <a:solidFill>
                      <a:srgbClr val="FFFF00"/>
                    </a:solidFill>
                  </a:tcPr>
                </a:tc>
                <a:tc>
                  <a:txBody>
                    <a:bodyPr/>
                    <a:lstStyle/>
                    <a:p>
                      <a:r>
                        <a:rPr lang="en-US" dirty="0">
                          <a:solidFill>
                            <a:srgbClr val="00B0F0"/>
                          </a:solidFill>
                        </a:rPr>
                        <a:t>             45</a:t>
                      </a:r>
                      <a:endParaRPr lang="en-IN" dirty="0">
                        <a:solidFill>
                          <a:srgbClr val="00B0F0"/>
                        </a:solidFill>
                      </a:endParaRPr>
                    </a:p>
                  </a:txBody>
                  <a:tcPr>
                    <a:solidFill>
                      <a:srgbClr val="00B0F0"/>
                    </a:solidFill>
                  </a:tcPr>
                </a:tc>
                <a:tc>
                  <a:txBody>
                    <a:bodyPr/>
                    <a:lstStyle/>
                    <a:p>
                      <a:r>
                        <a:rPr lang="en-US" dirty="0"/>
                        <a:t>                 </a:t>
                      </a:r>
                      <a:endParaRPr lang="en-IN" dirty="0"/>
                    </a:p>
                  </a:txBody>
                  <a:tcPr>
                    <a:solidFill>
                      <a:srgbClr val="FF0000"/>
                    </a:solidFill>
                  </a:tcPr>
                </a:tc>
                <a:extLst>
                  <a:ext uri="{0D108BD9-81ED-4DB2-BD59-A6C34878D82A}">
                    <a16:rowId xmlns:a16="http://schemas.microsoft.com/office/drawing/2014/main" val="2806782429"/>
                  </a:ext>
                </a:extLst>
              </a:tr>
              <a:tr h="370840">
                <a:tc vMerge="1">
                  <a:txBody>
                    <a:bodyPr/>
                    <a:lstStyle/>
                    <a:p>
                      <a:endParaRPr lang="en-IN" dirty="0"/>
                    </a:p>
                  </a:txBody>
                  <a:tcPr>
                    <a:solidFill>
                      <a:srgbClr val="FFFF00"/>
                    </a:solidFill>
                  </a:tcPr>
                </a:tc>
                <a:tc>
                  <a:txBody>
                    <a:bodyPr/>
                    <a:lstStyle/>
                    <a:p>
                      <a:endParaRPr lang="en-IN" dirty="0"/>
                    </a:p>
                  </a:txBody>
                  <a:tcPr>
                    <a:solidFill>
                      <a:srgbClr val="FF0000"/>
                    </a:solidFill>
                  </a:tcPr>
                </a:tc>
                <a:tc>
                  <a:txBody>
                    <a:bodyPr/>
                    <a:lstStyle/>
                    <a:p>
                      <a:endParaRPr lang="en-IN" dirty="0"/>
                    </a:p>
                  </a:txBody>
                  <a:tcPr>
                    <a:solidFill>
                      <a:srgbClr val="00B0F0"/>
                    </a:solidFill>
                  </a:tcPr>
                </a:tc>
                <a:extLst>
                  <a:ext uri="{0D108BD9-81ED-4DB2-BD59-A6C34878D82A}">
                    <a16:rowId xmlns:a16="http://schemas.microsoft.com/office/drawing/2014/main" val="3974051997"/>
                  </a:ext>
                </a:extLst>
              </a:tr>
            </a:tbl>
          </a:graphicData>
        </a:graphic>
      </p:graphicFrame>
      <p:sp>
        <p:nvSpPr>
          <p:cNvPr id="5" name="Rectangle 4">
            <a:extLst>
              <a:ext uri="{FF2B5EF4-FFF2-40B4-BE49-F238E27FC236}">
                <a16:creationId xmlns:a16="http://schemas.microsoft.com/office/drawing/2014/main" id="{0434E4D4-9E19-42C6-99E9-5DD99DEDB4CA}"/>
              </a:ext>
            </a:extLst>
          </p:cNvPr>
          <p:cNvSpPr/>
          <p:nvPr/>
        </p:nvSpPr>
        <p:spPr>
          <a:xfrm>
            <a:off x="5285542" y="2273429"/>
            <a:ext cx="928460"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479     TN</a:t>
            </a:r>
          </a:p>
        </p:txBody>
      </p:sp>
      <p:sp>
        <p:nvSpPr>
          <p:cNvPr id="6" name="Rectangle 5">
            <a:extLst>
              <a:ext uri="{FF2B5EF4-FFF2-40B4-BE49-F238E27FC236}">
                <a16:creationId xmlns:a16="http://schemas.microsoft.com/office/drawing/2014/main" id="{16853A2C-20BB-4CB8-A140-B02C139E75FA}"/>
              </a:ext>
            </a:extLst>
          </p:cNvPr>
          <p:cNvSpPr/>
          <p:nvPr/>
        </p:nvSpPr>
        <p:spPr>
          <a:xfrm>
            <a:off x="7991937" y="2286020"/>
            <a:ext cx="827471"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118   FN</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68CC3AED-7559-4391-93AC-08584D471909}"/>
              </a:ext>
            </a:extLst>
          </p:cNvPr>
          <p:cNvSpPr/>
          <p:nvPr/>
        </p:nvSpPr>
        <p:spPr>
          <a:xfrm>
            <a:off x="5380117" y="2636029"/>
            <a:ext cx="739306"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50    FP</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0DA1F55C-41E8-48C6-A162-9469BD656C81}"/>
              </a:ext>
            </a:extLst>
          </p:cNvPr>
          <p:cNvSpPr/>
          <p:nvPr/>
        </p:nvSpPr>
        <p:spPr>
          <a:xfrm>
            <a:off x="7990334" y="2642325"/>
            <a:ext cx="830677"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232    TP</a:t>
            </a:r>
          </a:p>
        </p:txBody>
      </p:sp>
      <p:sp>
        <p:nvSpPr>
          <p:cNvPr id="9" name="Rectangle 8">
            <a:extLst>
              <a:ext uri="{FF2B5EF4-FFF2-40B4-BE49-F238E27FC236}">
                <a16:creationId xmlns:a16="http://schemas.microsoft.com/office/drawing/2014/main" id="{9FC76133-2468-4F5D-8F8A-502C2287298D}"/>
              </a:ext>
            </a:extLst>
          </p:cNvPr>
          <p:cNvSpPr/>
          <p:nvPr/>
        </p:nvSpPr>
        <p:spPr>
          <a:xfrm>
            <a:off x="4946055" y="1478019"/>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10" name="Rectangle 9">
            <a:extLst>
              <a:ext uri="{FF2B5EF4-FFF2-40B4-BE49-F238E27FC236}">
                <a16:creationId xmlns:a16="http://schemas.microsoft.com/office/drawing/2014/main" id="{7C94E8A1-F8EA-4944-A091-C41E0800C9C0}"/>
              </a:ext>
            </a:extLst>
          </p:cNvPr>
          <p:cNvSpPr/>
          <p:nvPr/>
        </p:nvSpPr>
        <p:spPr>
          <a:xfrm>
            <a:off x="7486094" y="1445092"/>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11" name="Rectangle 10">
            <a:extLst>
              <a:ext uri="{FF2B5EF4-FFF2-40B4-BE49-F238E27FC236}">
                <a16:creationId xmlns:a16="http://schemas.microsoft.com/office/drawing/2014/main" id="{9CB1D5E0-DAE0-4E0E-A6E6-DFEA0591A127}"/>
              </a:ext>
            </a:extLst>
          </p:cNvPr>
          <p:cNvSpPr/>
          <p:nvPr/>
        </p:nvSpPr>
        <p:spPr>
          <a:xfrm>
            <a:off x="141643" y="2242652"/>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12" name="Rectangle 11">
            <a:extLst>
              <a:ext uri="{FF2B5EF4-FFF2-40B4-BE49-F238E27FC236}">
                <a16:creationId xmlns:a16="http://schemas.microsoft.com/office/drawing/2014/main" id="{60D61177-CCF3-46CF-9420-115C8AD6E436}"/>
              </a:ext>
            </a:extLst>
          </p:cNvPr>
          <p:cNvSpPr/>
          <p:nvPr/>
        </p:nvSpPr>
        <p:spPr>
          <a:xfrm>
            <a:off x="86708" y="2657375"/>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13" name="TextBox 12">
            <a:extLst>
              <a:ext uri="{FF2B5EF4-FFF2-40B4-BE49-F238E27FC236}">
                <a16:creationId xmlns:a16="http://schemas.microsoft.com/office/drawing/2014/main" id="{3D249D4D-CAB1-48B7-9773-5F73C8D0D03B}"/>
              </a:ext>
            </a:extLst>
          </p:cNvPr>
          <p:cNvSpPr txBox="1"/>
          <p:nvPr/>
        </p:nvSpPr>
        <p:spPr>
          <a:xfrm>
            <a:off x="803713" y="3366157"/>
            <a:ext cx="10072790" cy="2308324"/>
          </a:xfrm>
          <a:prstGeom prst="rect">
            <a:avLst/>
          </a:prstGeom>
          <a:noFill/>
        </p:spPr>
        <p:txBody>
          <a:bodyPr wrap="square" rtlCol="0">
            <a:spAutoFit/>
          </a:bodyPr>
          <a:lstStyle/>
          <a:p>
            <a:r>
              <a:rPr lang="en-US" sz="2400" dirty="0"/>
              <a:t>Accuracy tells us that  80.89% of the people with heart disease and without heart disease were correctly identified by the logistic Regression Model .</a:t>
            </a:r>
          </a:p>
          <a:p>
            <a:endParaRPr lang="en-US" sz="2400" dirty="0"/>
          </a:p>
          <a:p>
            <a:r>
              <a:rPr lang="en-US" sz="2400" dirty="0"/>
              <a:t>S=(TP)/(TP+FN)</a:t>
            </a:r>
          </a:p>
          <a:p>
            <a:r>
              <a:rPr lang="en-US" sz="2400" dirty="0"/>
              <a:t>S=(232+479)/(232+479+50+118)</a:t>
            </a:r>
          </a:p>
          <a:p>
            <a:r>
              <a:rPr lang="en-US" sz="2400" dirty="0"/>
              <a:t>S=80.89%</a:t>
            </a:r>
            <a:endParaRPr lang="en-IN" sz="2400" dirty="0"/>
          </a:p>
        </p:txBody>
      </p:sp>
      <p:cxnSp>
        <p:nvCxnSpPr>
          <p:cNvPr id="15" name="Straight Arrow Connector 14">
            <a:extLst>
              <a:ext uri="{FF2B5EF4-FFF2-40B4-BE49-F238E27FC236}">
                <a16:creationId xmlns:a16="http://schemas.microsoft.com/office/drawing/2014/main" id="{228909F4-1CF0-4B1B-B605-F3FA090B765A}"/>
              </a:ext>
            </a:extLst>
          </p:cNvPr>
          <p:cNvCxnSpPr/>
          <p:nvPr/>
        </p:nvCxnSpPr>
        <p:spPr>
          <a:xfrm>
            <a:off x="5832629" y="2840854"/>
            <a:ext cx="263371" cy="426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32F34B-6009-49B5-9D05-2DF885AB13B4}"/>
              </a:ext>
            </a:extLst>
          </p:cNvPr>
          <p:cNvSpPr txBox="1"/>
          <p:nvPr/>
        </p:nvSpPr>
        <p:spPr>
          <a:xfrm>
            <a:off x="6096000" y="3109877"/>
            <a:ext cx="1324658" cy="369332"/>
          </a:xfrm>
          <a:prstGeom prst="rect">
            <a:avLst/>
          </a:prstGeom>
          <a:noFill/>
        </p:spPr>
        <p:txBody>
          <a:bodyPr wrap="none" rtlCol="0">
            <a:spAutoFit/>
          </a:bodyPr>
          <a:lstStyle/>
          <a:p>
            <a:r>
              <a:rPr lang="en-US" dirty="0"/>
              <a:t>Type 1 error</a:t>
            </a:r>
            <a:endParaRPr lang="en-IN" dirty="0"/>
          </a:p>
        </p:txBody>
      </p:sp>
      <p:cxnSp>
        <p:nvCxnSpPr>
          <p:cNvPr id="18" name="Straight Arrow Connector 17">
            <a:extLst>
              <a:ext uri="{FF2B5EF4-FFF2-40B4-BE49-F238E27FC236}">
                <a16:creationId xmlns:a16="http://schemas.microsoft.com/office/drawing/2014/main" id="{D805F231-7C03-4ACF-B764-2181B1DFC58C}"/>
              </a:ext>
            </a:extLst>
          </p:cNvPr>
          <p:cNvCxnSpPr/>
          <p:nvPr/>
        </p:nvCxnSpPr>
        <p:spPr>
          <a:xfrm flipV="1">
            <a:off x="8819408" y="1198485"/>
            <a:ext cx="590922" cy="1228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31CA75-A6FE-4B20-A0AA-549F8DFDBD01}"/>
              </a:ext>
            </a:extLst>
          </p:cNvPr>
          <p:cNvSpPr txBox="1"/>
          <p:nvPr/>
        </p:nvSpPr>
        <p:spPr>
          <a:xfrm>
            <a:off x="9215021" y="1023178"/>
            <a:ext cx="1324658" cy="369332"/>
          </a:xfrm>
          <a:prstGeom prst="rect">
            <a:avLst/>
          </a:prstGeom>
          <a:noFill/>
        </p:spPr>
        <p:txBody>
          <a:bodyPr wrap="none" rtlCol="0">
            <a:spAutoFit/>
          </a:bodyPr>
          <a:lstStyle/>
          <a:p>
            <a:r>
              <a:rPr lang="en-US" dirty="0"/>
              <a:t>Type 2 error</a:t>
            </a:r>
            <a:endParaRPr lang="en-IN" dirty="0"/>
          </a:p>
        </p:txBody>
      </p:sp>
    </p:spTree>
    <p:extLst>
      <p:ext uri="{BB962C8B-B14F-4D97-AF65-F5344CB8AC3E}">
        <p14:creationId xmlns:p14="http://schemas.microsoft.com/office/powerpoint/2010/main" val="32574687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C2CF36-8555-46B2-B71E-44420711962A}"/>
              </a:ext>
            </a:extLst>
          </p:cNvPr>
          <p:cNvSpPr/>
          <p:nvPr/>
        </p:nvSpPr>
        <p:spPr>
          <a:xfrm>
            <a:off x="137888" y="169427"/>
            <a:ext cx="3725699"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SENSTIVITY</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3" name="Table 2">
            <a:extLst>
              <a:ext uri="{FF2B5EF4-FFF2-40B4-BE49-F238E27FC236}">
                <a16:creationId xmlns:a16="http://schemas.microsoft.com/office/drawing/2014/main" id="{FEE63AEC-FA85-4E93-9148-B6AD657DF20C}"/>
              </a:ext>
            </a:extLst>
          </p:cNvPr>
          <p:cNvGraphicFramePr>
            <a:graphicFrameLocks noGrp="1"/>
          </p:cNvGraphicFramePr>
          <p:nvPr/>
        </p:nvGraphicFramePr>
        <p:xfrm>
          <a:off x="1685770" y="1856007"/>
          <a:ext cx="8127999" cy="1142623"/>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548669711"/>
                    </a:ext>
                  </a:extLst>
                </a:gridCol>
                <a:gridCol w="2709333">
                  <a:extLst>
                    <a:ext uri="{9D8B030D-6E8A-4147-A177-3AD203B41FA5}">
                      <a16:colId xmlns:a16="http://schemas.microsoft.com/office/drawing/2014/main" val="3785190754"/>
                    </a:ext>
                  </a:extLst>
                </a:gridCol>
                <a:gridCol w="2709333">
                  <a:extLst>
                    <a:ext uri="{9D8B030D-6E8A-4147-A177-3AD203B41FA5}">
                      <a16:colId xmlns:a16="http://schemas.microsoft.com/office/drawing/2014/main" val="152605968"/>
                    </a:ext>
                  </a:extLst>
                </a:gridCol>
              </a:tblGrid>
              <a:tr h="370840">
                <a:tc>
                  <a:txBody>
                    <a:bodyPr/>
                    <a:lstStyle/>
                    <a:p>
                      <a:r>
                        <a:rPr lang="en-US" dirty="0"/>
                        <a:t> </a:t>
                      </a:r>
                      <a:endParaRPr lang="en-IN" dirty="0"/>
                    </a:p>
                  </a:txBody>
                  <a:tcPr>
                    <a:solidFill>
                      <a:schemeClr val="bg1"/>
                    </a:solidFill>
                  </a:tcPr>
                </a:tc>
                <a:tc gridSpan="2">
                  <a:txBody>
                    <a:bodyPr/>
                    <a:lstStyle/>
                    <a:p>
                      <a:r>
                        <a:rPr lang="en-US" dirty="0"/>
                        <a:t>        </a:t>
                      </a:r>
                      <a:r>
                        <a:rPr lang="en-US" dirty="0">
                          <a:solidFill>
                            <a:schemeClr val="tx1"/>
                          </a:solidFill>
                        </a:rPr>
                        <a:t> 0                    Actual value                  1</a:t>
                      </a:r>
                      <a:endParaRPr lang="en-IN" dirty="0">
                        <a:solidFill>
                          <a:schemeClr val="tx1"/>
                        </a:solidFill>
                      </a:endParaRPr>
                    </a:p>
                  </a:txBody>
                  <a:tcPr>
                    <a:solidFill>
                      <a:srgbClr val="FFFF00"/>
                    </a:solidFill>
                  </a:tcPr>
                </a:tc>
                <a:tc hMerge="1">
                  <a:txBody>
                    <a:bodyPr/>
                    <a:lstStyle/>
                    <a:p>
                      <a:endParaRPr lang="en-IN" dirty="0"/>
                    </a:p>
                  </a:txBody>
                  <a:tcPr>
                    <a:solidFill>
                      <a:srgbClr val="FFFF00"/>
                    </a:solidFill>
                  </a:tcPr>
                </a:tc>
                <a:extLst>
                  <a:ext uri="{0D108BD9-81ED-4DB2-BD59-A6C34878D82A}">
                    <a16:rowId xmlns:a16="http://schemas.microsoft.com/office/drawing/2014/main" val="1642139644"/>
                  </a:ext>
                </a:extLst>
              </a:tr>
              <a:tr h="400943">
                <a:tc rowSpan="2">
                  <a:txBody>
                    <a:bodyPr/>
                    <a:lstStyle/>
                    <a:p>
                      <a:r>
                        <a:rPr lang="en-US" dirty="0"/>
                        <a:t>Prediction value         0</a:t>
                      </a:r>
                    </a:p>
                    <a:p>
                      <a:r>
                        <a:rPr lang="en-US" dirty="0"/>
                        <a:t>                                 1</a:t>
                      </a:r>
                      <a:endParaRPr lang="en-IN" dirty="0"/>
                    </a:p>
                  </a:txBody>
                  <a:tcPr>
                    <a:solidFill>
                      <a:srgbClr val="FFFF00"/>
                    </a:solidFill>
                  </a:tcPr>
                </a:tc>
                <a:tc>
                  <a:txBody>
                    <a:bodyPr/>
                    <a:lstStyle/>
                    <a:p>
                      <a:r>
                        <a:rPr lang="en-US" dirty="0">
                          <a:solidFill>
                            <a:srgbClr val="00B0F0"/>
                          </a:solidFill>
                        </a:rPr>
                        <a:t>             45</a:t>
                      </a:r>
                      <a:endParaRPr lang="en-IN" dirty="0">
                        <a:solidFill>
                          <a:srgbClr val="00B0F0"/>
                        </a:solidFill>
                      </a:endParaRPr>
                    </a:p>
                  </a:txBody>
                  <a:tcPr>
                    <a:solidFill>
                      <a:srgbClr val="00B0F0"/>
                    </a:solidFill>
                  </a:tcPr>
                </a:tc>
                <a:tc>
                  <a:txBody>
                    <a:bodyPr/>
                    <a:lstStyle/>
                    <a:p>
                      <a:r>
                        <a:rPr lang="en-US" dirty="0"/>
                        <a:t>                 </a:t>
                      </a:r>
                      <a:endParaRPr lang="en-IN" dirty="0"/>
                    </a:p>
                  </a:txBody>
                  <a:tcPr>
                    <a:solidFill>
                      <a:srgbClr val="FF0000"/>
                    </a:solidFill>
                  </a:tcPr>
                </a:tc>
                <a:extLst>
                  <a:ext uri="{0D108BD9-81ED-4DB2-BD59-A6C34878D82A}">
                    <a16:rowId xmlns:a16="http://schemas.microsoft.com/office/drawing/2014/main" val="2806782429"/>
                  </a:ext>
                </a:extLst>
              </a:tr>
              <a:tr h="370840">
                <a:tc vMerge="1">
                  <a:txBody>
                    <a:bodyPr/>
                    <a:lstStyle/>
                    <a:p>
                      <a:endParaRPr lang="en-IN" dirty="0"/>
                    </a:p>
                  </a:txBody>
                  <a:tcPr>
                    <a:solidFill>
                      <a:srgbClr val="FFFF00"/>
                    </a:solidFill>
                  </a:tcPr>
                </a:tc>
                <a:tc>
                  <a:txBody>
                    <a:bodyPr/>
                    <a:lstStyle/>
                    <a:p>
                      <a:endParaRPr lang="en-IN" dirty="0"/>
                    </a:p>
                  </a:txBody>
                  <a:tcPr>
                    <a:solidFill>
                      <a:srgbClr val="FF0000"/>
                    </a:solidFill>
                  </a:tcPr>
                </a:tc>
                <a:tc>
                  <a:txBody>
                    <a:bodyPr/>
                    <a:lstStyle/>
                    <a:p>
                      <a:endParaRPr lang="en-IN" dirty="0"/>
                    </a:p>
                  </a:txBody>
                  <a:tcPr>
                    <a:solidFill>
                      <a:srgbClr val="00B0F0"/>
                    </a:solidFill>
                  </a:tcPr>
                </a:tc>
                <a:extLst>
                  <a:ext uri="{0D108BD9-81ED-4DB2-BD59-A6C34878D82A}">
                    <a16:rowId xmlns:a16="http://schemas.microsoft.com/office/drawing/2014/main" val="3974051997"/>
                  </a:ext>
                </a:extLst>
              </a:tr>
            </a:tbl>
          </a:graphicData>
        </a:graphic>
      </p:graphicFrame>
      <p:sp>
        <p:nvSpPr>
          <p:cNvPr id="4" name="Rectangle 3">
            <a:extLst>
              <a:ext uri="{FF2B5EF4-FFF2-40B4-BE49-F238E27FC236}">
                <a16:creationId xmlns:a16="http://schemas.microsoft.com/office/drawing/2014/main" id="{C9C19943-30B1-4AD1-9A21-061C69F6D6FE}"/>
              </a:ext>
            </a:extLst>
          </p:cNvPr>
          <p:cNvSpPr/>
          <p:nvPr/>
        </p:nvSpPr>
        <p:spPr>
          <a:xfrm>
            <a:off x="5285542" y="2273429"/>
            <a:ext cx="928460"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479     TN</a:t>
            </a:r>
          </a:p>
        </p:txBody>
      </p:sp>
      <p:sp>
        <p:nvSpPr>
          <p:cNvPr id="5" name="Rectangle 4">
            <a:extLst>
              <a:ext uri="{FF2B5EF4-FFF2-40B4-BE49-F238E27FC236}">
                <a16:creationId xmlns:a16="http://schemas.microsoft.com/office/drawing/2014/main" id="{BD8E5640-E111-4CAA-AF78-16A26814ABAC}"/>
              </a:ext>
            </a:extLst>
          </p:cNvPr>
          <p:cNvSpPr/>
          <p:nvPr/>
        </p:nvSpPr>
        <p:spPr>
          <a:xfrm>
            <a:off x="7991937" y="2286020"/>
            <a:ext cx="827471"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118   FN</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FB97A7-A128-45DA-B479-4F245BEDC5DB}"/>
              </a:ext>
            </a:extLst>
          </p:cNvPr>
          <p:cNvSpPr/>
          <p:nvPr/>
        </p:nvSpPr>
        <p:spPr>
          <a:xfrm>
            <a:off x="5380117" y="2636029"/>
            <a:ext cx="739306"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50    FP</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3264DF7F-DA4A-44A2-898D-B3971E7698F8}"/>
              </a:ext>
            </a:extLst>
          </p:cNvPr>
          <p:cNvSpPr/>
          <p:nvPr/>
        </p:nvSpPr>
        <p:spPr>
          <a:xfrm>
            <a:off x="7990334" y="2642325"/>
            <a:ext cx="830677"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232    TP</a:t>
            </a:r>
          </a:p>
        </p:txBody>
      </p:sp>
      <p:sp>
        <p:nvSpPr>
          <p:cNvPr id="8" name="TextBox 7">
            <a:extLst>
              <a:ext uri="{FF2B5EF4-FFF2-40B4-BE49-F238E27FC236}">
                <a16:creationId xmlns:a16="http://schemas.microsoft.com/office/drawing/2014/main" id="{B7E02C59-EFA5-497E-860F-FAA6C574A672}"/>
              </a:ext>
            </a:extLst>
          </p:cNvPr>
          <p:cNvSpPr txBox="1"/>
          <p:nvPr/>
        </p:nvSpPr>
        <p:spPr>
          <a:xfrm>
            <a:off x="4065973" y="458719"/>
            <a:ext cx="7459991" cy="369332"/>
          </a:xfrm>
          <a:prstGeom prst="rect">
            <a:avLst/>
          </a:prstGeom>
          <a:noFill/>
        </p:spPr>
        <p:txBody>
          <a:bodyPr wrap="none" rtlCol="0">
            <a:spAutoFit/>
          </a:bodyPr>
          <a:lstStyle/>
          <a:p>
            <a:r>
              <a:rPr lang="en-US" dirty="0"/>
              <a:t>It is define as the ratio of  (Total True Positive)/(True </a:t>
            </a:r>
            <a:r>
              <a:rPr lang="en-US" dirty="0" err="1"/>
              <a:t>Positive+False</a:t>
            </a:r>
            <a:r>
              <a:rPr lang="en-US" dirty="0"/>
              <a:t> Negative) </a:t>
            </a:r>
            <a:endParaRPr lang="en-IN" dirty="0"/>
          </a:p>
        </p:txBody>
      </p:sp>
      <p:sp>
        <p:nvSpPr>
          <p:cNvPr id="9" name="Rectangle 8">
            <a:extLst>
              <a:ext uri="{FF2B5EF4-FFF2-40B4-BE49-F238E27FC236}">
                <a16:creationId xmlns:a16="http://schemas.microsoft.com/office/drawing/2014/main" id="{54CC40B1-9C6D-44DD-BD39-0C1650E912B7}"/>
              </a:ext>
            </a:extLst>
          </p:cNvPr>
          <p:cNvSpPr/>
          <p:nvPr/>
        </p:nvSpPr>
        <p:spPr>
          <a:xfrm>
            <a:off x="4946055" y="1478019"/>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10" name="Rectangle 9">
            <a:extLst>
              <a:ext uri="{FF2B5EF4-FFF2-40B4-BE49-F238E27FC236}">
                <a16:creationId xmlns:a16="http://schemas.microsoft.com/office/drawing/2014/main" id="{11BEB00D-9772-4AE0-894E-25DFEF7C5E80}"/>
              </a:ext>
            </a:extLst>
          </p:cNvPr>
          <p:cNvSpPr/>
          <p:nvPr/>
        </p:nvSpPr>
        <p:spPr>
          <a:xfrm>
            <a:off x="7486094" y="1445092"/>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11" name="Rectangle 10">
            <a:extLst>
              <a:ext uri="{FF2B5EF4-FFF2-40B4-BE49-F238E27FC236}">
                <a16:creationId xmlns:a16="http://schemas.microsoft.com/office/drawing/2014/main" id="{8F350F27-2306-4943-8D06-BB0556582111}"/>
              </a:ext>
            </a:extLst>
          </p:cNvPr>
          <p:cNvSpPr/>
          <p:nvPr/>
        </p:nvSpPr>
        <p:spPr>
          <a:xfrm>
            <a:off x="0" y="2241285"/>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12" name="Rectangle 11">
            <a:extLst>
              <a:ext uri="{FF2B5EF4-FFF2-40B4-BE49-F238E27FC236}">
                <a16:creationId xmlns:a16="http://schemas.microsoft.com/office/drawing/2014/main" id="{37443B50-1391-41D6-B8A3-740AAFC906B8}"/>
              </a:ext>
            </a:extLst>
          </p:cNvPr>
          <p:cNvSpPr/>
          <p:nvPr/>
        </p:nvSpPr>
        <p:spPr>
          <a:xfrm>
            <a:off x="86708" y="2657375"/>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13" name="TextBox 12">
            <a:extLst>
              <a:ext uri="{FF2B5EF4-FFF2-40B4-BE49-F238E27FC236}">
                <a16:creationId xmlns:a16="http://schemas.microsoft.com/office/drawing/2014/main" id="{3E9890EE-557B-4333-9EC6-12C9222C4B21}"/>
              </a:ext>
            </a:extLst>
          </p:cNvPr>
          <p:cNvSpPr txBox="1"/>
          <p:nvPr/>
        </p:nvSpPr>
        <p:spPr>
          <a:xfrm>
            <a:off x="803713" y="3366157"/>
            <a:ext cx="10072790" cy="2308324"/>
          </a:xfrm>
          <a:prstGeom prst="rect">
            <a:avLst/>
          </a:prstGeom>
          <a:noFill/>
        </p:spPr>
        <p:txBody>
          <a:bodyPr wrap="square" rtlCol="0">
            <a:spAutoFit/>
          </a:bodyPr>
          <a:lstStyle/>
          <a:p>
            <a:r>
              <a:rPr lang="en-US" sz="2400" dirty="0" err="1"/>
              <a:t>Senstivity</a:t>
            </a:r>
            <a:r>
              <a:rPr lang="en-US" sz="2400" dirty="0"/>
              <a:t> tells us that  66.29% of the people with heart disease were correctly identified by the logistic Regression Model .</a:t>
            </a:r>
          </a:p>
          <a:p>
            <a:endParaRPr lang="en-US" sz="2400" dirty="0"/>
          </a:p>
          <a:p>
            <a:r>
              <a:rPr lang="en-US" sz="2400" dirty="0"/>
              <a:t>S=(TP)/(TP+FN)</a:t>
            </a:r>
          </a:p>
          <a:p>
            <a:r>
              <a:rPr lang="en-US" sz="2400" dirty="0"/>
              <a:t>S=232/(232+118)</a:t>
            </a:r>
          </a:p>
          <a:p>
            <a:r>
              <a:rPr lang="en-US" sz="2400" dirty="0"/>
              <a:t>S=62.29%</a:t>
            </a:r>
            <a:endParaRPr lang="en-IN" sz="2400" dirty="0"/>
          </a:p>
        </p:txBody>
      </p:sp>
    </p:spTree>
    <p:extLst>
      <p:ext uri="{BB962C8B-B14F-4D97-AF65-F5344CB8AC3E}">
        <p14:creationId xmlns:p14="http://schemas.microsoft.com/office/powerpoint/2010/main" val="23130954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73672F-AA0A-4B82-9A06-B62765552FCA}"/>
              </a:ext>
            </a:extLst>
          </p:cNvPr>
          <p:cNvSpPr/>
          <p:nvPr/>
        </p:nvSpPr>
        <p:spPr>
          <a:xfrm>
            <a:off x="248714" y="0"/>
            <a:ext cx="386355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SPECIFICITY</a:t>
            </a:r>
          </a:p>
        </p:txBody>
      </p:sp>
      <p:graphicFrame>
        <p:nvGraphicFramePr>
          <p:cNvPr id="3" name="Table 2">
            <a:extLst>
              <a:ext uri="{FF2B5EF4-FFF2-40B4-BE49-F238E27FC236}">
                <a16:creationId xmlns:a16="http://schemas.microsoft.com/office/drawing/2014/main" id="{387A5C55-8F36-4C72-8E38-B655C66EA134}"/>
              </a:ext>
            </a:extLst>
          </p:cNvPr>
          <p:cNvGraphicFramePr>
            <a:graphicFrameLocks noGrp="1"/>
          </p:cNvGraphicFramePr>
          <p:nvPr/>
        </p:nvGraphicFramePr>
        <p:xfrm>
          <a:off x="1988598" y="1856007"/>
          <a:ext cx="7825171" cy="1142623"/>
        </p:xfrm>
        <a:graphic>
          <a:graphicData uri="http://schemas.openxmlformats.org/drawingml/2006/table">
            <a:tbl>
              <a:tblPr firstRow="1" bandRow="1">
                <a:tableStyleId>{21E4AEA4-8DFA-4A89-87EB-49C32662AFE0}</a:tableStyleId>
              </a:tblPr>
              <a:tblGrid>
                <a:gridCol w="2406505">
                  <a:extLst>
                    <a:ext uri="{9D8B030D-6E8A-4147-A177-3AD203B41FA5}">
                      <a16:colId xmlns:a16="http://schemas.microsoft.com/office/drawing/2014/main" val="548669711"/>
                    </a:ext>
                  </a:extLst>
                </a:gridCol>
                <a:gridCol w="2709333">
                  <a:extLst>
                    <a:ext uri="{9D8B030D-6E8A-4147-A177-3AD203B41FA5}">
                      <a16:colId xmlns:a16="http://schemas.microsoft.com/office/drawing/2014/main" val="3785190754"/>
                    </a:ext>
                  </a:extLst>
                </a:gridCol>
                <a:gridCol w="2709333">
                  <a:extLst>
                    <a:ext uri="{9D8B030D-6E8A-4147-A177-3AD203B41FA5}">
                      <a16:colId xmlns:a16="http://schemas.microsoft.com/office/drawing/2014/main" val="152605968"/>
                    </a:ext>
                  </a:extLst>
                </a:gridCol>
              </a:tblGrid>
              <a:tr h="370840">
                <a:tc>
                  <a:txBody>
                    <a:bodyPr/>
                    <a:lstStyle/>
                    <a:p>
                      <a:endParaRPr lang="en-IN" dirty="0"/>
                    </a:p>
                  </a:txBody>
                  <a:tcPr>
                    <a:solidFill>
                      <a:schemeClr val="bg1"/>
                    </a:solidFill>
                  </a:tcPr>
                </a:tc>
                <a:tc gridSpan="2">
                  <a:txBody>
                    <a:bodyPr/>
                    <a:lstStyle/>
                    <a:p>
                      <a:r>
                        <a:rPr lang="en-US" dirty="0"/>
                        <a:t>        </a:t>
                      </a:r>
                      <a:r>
                        <a:rPr lang="en-US" dirty="0">
                          <a:solidFill>
                            <a:schemeClr val="tx1"/>
                          </a:solidFill>
                        </a:rPr>
                        <a:t> 0                    Actual value                  1</a:t>
                      </a:r>
                      <a:endParaRPr lang="en-IN" dirty="0">
                        <a:solidFill>
                          <a:schemeClr val="tx1"/>
                        </a:solidFill>
                      </a:endParaRPr>
                    </a:p>
                  </a:txBody>
                  <a:tcPr>
                    <a:solidFill>
                      <a:srgbClr val="FFFF00"/>
                    </a:solidFill>
                  </a:tcPr>
                </a:tc>
                <a:tc hMerge="1">
                  <a:txBody>
                    <a:bodyPr/>
                    <a:lstStyle/>
                    <a:p>
                      <a:endParaRPr lang="en-IN" dirty="0"/>
                    </a:p>
                  </a:txBody>
                  <a:tcPr>
                    <a:solidFill>
                      <a:srgbClr val="FFFF00"/>
                    </a:solidFill>
                  </a:tcPr>
                </a:tc>
                <a:extLst>
                  <a:ext uri="{0D108BD9-81ED-4DB2-BD59-A6C34878D82A}">
                    <a16:rowId xmlns:a16="http://schemas.microsoft.com/office/drawing/2014/main" val="1642139644"/>
                  </a:ext>
                </a:extLst>
              </a:tr>
              <a:tr h="400943">
                <a:tc rowSpan="2">
                  <a:txBody>
                    <a:bodyPr/>
                    <a:lstStyle/>
                    <a:p>
                      <a:r>
                        <a:rPr lang="en-US" dirty="0"/>
                        <a:t>Prediction value       0</a:t>
                      </a:r>
                    </a:p>
                    <a:p>
                      <a:r>
                        <a:rPr lang="en-US" dirty="0"/>
                        <a:t>                                 1</a:t>
                      </a:r>
                      <a:endParaRPr lang="en-IN" dirty="0"/>
                    </a:p>
                  </a:txBody>
                  <a:tcPr>
                    <a:solidFill>
                      <a:srgbClr val="FFFF00"/>
                    </a:solidFill>
                  </a:tcPr>
                </a:tc>
                <a:tc>
                  <a:txBody>
                    <a:bodyPr/>
                    <a:lstStyle/>
                    <a:p>
                      <a:r>
                        <a:rPr lang="en-US" dirty="0">
                          <a:solidFill>
                            <a:srgbClr val="00B0F0"/>
                          </a:solidFill>
                        </a:rPr>
                        <a:t>             45</a:t>
                      </a:r>
                      <a:endParaRPr lang="en-IN" dirty="0">
                        <a:solidFill>
                          <a:srgbClr val="00B0F0"/>
                        </a:solidFill>
                      </a:endParaRPr>
                    </a:p>
                  </a:txBody>
                  <a:tcPr>
                    <a:solidFill>
                      <a:srgbClr val="00B0F0"/>
                    </a:solidFill>
                  </a:tcPr>
                </a:tc>
                <a:tc>
                  <a:txBody>
                    <a:bodyPr/>
                    <a:lstStyle/>
                    <a:p>
                      <a:r>
                        <a:rPr lang="en-US" dirty="0"/>
                        <a:t>                 </a:t>
                      </a:r>
                      <a:endParaRPr lang="en-IN" dirty="0"/>
                    </a:p>
                  </a:txBody>
                  <a:tcPr>
                    <a:solidFill>
                      <a:srgbClr val="FF0000"/>
                    </a:solidFill>
                  </a:tcPr>
                </a:tc>
                <a:extLst>
                  <a:ext uri="{0D108BD9-81ED-4DB2-BD59-A6C34878D82A}">
                    <a16:rowId xmlns:a16="http://schemas.microsoft.com/office/drawing/2014/main" val="2806782429"/>
                  </a:ext>
                </a:extLst>
              </a:tr>
              <a:tr h="370840">
                <a:tc vMerge="1">
                  <a:txBody>
                    <a:bodyPr/>
                    <a:lstStyle/>
                    <a:p>
                      <a:endParaRPr lang="en-IN" dirty="0"/>
                    </a:p>
                  </a:txBody>
                  <a:tcPr>
                    <a:solidFill>
                      <a:srgbClr val="FFFF00"/>
                    </a:solidFill>
                  </a:tcPr>
                </a:tc>
                <a:tc>
                  <a:txBody>
                    <a:bodyPr/>
                    <a:lstStyle/>
                    <a:p>
                      <a:r>
                        <a:rPr lang="en-US" dirty="0"/>
                        <a:t>               </a:t>
                      </a:r>
                      <a:endParaRPr lang="en-IN" dirty="0"/>
                    </a:p>
                  </a:txBody>
                  <a:tcPr>
                    <a:solidFill>
                      <a:srgbClr val="FF0000"/>
                    </a:solidFill>
                  </a:tcPr>
                </a:tc>
                <a:tc>
                  <a:txBody>
                    <a:bodyPr/>
                    <a:lstStyle/>
                    <a:p>
                      <a:r>
                        <a:rPr lang="en-US" dirty="0"/>
                        <a:t>               </a:t>
                      </a:r>
                      <a:endParaRPr lang="en-IN" dirty="0"/>
                    </a:p>
                  </a:txBody>
                  <a:tcPr>
                    <a:solidFill>
                      <a:srgbClr val="00B0F0"/>
                    </a:solidFill>
                  </a:tcPr>
                </a:tc>
                <a:extLst>
                  <a:ext uri="{0D108BD9-81ED-4DB2-BD59-A6C34878D82A}">
                    <a16:rowId xmlns:a16="http://schemas.microsoft.com/office/drawing/2014/main" val="3974051997"/>
                  </a:ext>
                </a:extLst>
              </a:tr>
            </a:tbl>
          </a:graphicData>
        </a:graphic>
      </p:graphicFrame>
      <p:sp>
        <p:nvSpPr>
          <p:cNvPr id="4" name="Rectangle 3">
            <a:extLst>
              <a:ext uri="{FF2B5EF4-FFF2-40B4-BE49-F238E27FC236}">
                <a16:creationId xmlns:a16="http://schemas.microsoft.com/office/drawing/2014/main" id="{EA9FE961-8C4F-45A4-964E-1DF9ABBDE027}"/>
              </a:ext>
            </a:extLst>
          </p:cNvPr>
          <p:cNvSpPr/>
          <p:nvPr/>
        </p:nvSpPr>
        <p:spPr>
          <a:xfrm>
            <a:off x="78343" y="2254911"/>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5" name="Rectangle 4">
            <a:extLst>
              <a:ext uri="{FF2B5EF4-FFF2-40B4-BE49-F238E27FC236}">
                <a16:creationId xmlns:a16="http://schemas.microsoft.com/office/drawing/2014/main" id="{96ACE6DB-C689-4F0D-848F-DE7D8277B727}"/>
              </a:ext>
            </a:extLst>
          </p:cNvPr>
          <p:cNvSpPr/>
          <p:nvPr/>
        </p:nvSpPr>
        <p:spPr>
          <a:xfrm>
            <a:off x="7765647" y="1478019"/>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6" name="Rectangle 5">
            <a:extLst>
              <a:ext uri="{FF2B5EF4-FFF2-40B4-BE49-F238E27FC236}">
                <a16:creationId xmlns:a16="http://schemas.microsoft.com/office/drawing/2014/main" id="{FC94973D-7677-47C1-A11A-8FFC233F9393}"/>
              </a:ext>
            </a:extLst>
          </p:cNvPr>
          <p:cNvSpPr/>
          <p:nvPr/>
        </p:nvSpPr>
        <p:spPr>
          <a:xfrm>
            <a:off x="5122817" y="1517451"/>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7" name="Rectangle 6">
            <a:extLst>
              <a:ext uri="{FF2B5EF4-FFF2-40B4-BE49-F238E27FC236}">
                <a16:creationId xmlns:a16="http://schemas.microsoft.com/office/drawing/2014/main" id="{A7A4EF26-D6BE-4BBD-9AB2-9F4017E22817}"/>
              </a:ext>
            </a:extLst>
          </p:cNvPr>
          <p:cNvSpPr/>
          <p:nvPr/>
        </p:nvSpPr>
        <p:spPr>
          <a:xfrm>
            <a:off x="191904" y="2528543"/>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8" name="Rectangle 7">
            <a:extLst>
              <a:ext uri="{FF2B5EF4-FFF2-40B4-BE49-F238E27FC236}">
                <a16:creationId xmlns:a16="http://schemas.microsoft.com/office/drawing/2014/main" id="{9DCEC7C3-E86C-4F68-B2CA-3088A08B1A0E}"/>
              </a:ext>
            </a:extLst>
          </p:cNvPr>
          <p:cNvSpPr/>
          <p:nvPr/>
        </p:nvSpPr>
        <p:spPr>
          <a:xfrm>
            <a:off x="5285542" y="2273429"/>
            <a:ext cx="928460"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479     TN</a:t>
            </a:r>
          </a:p>
        </p:txBody>
      </p:sp>
      <p:sp>
        <p:nvSpPr>
          <p:cNvPr id="9" name="Rectangle 8">
            <a:extLst>
              <a:ext uri="{FF2B5EF4-FFF2-40B4-BE49-F238E27FC236}">
                <a16:creationId xmlns:a16="http://schemas.microsoft.com/office/drawing/2014/main" id="{E4CD8BE8-DDBF-4E04-A386-C08CD578599B}"/>
              </a:ext>
            </a:extLst>
          </p:cNvPr>
          <p:cNvSpPr/>
          <p:nvPr/>
        </p:nvSpPr>
        <p:spPr>
          <a:xfrm>
            <a:off x="7991937" y="2286020"/>
            <a:ext cx="827471"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118   FN</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54BE4A87-042A-4E76-AABD-EC43F3CC8827}"/>
              </a:ext>
            </a:extLst>
          </p:cNvPr>
          <p:cNvSpPr/>
          <p:nvPr/>
        </p:nvSpPr>
        <p:spPr>
          <a:xfrm>
            <a:off x="5380117" y="2636029"/>
            <a:ext cx="739306"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50    FP</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0E6FBC73-0A68-4966-BCE1-61D9E9525F3C}"/>
              </a:ext>
            </a:extLst>
          </p:cNvPr>
          <p:cNvSpPr/>
          <p:nvPr/>
        </p:nvSpPr>
        <p:spPr>
          <a:xfrm>
            <a:off x="7990334" y="2642325"/>
            <a:ext cx="830677"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232    TP</a:t>
            </a:r>
          </a:p>
        </p:txBody>
      </p:sp>
      <p:sp>
        <p:nvSpPr>
          <p:cNvPr id="12" name="TextBox 11">
            <a:extLst>
              <a:ext uri="{FF2B5EF4-FFF2-40B4-BE49-F238E27FC236}">
                <a16:creationId xmlns:a16="http://schemas.microsoft.com/office/drawing/2014/main" id="{448BC56A-CB5B-4CAB-A099-0A3A303D8F08}"/>
              </a:ext>
            </a:extLst>
          </p:cNvPr>
          <p:cNvSpPr txBox="1"/>
          <p:nvPr/>
        </p:nvSpPr>
        <p:spPr>
          <a:xfrm>
            <a:off x="4260338" y="351151"/>
            <a:ext cx="7696594" cy="369332"/>
          </a:xfrm>
          <a:prstGeom prst="rect">
            <a:avLst/>
          </a:prstGeom>
          <a:noFill/>
        </p:spPr>
        <p:txBody>
          <a:bodyPr wrap="none" rtlCol="0">
            <a:spAutoFit/>
          </a:bodyPr>
          <a:lstStyle/>
          <a:p>
            <a:r>
              <a:rPr lang="en-US" dirty="0"/>
              <a:t>It is define as the ratio of  (Total True Negative)/(True Negative + False Positive) </a:t>
            </a:r>
            <a:endParaRPr lang="en-IN" dirty="0"/>
          </a:p>
        </p:txBody>
      </p:sp>
      <p:sp>
        <p:nvSpPr>
          <p:cNvPr id="13" name="TextBox 12">
            <a:extLst>
              <a:ext uri="{FF2B5EF4-FFF2-40B4-BE49-F238E27FC236}">
                <a16:creationId xmlns:a16="http://schemas.microsoft.com/office/drawing/2014/main" id="{DBFB1B23-9C3B-405C-B516-741F4AB7F08A}"/>
              </a:ext>
            </a:extLst>
          </p:cNvPr>
          <p:cNvSpPr txBox="1"/>
          <p:nvPr/>
        </p:nvSpPr>
        <p:spPr>
          <a:xfrm>
            <a:off x="803713" y="3366157"/>
            <a:ext cx="10072790" cy="2308324"/>
          </a:xfrm>
          <a:prstGeom prst="rect">
            <a:avLst/>
          </a:prstGeom>
          <a:noFill/>
        </p:spPr>
        <p:txBody>
          <a:bodyPr wrap="square" rtlCol="0">
            <a:spAutoFit/>
          </a:bodyPr>
          <a:lstStyle/>
          <a:p>
            <a:r>
              <a:rPr lang="en-US" sz="2400" dirty="0"/>
              <a:t>Specificity tells us that  90.05% of the people without heart disease were correctly identified by the logistic Regression Model .</a:t>
            </a:r>
          </a:p>
          <a:p>
            <a:endParaRPr lang="en-US" sz="2400" dirty="0"/>
          </a:p>
          <a:p>
            <a:r>
              <a:rPr lang="en-US" sz="2400" dirty="0"/>
              <a:t>S=(TN)/(TN+FP)</a:t>
            </a:r>
          </a:p>
          <a:p>
            <a:r>
              <a:rPr lang="en-US" sz="2400" dirty="0"/>
              <a:t>S=479/(479+50)</a:t>
            </a:r>
          </a:p>
          <a:p>
            <a:r>
              <a:rPr lang="en-US" sz="2400" dirty="0"/>
              <a:t>S=90.05%</a:t>
            </a:r>
            <a:endParaRPr lang="en-IN" sz="2400" dirty="0"/>
          </a:p>
        </p:txBody>
      </p:sp>
    </p:spTree>
    <p:extLst>
      <p:ext uri="{BB962C8B-B14F-4D97-AF65-F5344CB8AC3E}">
        <p14:creationId xmlns:p14="http://schemas.microsoft.com/office/powerpoint/2010/main" val="23556965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AF5A3-0461-41BA-B2F4-FD83822866A5}"/>
              </a:ext>
            </a:extLst>
          </p:cNvPr>
          <p:cNvSpPr/>
          <p:nvPr/>
        </p:nvSpPr>
        <p:spPr>
          <a:xfrm>
            <a:off x="0" y="0"/>
            <a:ext cx="418960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PREVALENCE</a:t>
            </a:r>
          </a:p>
        </p:txBody>
      </p:sp>
      <p:graphicFrame>
        <p:nvGraphicFramePr>
          <p:cNvPr id="5" name="Table 4">
            <a:extLst>
              <a:ext uri="{FF2B5EF4-FFF2-40B4-BE49-F238E27FC236}">
                <a16:creationId xmlns:a16="http://schemas.microsoft.com/office/drawing/2014/main" id="{956DB732-B561-468E-9179-7E39CDABA0C3}"/>
              </a:ext>
            </a:extLst>
          </p:cNvPr>
          <p:cNvGraphicFramePr>
            <a:graphicFrameLocks noGrp="1"/>
          </p:cNvGraphicFramePr>
          <p:nvPr/>
        </p:nvGraphicFramePr>
        <p:xfrm>
          <a:off x="1988598" y="1856007"/>
          <a:ext cx="7825171" cy="1142623"/>
        </p:xfrm>
        <a:graphic>
          <a:graphicData uri="http://schemas.openxmlformats.org/drawingml/2006/table">
            <a:tbl>
              <a:tblPr firstRow="1" bandRow="1">
                <a:tableStyleId>{21E4AEA4-8DFA-4A89-87EB-49C32662AFE0}</a:tableStyleId>
              </a:tblPr>
              <a:tblGrid>
                <a:gridCol w="2406505">
                  <a:extLst>
                    <a:ext uri="{9D8B030D-6E8A-4147-A177-3AD203B41FA5}">
                      <a16:colId xmlns:a16="http://schemas.microsoft.com/office/drawing/2014/main" val="548669711"/>
                    </a:ext>
                  </a:extLst>
                </a:gridCol>
                <a:gridCol w="2709333">
                  <a:extLst>
                    <a:ext uri="{9D8B030D-6E8A-4147-A177-3AD203B41FA5}">
                      <a16:colId xmlns:a16="http://schemas.microsoft.com/office/drawing/2014/main" val="3785190754"/>
                    </a:ext>
                  </a:extLst>
                </a:gridCol>
                <a:gridCol w="2709333">
                  <a:extLst>
                    <a:ext uri="{9D8B030D-6E8A-4147-A177-3AD203B41FA5}">
                      <a16:colId xmlns:a16="http://schemas.microsoft.com/office/drawing/2014/main" val="152605968"/>
                    </a:ext>
                  </a:extLst>
                </a:gridCol>
              </a:tblGrid>
              <a:tr h="370840">
                <a:tc>
                  <a:txBody>
                    <a:bodyPr/>
                    <a:lstStyle/>
                    <a:p>
                      <a:endParaRPr lang="en-IN" dirty="0"/>
                    </a:p>
                  </a:txBody>
                  <a:tcPr>
                    <a:solidFill>
                      <a:schemeClr val="bg1"/>
                    </a:solidFill>
                  </a:tcPr>
                </a:tc>
                <a:tc gridSpan="2">
                  <a:txBody>
                    <a:bodyPr/>
                    <a:lstStyle/>
                    <a:p>
                      <a:r>
                        <a:rPr lang="en-US" dirty="0"/>
                        <a:t>        </a:t>
                      </a:r>
                      <a:r>
                        <a:rPr lang="en-US" dirty="0">
                          <a:solidFill>
                            <a:schemeClr val="tx1"/>
                          </a:solidFill>
                        </a:rPr>
                        <a:t> 0                    Actual value                  1</a:t>
                      </a:r>
                      <a:endParaRPr lang="en-IN" dirty="0">
                        <a:solidFill>
                          <a:schemeClr val="tx1"/>
                        </a:solidFill>
                      </a:endParaRPr>
                    </a:p>
                  </a:txBody>
                  <a:tcPr>
                    <a:solidFill>
                      <a:srgbClr val="FFFF00"/>
                    </a:solidFill>
                  </a:tcPr>
                </a:tc>
                <a:tc hMerge="1">
                  <a:txBody>
                    <a:bodyPr/>
                    <a:lstStyle/>
                    <a:p>
                      <a:endParaRPr lang="en-IN" dirty="0"/>
                    </a:p>
                  </a:txBody>
                  <a:tcPr>
                    <a:solidFill>
                      <a:srgbClr val="FFFF00"/>
                    </a:solidFill>
                  </a:tcPr>
                </a:tc>
                <a:extLst>
                  <a:ext uri="{0D108BD9-81ED-4DB2-BD59-A6C34878D82A}">
                    <a16:rowId xmlns:a16="http://schemas.microsoft.com/office/drawing/2014/main" val="1642139644"/>
                  </a:ext>
                </a:extLst>
              </a:tr>
              <a:tr h="400943">
                <a:tc rowSpan="2">
                  <a:txBody>
                    <a:bodyPr/>
                    <a:lstStyle/>
                    <a:p>
                      <a:r>
                        <a:rPr lang="en-US" dirty="0"/>
                        <a:t>Prediction value         0</a:t>
                      </a:r>
                    </a:p>
                    <a:p>
                      <a:r>
                        <a:rPr lang="en-US" dirty="0"/>
                        <a:t>                                 1</a:t>
                      </a:r>
                      <a:endParaRPr lang="en-IN" dirty="0"/>
                    </a:p>
                  </a:txBody>
                  <a:tcPr>
                    <a:solidFill>
                      <a:srgbClr val="FFFF00"/>
                    </a:solidFill>
                  </a:tcPr>
                </a:tc>
                <a:tc>
                  <a:txBody>
                    <a:bodyPr/>
                    <a:lstStyle/>
                    <a:p>
                      <a:r>
                        <a:rPr lang="en-US" dirty="0">
                          <a:solidFill>
                            <a:srgbClr val="00B0F0"/>
                          </a:solidFill>
                        </a:rPr>
                        <a:t>             45</a:t>
                      </a:r>
                      <a:endParaRPr lang="en-IN" dirty="0">
                        <a:solidFill>
                          <a:srgbClr val="00B0F0"/>
                        </a:solidFill>
                      </a:endParaRPr>
                    </a:p>
                  </a:txBody>
                  <a:tcPr>
                    <a:solidFill>
                      <a:srgbClr val="00B0F0"/>
                    </a:solidFill>
                  </a:tcPr>
                </a:tc>
                <a:tc>
                  <a:txBody>
                    <a:bodyPr/>
                    <a:lstStyle/>
                    <a:p>
                      <a:r>
                        <a:rPr lang="en-US" dirty="0"/>
                        <a:t>                 </a:t>
                      </a:r>
                      <a:endParaRPr lang="en-IN" dirty="0"/>
                    </a:p>
                  </a:txBody>
                  <a:tcPr>
                    <a:solidFill>
                      <a:srgbClr val="FF0000"/>
                    </a:solidFill>
                  </a:tcPr>
                </a:tc>
                <a:extLst>
                  <a:ext uri="{0D108BD9-81ED-4DB2-BD59-A6C34878D82A}">
                    <a16:rowId xmlns:a16="http://schemas.microsoft.com/office/drawing/2014/main" val="2806782429"/>
                  </a:ext>
                </a:extLst>
              </a:tr>
              <a:tr h="370840">
                <a:tc vMerge="1">
                  <a:txBody>
                    <a:bodyPr/>
                    <a:lstStyle/>
                    <a:p>
                      <a:endParaRPr lang="en-IN" dirty="0"/>
                    </a:p>
                  </a:txBody>
                  <a:tcPr>
                    <a:solidFill>
                      <a:srgbClr val="FFFF00"/>
                    </a:solidFill>
                  </a:tcPr>
                </a:tc>
                <a:tc>
                  <a:txBody>
                    <a:bodyPr/>
                    <a:lstStyle/>
                    <a:p>
                      <a:r>
                        <a:rPr lang="en-US" dirty="0"/>
                        <a:t>               </a:t>
                      </a:r>
                      <a:endParaRPr lang="en-IN" dirty="0"/>
                    </a:p>
                  </a:txBody>
                  <a:tcPr>
                    <a:solidFill>
                      <a:srgbClr val="FF0000"/>
                    </a:solidFill>
                  </a:tcPr>
                </a:tc>
                <a:tc>
                  <a:txBody>
                    <a:bodyPr/>
                    <a:lstStyle/>
                    <a:p>
                      <a:r>
                        <a:rPr lang="en-US" dirty="0"/>
                        <a:t>               </a:t>
                      </a:r>
                      <a:endParaRPr lang="en-IN" dirty="0"/>
                    </a:p>
                  </a:txBody>
                  <a:tcPr>
                    <a:solidFill>
                      <a:srgbClr val="00B0F0"/>
                    </a:solidFill>
                  </a:tcPr>
                </a:tc>
                <a:extLst>
                  <a:ext uri="{0D108BD9-81ED-4DB2-BD59-A6C34878D82A}">
                    <a16:rowId xmlns:a16="http://schemas.microsoft.com/office/drawing/2014/main" val="3974051997"/>
                  </a:ext>
                </a:extLst>
              </a:tr>
            </a:tbl>
          </a:graphicData>
        </a:graphic>
      </p:graphicFrame>
      <p:sp>
        <p:nvSpPr>
          <p:cNvPr id="6" name="Rectangle 5">
            <a:extLst>
              <a:ext uri="{FF2B5EF4-FFF2-40B4-BE49-F238E27FC236}">
                <a16:creationId xmlns:a16="http://schemas.microsoft.com/office/drawing/2014/main" id="{64FC3D20-107E-4858-A51D-A5DB46850CA5}"/>
              </a:ext>
            </a:extLst>
          </p:cNvPr>
          <p:cNvSpPr/>
          <p:nvPr/>
        </p:nvSpPr>
        <p:spPr>
          <a:xfrm>
            <a:off x="78343" y="2254911"/>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7" name="Rectangle 6">
            <a:extLst>
              <a:ext uri="{FF2B5EF4-FFF2-40B4-BE49-F238E27FC236}">
                <a16:creationId xmlns:a16="http://schemas.microsoft.com/office/drawing/2014/main" id="{D057F859-05D0-4E83-9892-D34478648C3B}"/>
              </a:ext>
            </a:extLst>
          </p:cNvPr>
          <p:cNvSpPr/>
          <p:nvPr/>
        </p:nvSpPr>
        <p:spPr>
          <a:xfrm>
            <a:off x="7765647" y="1478019"/>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8" name="Rectangle 7">
            <a:extLst>
              <a:ext uri="{FF2B5EF4-FFF2-40B4-BE49-F238E27FC236}">
                <a16:creationId xmlns:a16="http://schemas.microsoft.com/office/drawing/2014/main" id="{A42C08A8-AA42-4ADF-AF90-97C28FA0597F}"/>
              </a:ext>
            </a:extLst>
          </p:cNvPr>
          <p:cNvSpPr/>
          <p:nvPr/>
        </p:nvSpPr>
        <p:spPr>
          <a:xfrm>
            <a:off x="5122817" y="1517451"/>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9" name="Rectangle 8">
            <a:extLst>
              <a:ext uri="{FF2B5EF4-FFF2-40B4-BE49-F238E27FC236}">
                <a16:creationId xmlns:a16="http://schemas.microsoft.com/office/drawing/2014/main" id="{F84BD875-75F3-4AF9-820E-CB7C834D7E5B}"/>
              </a:ext>
            </a:extLst>
          </p:cNvPr>
          <p:cNvSpPr/>
          <p:nvPr/>
        </p:nvSpPr>
        <p:spPr>
          <a:xfrm>
            <a:off x="191904" y="2528543"/>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10" name="Rectangle 9">
            <a:extLst>
              <a:ext uri="{FF2B5EF4-FFF2-40B4-BE49-F238E27FC236}">
                <a16:creationId xmlns:a16="http://schemas.microsoft.com/office/drawing/2014/main" id="{7DC7CEDD-8296-476B-80FB-D718FCCF24E9}"/>
              </a:ext>
            </a:extLst>
          </p:cNvPr>
          <p:cNvSpPr/>
          <p:nvPr/>
        </p:nvSpPr>
        <p:spPr>
          <a:xfrm>
            <a:off x="5285542" y="2273429"/>
            <a:ext cx="928460"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479     TN</a:t>
            </a:r>
          </a:p>
        </p:txBody>
      </p:sp>
      <p:sp>
        <p:nvSpPr>
          <p:cNvPr id="11" name="Rectangle 10">
            <a:extLst>
              <a:ext uri="{FF2B5EF4-FFF2-40B4-BE49-F238E27FC236}">
                <a16:creationId xmlns:a16="http://schemas.microsoft.com/office/drawing/2014/main" id="{58356900-BCF1-4EA1-A6AE-91DD5F8F9A6E}"/>
              </a:ext>
            </a:extLst>
          </p:cNvPr>
          <p:cNvSpPr/>
          <p:nvPr/>
        </p:nvSpPr>
        <p:spPr>
          <a:xfrm>
            <a:off x="7991937" y="2286020"/>
            <a:ext cx="827471"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118   FN</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679F10DE-9E07-49D2-B535-ACDA82BDFBE7}"/>
              </a:ext>
            </a:extLst>
          </p:cNvPr>
          <p:cNvSpPr/>
          <p:nvPr/>
        </p:nvSpPr>
        <p:spPr>
          <a:xfrm>
            <a:off x="5380117" y="2636029"/>
            <a:ext cx="739306"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50    FP</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5B42E14-F74A-424B-81A0-2A1B394F9066}"/>
              </a:ext>
            </a:extLst>
          </p:cNvPr>
          <p:cNvSpPr/>
          <p:nvPr/>
        </p:nvSpPr>
        <p:spPr>
          <a:xfrm>
            <a:off x="7990334" y="2642325"/>
            <a:ext cx="830677"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232    TP</a:t>
            </a:r>
          </a:p>
        </p:txBody>
      </p:sp>
      <p:sp>
        <p:nvSpPr>
          <p:cNvPr id="14" name="TextBox 13">
            <a:extLst>
              <a:ext uri="{FF2B5EF4-FFF2-40B4-BE49-F238E27FC236}">
                <a16:creationId xmlns:a16="http://schemas.microsoft.com/office/drawing/2014/main" id="{F9FDDB21-8198-4F3A-9E63-E52F6BEA508C}"/>
              </a:ext>
            </a:extLst>
          </p:cNvPr>
          <p:cNvSpPr txBox="1"/>
          <p:nvPr/>
        </p:nvSpPr>
        <p:spPr>
          <a:xfrm>
            <a:off x="4260338" y="351151"/>
            <a:ext cx="5254965" cy="369332"/>
          </a:xfrm>
          <a:prstGeom prst="rect">
            <a:avLst/>
          </a:prstGeom>
          <a:noFill/>
        </p:spPr>
        <p:txBody>
          <a:bodyPr wrap="none" rtlCol="0">
            <a:spAutoFit/>
          </a:bodyPr>
          <a:lstStyle/>
          <a:p>
            <a:r>
              <a:rPr lang="en-US" dirty="0"/>
              <a:t>It is define as the ratio of  (TP+FN)/(TP+TN+FP+FN) </a:t>
            </a:r>
            <a:endParaRPr lang="en-IN" dirty="0"/>
          </a:p>
        </p:txBody>
      </p:sp>
      <p:sp>
        <p:nvSpPr>
          <p:cNvPr id="15" name="TextBox 14">
            <a:extLst>
              <a:ext uri="{FF2B5EF4-FFF2-40B4-BE49-F238E27FC236}">
                <a16:creationId xmlns:a16="http://schemas.microsoft.com/office/drawing/2014/main" id="{966D79CF-C471-4347-BB5C-84F5A165DEFD}"/>
              </a:ext>
            </a:extLst>
          </p:cNvPr>
          <p:cNvSpPr txBox="1"/>
          <p:nvPr/>
        </p:nvSpPr>
        <p:spPr>
          <a:xfrm>
            <a:off x="803713" y="3366157"/>
            <a:ext cx="10072790" cy="2308324"/>
          </a:xfrm>
          <a:prstGeom prst="rect">
            <a:avLst/>
          </a:prstGeom>
          <a:noFill/>
        </p:spPr>
        <p:txBody>
          <a:bodyPr wrap="square" rtlCol="0">
            <a:spAutoFit/>
          </a:bodyPr>
          <a:lstStyle/>
          <a:p>
            <a:r>
              <a:rPr lang="en-US" sz="2400" dirty="0"/>
              <a:t>Specificity tells us that  39.82% of the people have Response to the model  correctly identified by the logistic Regression Model .</a:t>
            </a:r>
          </a:p>
          <a:p>
            <a:endParaRPr lang="en-US" sz="2400" dirty="0"/>
          </a:p>
          <a:p>
            <a:r>
              <a:rPr lang="en-US" sz="2400" dirty="0"/>
              <a:t>S=(TP+FN)/(TN+FP+TP+FN)</a:t>
            </a:r>
          </a:p>
          <a:p>
            <a:r>
              <a:rPr lang="en-US" sz="2400" dirty="0"/>
              <a:t>S=350/(879)</a:t>
            </a:r>
          </a:p>
          <a:p>
            <a:r>
              <a:rPr lang="en-US" sz="2400" dirty="0"/>
              <a:t>S=39.82%</a:t>
            </a:r>
            <a:endParaRPr lang="en-IN" sz="2400" dirty="0"/>
          </a:p>
        </p:txBody>
      </p:sp>
    </p:spTree>
    <p:extLst>
      <p:ext uri="{BB962C8B-B14F-4D97-AF65-F5344CB8AC3E}">
        <p14:creationId xmlns:p14="http://schemas.microsoft.com/office/powerpoint/2010/main" val="3650731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F5A080-CD52-4A42-AB1D-59C8C01A49C7}"/>
              </a:ext>
            </a:extLst>
          </p:cNvPr>
          <p:cNvSpPr/>
          <p:nvPr/>
        </p:nvSpPr>
        <p:spPr>
          <a:xfrm>
            <a:off x="236214" y="179747"/>
            <a:ext cx="198964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Recall:</a:t>
            </a:r>
          </a:p>
        </p:txBody>
      </p:sp>
      <p:sp>
        <p:nvSpPr>
          <p:cNvPr id="3" name="TextBox 2">
            <a:extLst>
              <a:ext uri="{FF2B5EF4-FFF2-40B4-BE49-F238E27FC236}">
                <a16:creationId xmlns:a16="http://schemas.microsoft.com/office/drawing/2014/main" id="{DFB074FB-F109-4DF9-8097-9B252D07F60D}"/>
              </a:ext>
            </a:extLst>
          </p:cNvPr>
          <p:cNvSpPr txBox="1"/>
          <p:nvPr/>
        </p:nvSpPr>
        <p:spPr>
          <a:xfrm>
            <a:off x="2130642" y="272080"/>
            <a:ext cx="8385501" cy="646331"/>
          </a:xfrm>
          <a:prstGeom prst="rect">
            <a:avLst/>
          </a:prstGeom>
          <a:noFill/>
        </p:spPr>
        <p:txBody>
          <a:bodyPr wrap="none" rtlCol="0">
            <a:spAutoFit/>
          </a:bodyPr>
          <a:lstStyle/>
          <a:p>
            <a:r>
              <a:rPr lang="en-US" dirty="0"/>
              <a:t>It is define as the ratio of TP/(TP+FN)</a:t>
            </a:r>
          </a:p>
          <a:p>
            <a:r>
              <a:rPr lang="en-US" dirty="0"/>
              <a:t>It calculates how many of the </a:t>
            </a:r>
            <a:r>
              <a:rPr lang="en-US" dirty="0" err="1"/>
              <a:t>athe</a:t>
            </a:r>
            <a:r>
              <a:rPr lang="en-US" dirty="0"/>
              <a:t> actual+ our model capture through </a:t>
            </a:r>
            <a:r>
              <a:rPr lang="en-US" dirty="0" err="1"/>
              <a:t>lable</a:t>
            </a:r>
            <a:r>
              <a:rPr lang="en-US" dirty="0"/>
              <a:t> as positive.</a:t>
            </a:r>
            <a:endParaRPr lang="en-IN" dirty="0"/>
          </a:p>
        </p:txBody>
      </p:sp>
      <p:graphicFrame>
        <p:nvGraphicFramePr>
          <p:cNvPr id="5" name="Table 4">
            <a:extLst>
              <a:ext uri="{FF2B5EF4-FFF2-40B4-BE49-F238E27FC236}">
                <a16:creationId xmlns:a16="http://schemas.microsoft.com/office/drawing/2014/main" id="{6D811B6B-9F63-4CCC-9803-7DD9D95B9C5B}"/>
              </a:ext>
            </a:extLst>
          </p:cNvPr>
          <p:cNvGraphicFramePr>
            <a:graphicFrameLocks noGrp="1"/>
          </p:cNvGraphicFramePr>
          <p:nvPr/>
        </p:nvGraphicFramePr>
        <p:xfrm>
          <a:off x="1685768" y="1500425"/>
          <a:ext cx="8127999" cy="1142623"/>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548669711"/>
                    </a:ext>
                  </a:extLst>
                </a:gridCol>
                <a:gridCol w="2709333">
                  <a:extLst>
                    <a:ext uri="{9D8B030D-6E8A-4147-A177-3AD203B41FA5}">
                      <a16:colId xmlns:a16="http://schemas.microsoft.com/office/drawing/2014/main" val="3785190754"/>
                    </a:ext>
                  </a:extLst>
                </a:gridCol>
                <a:gridCol w="2709333">
                  <a:extLst>
                    <a:ext uri="{9D8B030D-6E8A-4147-A177-3AD203B41FA5}">
                      <a16:colId xmlns:a16="http://schemas.microsoft.com/office/drawing/2014/main" val="152605968"/>
                    </a:ext>
                  </a:extLst>
                </a:gridCol>
              </a:tblGrid>
              <a:tr h="370840">
                <a:tc>
                  <a:txBody>
                    <a:bodyPr/>
                    <a:lstStyle/>
                    <a:p>
                      <a:r>
                        <a:rPr lang="en-US" dirty="0"/>
                        <a:t> </a:t>
                      </a:r>
                      <a:endParaRPr lang="en-IN" dirty="0"/>
                    </a:p>
                  </a:txBody>
                  <a:tcPr>
                    <a:solidFill>
                      <a:schemeClr val="bg1"/>
                    </a:solidFill>
                  </a:tcPr>
                </a:tc>
                <a:tc gridSpan="2">
                  <a:txBody>
                    <a:bodyPr/>
                    <a:lstStyle/>
                    <a:p>
                      <a:r>
                        <a:rPr lang="en-US" dirty="0"/>
                        <a:t>        </a:t>
                      </a:r>
                      <a:r>
                        <a:rPr lang="en-US" dirty="0">
                          <a:solidFill>
                            <a:schemeClr val="tx1"/>
                          </a:solidFill>
                        </a:rPr>
                        <a:t> 0                    Actual value                  1</a:t>
                      </a:r>
                      <a:endParaRPr lang="en-IN" dirty="0">
                        <a:solidFill>
                          <a:schemeClr val="tx1"/>
                        </a:solidFill>
                      </a:endParaRPr>
                    </a:p>
                  </a:txBody>
                  <a:tcPr>
                    <a:solidFill>
                      <a:srgbClr val="FFFF00"/>
                    </a:solidFill>
                  </a:tcPr>
                </a:tc>
                <a:tc hMerge="1">
                  <a:txBody>
                    <a:bodyPr/>
                    <a:lstStyle/>
                    <a:p>
                      <a:endParaRPr lang="en-IN" dirty="0"/>
                    </a:p>
                  </a:txBody>
                  <a:tcPr>
                    <a:solidFill>
                      <a:srgbClr val="FFFF00"/>
                    </a:solidFill>
                  </a:tcPr>
                </a:tc>
                <a:extLst>
                  <a:ext uri="{0D108BD9-81ED-4DB2-BD59-A6C34878D82A}">
                    <a16:rowId xmlns:a16="http://schemas.microsoft.com/office/drawing/2014/main" val="1642139644"/>
                  </a:ext>
                </a:extLst>
              </a:tr>
              <a:tr h="400943">
                <a:tc rowSpan="2">
                  <a:txBody>
                    <a:bodyPr/>
                    <a:lstStyle/>
                    <a:p>
                      <a:r>
                        <a:rPr lang="en-US" dirty="0"/>
                        <a:t>Prediction value          0</a:t>
                      </a:r>
                    </a:p>
                    <a:p>
                      <a:r>
                        <a:rPr lang="en-US" dirty="0"/>
                        <a:t>                                 1</a:t>
                      </a:r>
                      <a:endParaRPr lang="en-IN" dirty="0"/>
                    </a:p>
                  </a:txBody>
                  <a:tcPr>
                    <a:solidFill>
                      <a:srgbClr val="FFFF00"/>
                    </a:solidFill>
                  </a:tcPr>
                </a:tc>
                <a:tc>
                  <a:txBody>
                    <a:bodyPr/>
                    <a:lstStyle/>
                    <a:p>
                      <a:r>
                        <a:rPr lang="en-US" dirty="0">
                          <a:solidFill>
                            <a:srgbClr val="00B0F0"/>
                          </a:solidFill>
                        </a:rPr>
                        <a:t>             45</a:t>
                      </a:r>
                      <a:endParaRPr lang="en-IN" dirty="0">
                        <a:solidFill>
                          <a:srgbClr val="00B0F0"/>
                        </a:solidFill>
                      </a:endParaRPr>
                    </a:p>
                  </a:txBody>
                  <a:tcPr>
                    <a:solidFill>
                      <a:srgbClr val="00B0F0"/>
                    </a:solidFill>
                  </a:tcPr>
                </a:tc>
                <a:tc>
                  <a:txBody>
                    <a:bodyPr/>
                    <a:lstStyle/>
                    <a:p>
                      <a:r>
                        <a:rPr lang="en-US" dirty="0"/>
                        <a:t>                 </a:t>
                      </a:r>
                      <a:endParaRPr lang="en-IN" dirty="0"/>
                    </a:p>
                  </a:txBody>
                  <a:tcPr>
                    <a:solidFill>
                      <a:srgbClr val="FF0000"/>
                    </a:solidFill>
                  </a:tcPr>
                </a:tc>
                <a:extLst>
                  <a:ext uri="{0D108BD9-81ED-4DB2-BD59-A6C34878D82A}">
                    <a16:rowId xmlns:a16="http://schemas.microsoft.com/office/drawing/2014/main" val="2806782429"/>
                  </a:ext>
                </a:extLst>
              </a:tr>
              <a:tr h="370840">
                <a:tc vMerge="1">
                  <a:txBody>
                    <a:bodyPr/>
                    <a:lstStyle/>
                    <a:p>
                      <a:endParaRPr lang="en-IN" dirty="0"/>
                    </a:p>
                  </a:txBody>
                  <a:tcPr>
                    <a:solidFill>
                      <a:srgbClr val="FFFF00"/>
                    </a:solidFill>
                  </a:tcPr>
                </a:tc>
                <a:tc>
                  <a:txBody>
                    <a:bodyPr/>
                    <a:lstStyle/>
                    <a:p>
                      <a:endParaRPr lang="en-IN" dirty="0"/>
                    </a:p>
                  </a:txBody>
                  <a:tcPr>
                    <a:solidFill>
                      <a:srgbClr val="FF0000"/>
                    </a:solidFill>
                  </a:tcPr>
                </a:tc>
                <a:tc>
                  <a:txBody>
                    <a:bodyPr/>
                    <a:lstStyle/>
                    <a:p>
                      <a:endParaRPr lang="en-IN" dirty="0"/>
                    </a:p>
                  </a:txBody>
                  <a:tcPr>
                    <a:solidFill>
                      <a:srgbClr val="00B0F0"/>
                    </a:solidFill>
                  </a:tcPr>
                </a:tc>
                <a:extLst>
                  <a:ext uri="{0D108BD9-81ED-4DB2-BD59-A6C34878D82A}">
                    <a16:rowId xmlns:a16="http://schemas.microsoft.com/office/drawing/2014/main" val="3974051997"/>
                  </a:ext>
                </a:extLst>
              </a:tr>
            </a:tbl>
          </a:graphicData>
        </a:graphic>
      </p:graphicFrame>
      <p:sp>
        <p:nvSpPr>
          <p:cNvPr id="6" name="Rectangle 5">
            <a:extLst>
              <a:ext uri="{FF2B5EF4-FFF2-40B4-BE49-F238E27FC236}">
                <a16:creationId xmlns:a16="http://schemas.microsoft.com/office/drawing/2014/main" id="{FB2D7636-5169-4B06-AF32-65EE0BAE14BE}"/>
              </a:ext>
            </a:extLst>
          </p:cNvPr>
          <p:cNvSpPr/>
          <p:nvPr/>
        </p:nvSpPr>
        <p:spPr>
          <a:xfrm>
            <a:off x="5285537" y="1917847"/>
            <a:ext cx="928460"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479     TN</a:t>
            </a:r>
          </a:p>
        </p:txBody>
      </p:sp>
      <p:sp>
        <p:nvSpPr>
          <p:cNvPr id="7" name="Rectangle 6">
            <a:extLst>
              <a:ext uri="{FF2B5EF4-FFF2-40B4-BE49-F238E27FC236}">
                <a16:creationId xmlns:a16="http://schemas.microsoft.com/office/drawing/2014/main" id="{5D882E8A-0B96-4E9F-B168-A6B8F697B036}"/>
              </a:ext>
            </a:extLst>
          </p:cNvPr>
          <p:cNvSpPr/>
          <p:nvPr/>
        </p:nvSpPr>
        <p:spPr>
          <a:xfrm>
            <a:off x="8530841" y="1917487"/>
            <a:ext cx="827471"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118   FN</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E0EC065D-B7BB-442D-BEA2-714CAFB9C6FD}"/>
              </a:ext>
            </a:extLst>
          </p:cNvPr>
          <p:cNvSpPr/>
          <p:nvPr/>
        </p:nvSpPr>
        <p:spPr>
          <a:xfrm>
            <a:off x="5356694" y="2322563"/>
            <a:ext cx="739306"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50    FP</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B746D599-F7DC-449A-9D58-4606078FD1F8}"/>
              </a:ext>
            </a:extLst>
          </p:cNvPr>
          <p:cNvSpPr/>
          <p:nvPr/>
        </p:nvSpPr>
        <p:spPr>
          <a:xfrm>
            <a:off x="8530841" y="2294537"/>
            <a:ext cx="830677"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232    TP</a:t>
            </a:r>
          </a:p>
        </p:txBody>
      </p:sp>
      <p:sp>
        <p:nvSpPr>
          <p:cNvPr id="11" name="Rectangle 10">
            <a:extLst>
              <a:ext uri="{FF2B5EF4-FFF2-40B4-BE49-F238E27FC236}">
                <a16:creationId xmlns:a16="http://schemas.microsoft.com/office/drawing/2014/main" id="{1CE440B1-215E-4223-9B6F-B472E1965D10}"/>
              </a:ext>
            </a:extLst>
          </p:cNvPr>
          <p:cNvSpPr/>
          <p:nvPr/>
        </p:nvSpPr>
        <p:spPr>
          <a:xfrm>
            <a:off x="4946055" y="1139465"/>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12" name="Rectangle 11">
            <a:extLst>
              <a:ext uri="{FF2B5EF4-FFF2-40B4-BE49-F238E27FC236}">
                <a16:creationId xmlns:a16="http://schemas.microsoft.com/office/drawing/2014/main" id="{56EE1136-D64F-4FB3-8265-32136476A807}"/>
              </a:ext>
            </a:extLst>
          </p:cNvPr>
          <p:cNvSpPr/>
          <p:nvPr/>
        </p:nvSpPr>
        <p:spPr>
          <a:xfrm>
            <a:off x="7486094" y="1125689"/>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13" name="Rectangle 12">
            <a:extLst>
              <a:ext uri="{FF2B5EF4-FFF2-40B4-BE49-F238E27FC236}">
                <a16:creationId xmlns:a16="http://schemas.microsoft.com/office/drawing/2014/main" id="{F7187254-D5DE-470B-8F70-C3D066251379}"/>
              </a:ext>
            </a:extLst>
          </p:cNvPr>
          <p:cNvSpPr/>
          <p:nvPr/>
        </p:nvSpPr>
        <p:spPr>
          <a:xfrm>
            <a:off x="2980" y="1886710"/>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14" name="Rectangle 13">
            <a:extLst>
              <a:ext uri="{FF2B5EF4-FFF2-40B4-BE49-F238E27FC236}">
                <a16:creationId xmlns:a16="http://schemas.microsoft.com/office/drawing/2014/main" id="{BC5F23E8-E393-4DD5-A20F-BF15B0B12148}"/>
              </a:ext>
            </a:extLst>
          </p:cNvPr>
          <p:cNvSpPr/>
          <p:nvPr/>
        </p:nvSpPr>
        <p:spPr>
          <a:xfrm>
            <a:off x="68953" y="2125260"/>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15" name="TextBox 14">
            <a:extLst>
              <a:ext uri="{FF2B5EF4-FFF2-40B4-BE49-F238E27FC236}">
                <a16:creationId xmlns:a16="http://schemas.microsoft.com/office/drawing/2014/main" id="{70D21AEA-A19A-4D40-9EC2-7C5A98D63B34}"/>
              </a:ext>
            </a:extLst>
          </p:cNvPr>
          <p:cNvSpPr txBox="1"/>
          <p:nvPr/>
        </p:nvSpPr>
        <p:spPr>
          <a:xfrm>
            <a:off x="2315508" y="3019376"/>
            <a:ext cx="10072790" cy="1938992"/>
          </a:xfrm>
          <a:prstGeom prst="rect">
            <a:avLst/>
          </a:prstGeom>
          <a:noFill/>
        </p:spPr>
        <p:txBody>
          <a:bodyPr wrap="square" rtlCol="0">
            <a:spAutoFit/>
          </a:bodyPr>
          <a:lstStyle/>
          <a:p>
            <a:endParaRPr lang="en-US" sz="2400" dirty="0"/>
          </a:p>
          <a:p>
            <a:endParaRPr lang="en-US" sz="2400" dirty="0"/>
          </a:p>
          <a:p>
            <a:r>
              <a:rPr lang="en-US" sz="2400" dirty="0"/>
              <a:t>R=(TP)/(TP+FN)</a:t>
            </a:r>
          </a:p>
          <a:p>
            <a:r>
              <a:rPr lang="en-US" sz="2400" dirty="0"/>
              <a:t>R=232/(232+118)</a:t>
            </a:r>
          </a:p>
          <a:p>
            <a:r>
              <a:rPr lang="en-US" sz="2400" dirty="0"/>
              <a:t>R=62.29%</a:t>
            </a:r>
            <a:endParaRPr lang="en-IN" sz="2400" dirty="0"/>
          </a:p>
        </p:txBody>
      </p:sp>
    </p:spTree>
    <p:extLst>
      <p:ext uri="{BB962C8B-B14F-4D97-AF65-F5344CB8AC3E}">
        <p14:creationId xmlns:p14="http://schemas.microsoft.com/office/powerpoint/2010/main" val="31458400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0726F4-B677-4680-927E-23461AA1CD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406" y="355838"/>
            <a:ext cx="3422430" cy="2041132"/>
          </a:xfrm>
          <a:prstGeom prst="rect">
            <a:avLst/>
          </a:prstGeom>
        </p:spPr>
      </p:pic>
      <p:pic>
        <p:nvPicPr>
          <p:cNvPr id="3" name="Picture 2">
            <a:extLst>
              <a:ext uri="{FF2B5EF4-FFF2-40B4-BE49-F238E27FC236}">
                <a16:creationId xmlns:a16="http://schemas.microsoft.com/office/drawing/2014/main" id="{347874BB-370D-4867-B296-831288051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0419" y="289348"/>
            <a:ext cx="2940219" cy="1947825"/>
          </a:xfrm>
          <a:prstGeom prst="rect">
            <a:avLst/>
          </a:prstGeom>
        </p:spPr>
      </p:pic>
      <p:pic>
        <p:nvPicPr>
          <p:cNvPr id="4" name="Picture 3">
            <a:extLst>
              <a:ext uri="{FF2B5EF4-FFF2-40B4-BE49-F238E27FC236}">
                <a16:creationId xmlns:a16="http://schemas.microsoft.com/office/drawing/2014/main" id="{A799003E-B4D6-48B6-9D4E-7327AEC7C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2468" y="801209"/>
            <a:ext cx="1688959" cy="1276533"/>
          </a:xfrm>
          <a:prstGeom prst="rect">
            <a:avLst/>
          </a:prstGeom>
        </p:spPr>
      </p:pic>
      <p:sp>
        <p:nvSpPr>
          <p:cNvPr id="5" name="Rectangle 4">
            <a:extLst>
              <a:ext uri="{FF2B5EF4-FFF2-40B4-BE49-F238E27FC236}">
                <a16:creationId xmlns:a16="http://schemas.microsoft.com/office/drawing/2014/main" id="{467B6EAC-DC1C-43BB-BF6C-D5F848D8D46F}"/>
              </a:ext>
            </a:extLst>
          </p:cNvPr>
          <p:cNvSpPr/>
          <p:nvPr/>
        </p:nvSpPr>
        <p:spPr>
          <a:xfrm>
            <a:off x="811776" y="5934670"/>
            <a:ext cx="28729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Response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1C81C513-15EA-4B77-94AE-FAB6A82809F3}"/>
              </a:ext>
            </a:extLst>
          </p:cNvPr>
          <p:cNvSpPr/>
          <p:nvPr/>
        </p:nvSpPr>
        <p:spPr>
          <a:xfrm>
            <a:off x="8132298" y="5934670"/>
            <a:ext cx="40597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Not response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CB9DE991-26CE-442B-9C29-F2CE15C03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761" y="3893538"/>
            <a:ext cx="3422430" cy="2041132"/>
          </a:xfrm>
          <a:prstGeom prst="rect">
            <a:avLst/>
          </a:prstGeom>
        </p:spPr>
      </p:pic>
      <p:pic>
        <p:nvPicPr>
          <p:cNvPr id="8" name="Picture 7">
            <a:extLst>
              <a:ext uri="{FF2B5EF4-FFF2-40B4-BE49-F238E27FC236}">
                <a16:creationId xmlns:a16="http://schemas.microsoft.com/office/drawing/2014/main" id="{1EA747D3-6527-4589-AF15-57DA5C4F0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1520" y="4060793"/>
            <a:ext cx="1688959" cy="1276533"/>
          </a:xfrm>
          <a:prstGeom prst="rect">
            <a:avLst/>
          </a:prstGeom>
        </p:spPr>
      </p:pic>
      <p:pic>
        <p:nvPicPr>
          <p:cNvPr id="9" name="Picture 8">
            <a:extLst>
              <a:ext uri="{FF2B5EF4-FFF2-40B4-BE49-F238E27FC236}">
                <a16:creationId xmlns:a16="http://schemas.microsoft.com/office/drawing/2014/main" id="{BA8956CC-B309-4C93-9AE0-AD544F9F8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553" y="3646915"/>
            <a:ext cx="2940219" cy="1947825"/>
          </a:xfrm>
          <a:prstGeom prst="rect">
            <a:avLst/>
          </a:prstGeom>
        </p:spPr>
      </p:pic>
      <p:sp>
        <p:nvSpPr>
          <p:cNvPr id="10" name="Rectangle 9">
            <a:extLst>
              <a:ext uri="{FF2B5EF4-FFF2-40B4-BE49-F238E27FC236}">
                <a16:creationId xmlns:a16="http://schemas.microsoft.com/office/drawing/2014/main" id="{1793E159-DE2C-4A29-9BB0-A4993082B3CC}"/>
              </a:ext>
            </a:extLst>
          </p:cNvPr>
          <p:cNvSpPr/>
          <p:nvPr/>
        </p:nvSpPr>
        <p:spPr>
          <a:xfrm>
            <a:off x="1046525" y="2221924"/>
            <a:ext cx="28729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Response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D5DA3CE5-7FC5-4820-8BB0-39ED71806747}"/>
              </a:ext>
            </a:extLst>
          </p:cNvPr>
          <p:cNvSpPr/>
          <p:nvPr/>
        </p:nvSpPr>
        <p:spPr>
          <a:xfrm>
            <a:off x="8460419" y="2115438"/>
            <a:ext cx="28729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Response</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068574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2E30C0-5F95-4098-98E0-B623FE582839}"/>
              </a:ext>
            </a:extLst>
          </p:cNvPr>
          <p:cNvSpPr/>
          <p:nvPr/>
        </p:nvSpPr>
        <p:spPr>
          <a:xfrm>
            <a:off x="73575" y="0"/>
            <a:ext cx="288309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Precision:</a:t>
            </a:r>
          </a:p>
        </p:txBody>
      </p:sp>
      <p:sp>
        <p:nvSpPr>
          <p:cNvPr id="3" name="TextBox 2">
            <a:extLst>
              <a:ext uri="{FF2B5EF4-FFF2-40B4-BE49-F238E27FC236}">
                <a16:creationId xmlns:a16="http://schemas.microsoft.com/office/drawing/2014/main" id="{5336BEB4-24C1-4DB8-8C77-7E4FA41E6B42}"/>
              </a:ext>
            </a:extLst>
          </p:cNvPr>
          <p:cNvSpPr txBox="1"/>
          <p:nvPr/>
        </p:nvSpPr>
        <p:spPr>
          <a:xfrm>
            <a:off x="2956672" y="346255"/>
            <a:ext cx="9366667" cy="646331"/>
          </a:xfrm>
          <a:prstGeom prst="rect">
            <a:avLst/>
          </a:prstGeom>
          <a:noFill/>
        </p:spPr>
        <p:txBody>
          <a:bodyPr wrap="none" rtlCol="0">
            <a:spAutoFit/>
          </a:bodyPr>
          <a:lstStyle/>
          <a:p>
            <a:r>
              <a:rPr lang="en-US" dirty="0"/>
              <a:t>It is define as the ratio of TP/(TP+FP)</a:t>
            </a:r>
          </a:p>
          <a:p>
            <a:r>
              <a:rPr lang="en-US" dirty="0"/>
              <a:t>It talk abut how precise or accurate </a:t>
            </a:r>
            <a:r>
              <a:rPr lang="en-US" dirty="0" err="1"/>
              <a:t>ur</a:t>
            </a:r>
            <a:r>
              <a:rPr lang="en-US" dirty="0"/>
              <a:t> model is out of those predicted positive how many are act+.</a:t>
            </a:r>
            <a:endParaRPr lang="en-IN" dirty="0"/>
          </a:p>
        </p:txBody>
      </p:sp>
      <p:graphicFrame>
        <p:nvGraphicFramePr>
          <p:cNvPr id="13" name="Table 12">
            <a:extLst>
              <a:ext uri="{FF2B5EF4-FFF2-40B4-BE49-F238E27FC236}">
                <a16:creationId xmlns:a16="http://schemas.microsoft.com/office/drawing/2014/main" id="{A67B17F5-226C-4A34-99C5-92D5681836A1}"/>
              </a:ext>
            </a:extLst>
          </p:cNvPr>
          <p:cNvGraphicFramePr>
            <a:graphicFrameLocks noGrp="1"/>
          </p:cNvGraphicFramePr>
          <p:nvPr/>
        </p:nvGraphicFramePr>
        <p:xfrm>
          <a:off x="1685768" y="1500425"/>
          <a:ext cx="8127999" cy="1142623"/>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548669711"/>
                    </a:ext>
                  </a:extLst>
                </a:gridCol>
                <a:gridCol w="2709333">
                  <a:extLst>
                    <a:ext uri="{9D8B030D-6E8A-4147-A177-3AD203B41FA5}">
                      <a16:colId xmlns:a16="http://schemas.microsoft.com/office/drawing/2014/main" val="3785190754"/>
                    </a:ext>
                  </a:extLst>
                </a:gridCol>
                <a:gridCol w="2709333">
                  <a:extLst>
                    <a:ext uri="{9D8B030D-6E8A-4147-A177-3AD203B41FA5}">
                      <a16:colId xmlns:a16="http://schemas.microsoft.com/office/drawing/2014/main" val="152605968"/>
                    </a:ext>
                  </a:extLst>
                </a:gridCol>
              </a:tblGrid>
              <a:tr h="370840">
                <a:tc>
                  <a:txBody>
                    <a:bodyPr/>
                    <a:lstStyle/>
                    <a:p>
                      <a:r>
                        <a:rPr lang="en-US" dirty="0"/>
                        <a:t> </a:t>
                      </a:r>
                      <a:endParaRPr lang="en-IN" dirty="0"/>
                    </a:p>
                  </a:txBody>
                  <a:tcPr>
                    <a:solidFill>
                      <a:schemeClr val="bg1"/>
                    </a:solidFill>
                  </a:tcPr>
                </a:tc>
                <a:tc gridSpan="2">
                  <a:txBody>
                    <a:bodyPr/>
                    <a:lstStyle/>
                    <a:p>
                      <a:r>
                        <a:rPr lang="en-US" dirty="0"/>
                        <a:t>        </a:t>
                      </a:r>
                      <a:r>
                        <a:rPr lang="en-US" dirty="0">
                          <a:solidFill>
                            <a:schemeClr val="tx1"/>
                          </a:solidFill>
                        </a:rPr>
                        <a:t> 0                    Actual value                  1</a:t>
                      </a:r>
                      <a:endParaRPr lang="en-IN" dirty="0">
                        <a:solidFill>
                          <a:schemeClr val="tx1"/>
                        </a:solidFill>
                      </a:endParaRPr>
                    </a:p>
                  </a:txBody>
                  <a:tcPr>
                    <a:solidFill>
                      <a:srgbClr val="FFFF00"/>
                    </a:solidFill>
                  </a:tcPr>
                </a:tc>
                <a:tc hMerge="1">
                  <a:txBody>
                    <a:bodyPr/>
                    <a:lstStyle/>
                    <a:p>
                      <a:endParaRPr lang="en-IN" dirty="0"/>
                    </a:p>
                  </a:txBody>
                  <a:tcPr>
                    <a:solidFill>
                      <a:srgbClr val="FFFF00"/>
                    </a:solidFill>
                  </a:tcPr>
                </a:tc>
                <a:extLst>
                  <a:ext uri="{0D108BD9-81ED-4DB2-BD59-A6C34878D82A}">
                    <a16:rowId xmlns:a16="http://schemas.microsoft.com/office/drawing/2014/main" val="1642139644"/>
                  </a:ext>
                </a:extLst>
              </a:tr>
              <a:tr h="400943">
                <a:tc rowSpan="2">
                  <a:txBody>
                    <a:bodyPr/>
                    <a:lstStyle/>
                    <a:p>
                      <a:r>
                        <a:rPr lang="en-US" dirty="0"/>
                        <a:t>Prediction value          0</a:t>
                      </a:r>
                    </a:p>
                    <a:p>
                      <a:r>
                        <a:rPr lang="en-US" dirty="0"/>
                        <a:t>                                 1</a:t>
                      </a:r>
                      <a:endParaRPr lang="en-IN" dirty="0"/>
                    </a:p>
                  </a:txBody>
                  <a:tcPr>
                    <a:solidFill>
                      <a:srgbClr val="FFFF00"/>
                    </a:solidFill>
                  </a:tcPr>
                </a:tc>
                <a:tc>
                  <a:txBody>
                    <a:bodyPr/>
                    <a:lstStyle/>
                    <a:p>
                      <a:r>
                        <a:rPr lang="en-US" dirty="0">
                          <a:solidFill>
                            <a:srgbClr val="00B0F0"/>
                          </a:solidFill>
                        </a:rPr>
                        <a:t>             45</a:t>
                      </a:r>
                      <a:endParaRPr lang="en-IN" dirty="0">
                        <a:solidFill>
                          <a:srgbClr val="00B0F0"/>
                        </a:solidFill>
                      </a:endParaRPr>
                    </a:p>
                  </a:txBody>
                  <a:tcPr>
                    <a:solidFill>
                      <a:srgbClr val="00B0F0"/>
                    </a:solidFill>
                  </a:tcPr>
                </a:tc>
                <a:tc>
                  <a:txBody>
                    <a:bodyPr/>
                    <a:lstStyle/>
                    <a:p>
                      <a:r>
                        <a:rPr lang="en-US" dirty="0"/>
                        <a:t>                 </a:t>
                      </a:r>
                      <a:endParaRPr lang="en-IN" dirty="0"/>
                    </a:p>
                  </a:txBody>
                  <a:tcPr>
                    <a:solidFill>
                      <a:srgbClr val="FF0000"/>
                    </a:solidFill>
                  </a:tcPr>
                </a:tc>
                <a:extLst>
                  <a:ext uri="{0D108BD9-81ED-4DB2-BD59-A6C34878D82A}">
                    <a16:rowId xmlns:a16="http://schemas.microsoft.com/office/drawing/2014/main" val="2806782429"/>
                  </a:ext>
                </a:extLst>
              </a:tr>
              <a:tr h="370840">
                <a:tc vMerge="1">
                  <a:txBody>
                    <a:bodyPr/>
                    <a:lstStyle/>
                    <a:p>
                      <a:endParaRPr lang="en-IN" dirty="0"/>
                    </a:p>
                  </a:txBody>
                  <a:tcPr>
                    <a:solidFill>
                      <a:srgbClr val="FFFF00"/>
                    </a:solidFill>
                  </a:tcPr>
                </a:tc>
                <a:tc>
                  <a:txBody>
                    <a:bodyPr/>
                    <a:lstStyle/>
                    <a:p>
                      <a:endParaRPr lang="en-IN" dirty="0"/>
                    </a:p>
                  </a:txBody>
                  <a:tcPr>
                    <a:solidFill>
                      <a:srgbClr val="FF0000"/>
                    </a:solidFill>
                  </a:tcPr>
                </a:tc>
                <a:tc>
                  <a:txBody>
                    <a:bodyPr/>
                    <a:lstStyle/>
                    <a:p>
                      <a:endParaRPr lang="en-IN" dirty="0"/>
                    </a:p>
                  </a:txBody>
                  <a:tcPr>
                    <a:solidFill>
                      <a:srgbClr val="00B0F0"/>
                    </a:solidFill>
                  </a:tcPr>
                </a:tc>
                <a:extLst>
                  <a:ext uri="{0D108BD9-81ED-4DB2-BD59-A6C34878D82A}">
                    <a16:rowId xmlns:a16="http://schemas.microsoft.com/office/drawing/2014/main" val="3974051997"/>
                  </a:ext>
                </a:extLst>
              </a:tr>
            </a:tbl>
          </a:graphicData>
        </a:graphic>
      </p:graphicFrame>
      <p:sp>
        <p:nvSpPr>
          <p:cNvPr id="14" name="Rectangle 13">
            <a:extLst>
              <a:ext uri="{FF2B5EF4-FFF2-40B4-BE49-F238E27FC236}">
                <a16:creationId xmlns:a16="http://schemas.microsoft.com/office/drawing/2014/main" id="{3BB2013E-5E5D-4579-991D-E6E444A55A7A}"/>
              </a:ext>
            </a:extLst>
          </p:cNvPr>
          <p:cNvSpPr/>
          <p:nvPr/>
        </p:nvSpPr>
        <p:spPr>
          <a:xfrm>
            <a:off x="5285537" y="1917847"/>
            <a:ext cx="928460"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479     TN</a:t>
            </a:r>
          </a:p>
        </p:txBody>
      </p:sp>
      <p:sp>
        <p:nvSpPr>
          <p:cNvPr id="15" name="Rectangle 14">
            <a:extLst>
              <a:ext uri="{FF2B5EF4-FFF2-40B4-BE49-F238E27FC236}">
                <a16:creationId xmlns:a16="http://schemas.microsoft.com/office/drawing/2014/main" id="{D544FB2D-5D46-42FF-AC94-B63F48011B2B}"/>
              </a:ext>
            </a:extLst>
          </p:cNvPr>
          <p:cNvSpPr/>
          <p:nvPr/>
        </p:nvSpPr>
        <p:spPr>
          <a:xfrm>
            <a:off x="8530841" y="1917487"/>
            <a:ext cx="827471"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118   FN</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517B1F76-DB96-4952-90AE-C1C195D6229F}"/>
              </a:ext>
            </a:extLst>
          </p:cNvPr>
          <p:cNvSpPr/>
          <p:nvPr/>
        </p:nvSpPr>
        <p:spPr>
          <a:xfrm>
            <a:off x="5356694" y="2322563"/>
            <a:ext cx="739306"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50    FP</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80868F76-10A5-442C-83F1-99277A4014C0}"/>
              </a:ext>
            </a:extLst>
          </p:cNvPr>
          <p:cNvSpPr/>
          <p:nvPr/>
        </p:nvSpPr>
        <p:spPr>
          <a:xfrm>
            <a:off x="8530841" y="2294537"/>
            <a:ext cx="830677"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232    TP</a:t>
            </a:r>
          </a:p>
        </p:txBody>
      </p:sp>
      <p:sp>
        <p:nvSpPr>
          <p:cNvPr id="18" name="Rectangle 17">
            <a:extLst>
              <a:ext uri="{FF2B5EF4-FFF2-40B4-BE49-F238E27FC236}">
                <a16:creationId xmlns:a16="http://schemas.microsoft.com/office/drawing/2014/main" id="{68F138D0-2E39-4FCF-936A-654206EF6C8B}"/>
              </a:ext>
            </a:extLst>
          </p:cNvPr>
          <p:cNvSpPr/>
          <p:nvPr/>
        </p:nvSpPr>
        <p:spPr>
          <a:xfrm>
            <a:off x="4946055" y="1139465"/>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19" name="Rectangle 18">
            <a:extLst>
              <a:ext uri="{FF2B5EF4-FFF2-40B4-BE49-F238E27FC236}">
                <a16:creationId xmlns:a16="http://schemas.microsoft.com/office/drawing/2014/main" id="{22904094-1275-40C4-9246-8948951AB2D0}"/>
              </a:ext>
            </a:extLst>
          </p:cNvPr>
          <p:cNvSpPr/>
          <p:nvPr/>
        </p:nvSpPr>
        <p:spPr>
          <a:xfrm>
            <a:off x="7486094" y="1125689"/>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20" name="Rectangle 19">
            <a:extLst>
              <a:ext uri="{FF2B5EF4-FFF2-40B4-BE49-F238E27FC236}">
                <a16:creationId xmlns:a16="http://schemas.microsoft.com/office/drawing/2014/main" id="{716E290B-C527-4B5A-BB88-6CD653E840B8}"/>
              </a:ext>
            </a:extLst>
          </p:cNvPr>
          <p:cNvSpPr/>
          <p:nvPr/>
        </p:nvSpPr>
        <p:spPr>
          <a:xfrm>
            <a:off x="2980" y="1886710"/>
            <a:ext cx="1607427"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No heart disease</a:t>
            </a:r>
          </a:p>
        </p:txBody>
      </p:sp>
      <p:sp>
        <p:nvSpPr>
          <p:cNvPr id="21" name="Rectangle 20">
            <a:extLst>
              <a:ext uri="{FF2B5EF4-FFF2-40B4-BE49-F238E27FC236}">
                <a16:creationId xmlns:a16="http://schemas.microsoft.com/office/drawing/2014/main" id="{D20752B7-2A7B-46DC-BD16-0102F3573F8D}"/>
              </a:ext>
            </a:extLst>
          </p:cNvPr>
          <p:cNvSpPr/>
          <p:nvPr/>
        </p:nvSpPr>
        <p:spPr>
          <a:xfrm>
            <a:off x="68953" y="2125260"/>
            <a:ext cx="1333314"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heart disease</a:t>
            </a:r>
          </a:p>
        </p:txBody>
      </p:sp>
      <p:sp>
        <p:nvSpPr>
          <p:cNvPr id="22" name="TextBox 21">
            <a:extLst>
              <a:ext uri="{FF2B5EF4-FFF2-40B4-BE49-F238E27FC236}">
                <a16:creationId xmlns:a16="http://schemas.microsoft.com/office/drawing/2014/main" id="{C9EB8FC6-D46E-4DE4-A595-2FB3A505462E}"/>
              </a:ext>
            </a:extLst>
          </p:cNvPr>
          <p:cNvSpPr txBox="1"/>
          <p:nvPr/>
        </p:nvSpPr>
        <p:spPr>
          <a:xfrm>
            <a:off x="2315508" y="3019376"/>
            <a:ext cx="10072790" cy="1938992"/>
          </a:xfrm>
          <a:prstGeom prst="rect">
            <a:avLst/>
          </a:prstGeom>
          <a:noFill/>
        </p:spPr>
        <p:txBody>
          <a:bodyPr wrap="square" rtlCol="0">
            <a:spAutoFit/>
          </a:bodyPr>
          <a:lstStyle/>
          <a:p>
            <a:endParaRPr lang="en-US" sz="2400" dirty="0"/>
          </a:p>
          <a:p>
            <a:endParaRPr lang="en-US" sz="2400" dirty="0"/>
          </a:p>
          <a:p>
            <a:r>
              <a:rPr lang="en-US" sz="2400" dirty="0"/>
              <a:t>P=(TP)/(TP+FP)</a:t>
            </a:r>
          </a:p>
          <a:p>
            <a:r>
              <a:rPr lang="en-US" sz="2400" dirty="0"/>
              <a:t>P=232/(232+50)</a:t>
            </a:r>
          </a:p>
          <a:p>
            <a:r>
              <a:rPr lang="en-US" sz="2400" dirty="0"/>
              <a:t>P=82.26%</a:t>
            </a:r>
            <a:endParaRPr lang="en-IN" sz="2400" dirty="0"/>
          </a:p>
        </p:txBody>
      </p:sp>
    </p:spTree>
    <p:extLst>
      <p:ext uri="{BB962C8B-B14F-4D97-AF65-F5344CB8AC3E}">
        <p14:creationId xmlns:p14="http://schemas.microsoft.com/office/powerpoint/2010/main" val="2660773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B1AAC614-3619-455D-ADDB-8EACD6B3395D}"/>
              </a:ext>
            </a:extLst>
          </p:cNvPr>
          <p:cNvSpPr/>
          <p:nvPr/>
        </p:nvSpPr>
        <p:spPr>
          <a:xfrm>
            <a:off x="591844" y="346548"/>
            <a:ext cx="11008312" cy="319596"/>
          </a:xfrm>
          <a:prstGeom prst="round2Same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Top Corners Rounded 6">
            <a:extLst>
              <a:ext uri="{FF2B5EF4-FFF2-40B4-BE49-F238E27FC236}">
                <a16:creationId xmlns:a16="http://schemas.microsoft.com/office/drawing/2014/main" id="{EFABEB92-116C-4569-92D5-AD9BC663BD89}"/>
              </a:ext>
            </a:extLst>
          </p:cNvPr>
          <p:cNvSpPr/>
          <p:nvPr/>
        </p:nvSpPr>
        <p:spPr>
          <a:xfrm>
            <a:off x="3455952" y="991128"/>
            <a:ext cx="5743854" cy="1056443"/>
          </a:xfrm>
          <a:prstGeom prst="round2Same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n w="0"/>
                <a:effectLst>
                  <a:outerShdw blurRad="38100" dist="19050" dir="2700000" algn="tl" rotWithShape="0">
                    <a:schemeClr val="dk1">
                      <a:alpha val="40000"/>
                    </a:schemeClr>
                  </a:outerShdw>
                </a:effectLst>
              </a:rPr>
              <a:t>What Is Data  ?</a:t>
            </a:r>
            <a:endParaRPr lang="en-US" sz="6600" dirty="0">
              <a:ln w="0"/>
              <a:solidFill>
                <a:schemeClr val="tx1"/>
              </a:solidFill>
              <a:effectLst>
                <a:outerShdw blurRad="38100" dist="19050" dir="2700000" algn="tl" rotWithShape="0">
                  <a:schemeClr val="dk1">
                    <a:alpha val="40000"/>
                  </a:schemeClr>
                </a:outerShdw>
              </a:effectLst>
            </a:endParaRPr>
          </a:p>
          <a:p>
            <a:pPr algn="ctr"/>
            <a:endParaRPr lang="en-IN" dirty="0"/>
          </a:p>
        </p:txBody>
      </p:sp>
      <p:sp>
        <p:nvSpPr>
          <p:cNvPr id="8" name="TextBox 7">
            <a:extLst>
              <a:ext uri="{FF2B5EF4-FFF2-40B4-BE49-F238E27FC236}">
                <a16:creationId xmlns:a16="http://schemas.microsoft.com/office/drawing/2014/main" id="{2724031B-1DC7-4CE7-A836-FFABF2D04309}"/>
              </a:ext>
            </a:extLst>
          </p:cNvPr>
          <p:cNvSpPr txBox="1"/>
          <p:nvPr/>
        </p:nvSpPr>
        <p:spPr>
          <a:xfrm>
            <a:off x="2841251" y="2547523"/>
            <a:ext cx="6973256" cy="369332"/>
          </a:xfrm>
          <a:prstGeom prst="rect">
            <a:avLst/>
          </a:prstGeom>
          <a:noFill/>
        </p:spPr>
        <p:txBody>
          <a:bodyPr wrap="none" rtlCol="0">
            <a:spAutoFit/>
          </a:bodyPr>
          <a:lstStyle/>
          <a:p>
            <a:r>
              <a:rPr lang="en-US" b="1" dirty="0"/>
              <a:t>DATA IS A SET OF VALUE OF QUALITATIVE OR QUANTITATIVE VARIABLES</a:t>
            </a:r>
            <a:endParaRPr lang="en-IN" b="1" dirty="0"/>
          </a:p>
        </p:txBody>
      </p:sp>
      <p:sp>
        <p:nvSpPr>
          <p:cNvPr id="9" name="Rectangle: Top Corners Rounded 8">
            <a:extLst>
              <a:ext uri="{FF2B5EF4-FFF2-40B4-BE49-F238E27FC236}">
                <a16:creationId xmlns:a16="http://schemas.microsoft.com/office/drawing/2014/main" id="{3D5E0CFC-BF2D-4A92-A098-78BAD8426CE8}"/>
              </a:ext>
            </a:extLst>
          </p:cNvPr>
          <p:cNvSpPr/>
          <p:nvPr/>
        </p:nvSpPr>
        <p:spPr>
          <a:xfrm>
            <a:off x="1065320" y="3429000"/>
            <a:ext cx="4403324" cy="3193742"/>
          </a:xfrm>
          <a:prstGeom prst="round2Same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Top Corners Rounded 9">
            <a:extLst>
              <a:ext uri="{FF2B5EF4-FFF2-40B4-BE49-F238E27FC236}">
                <a16:creationId xmlns:a16="http://schemas.microsoft.com/office/drawing/2014/main" id="{E3C501F7-C4C4-4EBB-93FA-CEA36E21B238}"/>
              </a:ext>
            </a:extLst>
          </p:cNvPr>
          <p:cNvSpPr/>
          <p:nvPr/>
        </p:nvSpPr>
        <p:spPr>
          <a:xfrm>
            <a:off x="7131309" y="3429000"/>
            <a:ext cx="4403324" cy="3193742"/>
          </a:xfrm>
          <a:prstGeom prst="round2Same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3C84BA8-C050-4C64-8046-A25475C0A74F}"/>
              </a:ext>
            </a:extLst>
          </p:cNvPr>
          <p:cNvSpPr txBox="1"/>
          <p:nvPr/>
        </p:nvSpPr>
        <p:spPr>
          <a:xfrm>
            <a:off x="1722585" y="4083958"/>
            <a:ext cx="3088794" cy="2554545"/>
          </a:xfrm>
          <a:prstGeom prst="rect">
            <a:avLst/>
          </a:prstGeom>
          <a:noFill/>
        </p:spPr>
        <p:txBody>
          <a:bodyPr wrap="none" rtlCol="0">
            <a:spAutoFit/>
          </a:bodyPr>
          <a:lstStyle/>
          <a:p>
            <a:r>
              <a:rPr lang="en-US" sz="2000" dirty="0"/>
              <a:t>Data is descriptive in nature</a:t>
            </a:r>
          </a:p>
          <a:p>
            <a:r>
              <a:rPr lang="en-US" sz="2000" dirty="0"/>
              <a:t>It describe an attribute that</a:t>
            </a:r>
          </a:p>
          <a:p>
            <a:r>
              <a:rPr lang="en-US" sz="2000" dirty="0"/>
              <a:t>Can be observed but not </a:t>
            </a:r>
          </a:p>
          <a:p>
            <a:r>
              <a:rPr lang="en-US" sz="2000" dirty="0"/>
              <a:t>Measured.</a:t>
            </a:r>
          </a:p>
          <a:p>
            <a:r>
              <a:rPr lang="en-US" sz="2000" dirty="0"/>
              <a:t>EX-</a:t>
            </a:r>
          </a:p>
          <a:p>
            <a:r>
              <a:rPr lang="en-US" sz="2000" dirty="0"/>
              <a:t>Flavors of ice-cream</a:t>
            </a:r>
          </a:p>
          <a:p>
            <a:r>
              <a:rPr lang="en-US" sz="2000" dirty="0"/>
              <a:t>“vanilla”, ”Butterscotch”</a:t>
            </a:r>
          </a:p>
          <a:p>
            <a:r>
              <a:rPr lang="en-US" sz="2000" dirty="0"/>
              <a:t>Etc.</a:t>
            </a:r>
            <a:endParaRPr lang="en-IN" sz="2000" dirty="0"/>
          </a:p>
        </p:txBody>
      </p:sp>
      <p:sp>
        <p:nvSpPr>
          <p:cNvPr id="12" name="Rectangle 11">
            <a:extLst>
              <a:ext uri="{FF2B5EF4-FFF2-40B4-BE49-F238E27FC236}">
                <a16:creationId xmlns:a16="http://schemas.microsoft.com/office/drawing/2014/main" id="{DF0ED2EF-C129-4504-8408-A1DEF584B6E2}"/>
              </a:ext>
            </a:extLst>
          </p:cNvPr>
          <p:cNvSpPr/>
          <p:nvPr/>
        </p:nvSpPr>
        <p:spPr>
          <a:xfrm>
            <a:off x="2426605" y="3668163"/>
            <a:ext cx="1479187" cy="369332"/>
          </a:xfrm>
          <a:prstGeom prst="rect">
            <a:avLst/>
          </a:prstGeom>
        </p:spPr>
        <p:txBody>
          <a:bodyPr wrap="none">
            <a:spAutoFit/>
          </a:bodyPr>
          <a:lstStyle/>
          <a:p>
            <a:r>
              <a:rPr lang="en-US" b="1" dirty="0"/>
              <a:t>QUALITATIVE </a:t>
            </a:r>
            <a:endParaRPr lang="en-IN" dirty="0"/>
          </a:p>
        </p:txBody>
      </p:sp>
      <p:sp>
        <p:nvSpPr>
          <p:cNvPr id="13" name="Rectangle 12">
            <a:extLst>
              <a:ext uri="{FF2B5EF4-FFF2-40B4-BE49-F238E27FC236}">
                <a16:creationId xmlns:a16="http://schemas.microsoft.com/office/drawing/2014/main" id="{CAC31367-D18C-4017-90A5-64261947CF95}"/>
              </a:ext>
            </a:extLst>
          </p:cNvPr>
          <p:cNvSpPr/>
          <p:nvPr/>
        </p:nvSpPr>
        <p:spPr>
          <a:xfrm>
            <a:off x="8654457" y="3563930"/>
            <a:ext cx="1594604" cy="369332"/>
          </a:xfrm>
          <a:prstGeom prst="rect">
            <a:avLst/>
          </a:prstGeom>
        </p:spPr>
        <p:txBody>
          <a:bodyPr wrap="none">
            <a:spAutoFit/>
          </a:bodyPr>
          <a:lstStyle/>
          <a:p>
            <a:r>
              <a:rPr lang="en-US" b="1" dirty="0"/>
              <a:t>QUANTITATIVE</a:t>
            </a:r>
            <a:endParaRPr lang="en-IN" dirty="0"/>
          </a:p>
        </p:txBody>
      </p:sp>
      <p:sp>
        <p:nvSpPr>
          <p:cNvPr id="14" name="TextBox 13">
            <a:extLst>
              <a:ext uri="{FF2B5EF4-FFF2-40B4-BE49-F238E27FC236}">
                <a16:creationId xmlns:a16="http://schemas.microsoft.com/office/drawing/2014/main" id="{8BEDCBC9-8C4E-4718-8ADE-45C7F6E9D8F0}"/>
              </a:ext>
            </a:extLst>
          </p:cNvPr>
          <p:cNvSpPr txBox="1"/>
          <p:nvPr/>
        </p:nvSpPr>
        <p:spPr>
          <a:xfrm>
            <a:off x="7407738" y="3760792"/>
            <a:ext cx="4110934" cy="2031325"/>
          </a:xfrm>
          <a:prstGeom prst="rect">
            <a:avLst/>
          </a:prstGeom>
          <a:noFill/>
        </p:spPr>
        <p:txBody>
          <a:bodyPr wrap="none" rtlCol="0">
            <a:spAutoFit/>
          </a:bodyPr>
          <a:lstStyle/>
          <a:p>
            <a:br>
              <a:rPr lang="en-US" dirty="0"/>
            </a:br>
            <a:r>
              <a:rPr lang="en-US" dirty="0"/>
              <a:t>Data is a numeric measure; it capture the </a:t>
            </a:r>
          </a:p>
          <a:p>
            <a:r>
              <a:rPr lang="en-US" dirty="0"/>
              <a:t>Measure of an attribute.</a:t>
            </a:r>
          </a:p>
          <a:p>
            <a:endParaRPr lang="en-US" dirty="0"/>
          </a:p>
          <a:p>
            <a:r>
              <a:rPr lang="en-US" dirty="0"/>
              <a:t>EX-</a:t>
            </a:r>
          </a:p>
          <a:p>
            <a:r>
              <a:rPr lang="en-US" dirty="0"/>
              <a:t>Height of student= 5’6”,5’9”,6’0”,8’9”.</a:t>
            </a:r>
          </a:p>
          <a:p>
            <a:r>
              <a:rPr lang="en-US" dirty="0"/>
              <a:t>Cost= $120, $165, $200</a:t>
            </a:r>
            <a:endParaRPr lang="en-IN" dirty="0"/>
          </a:p>
        </p:txBody>
      </p:sp>
    </p:spTree>
    <p:extLst>
      <p:ext uri="{BB962C8B-B14F-4D97-AF65-F5344CB8AC3E}">
        <p14:creationId xmlns:p14="http://schemas.microsoft.com/office/powerpoint/2010/main" val="22141672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7C82D3-C953-476A-9353-C0A57B5D0192}"/>
              </a:ext>
            </a:extLst>
          </p:cNvPr>
          <p:cNvSpPr/>
          <p:nvPr/>
        </p:nvSpPr>
        <p:spPr>
          <a:xfrm>
            <a:off x="214428" y="99848"/>
            <a:ext cx="753738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BALANCED ACCURACY</a:t>
            </a:r>
          </a:p>
        </p:txBody>
      </p:sp>
      <p:sp>
        <p:nvSpPr>
          <p:cNvPr id="3" name="Rectangle 2">
            <a:extLst>
              <a:ext uri="{FF2B5EF4-FFF2-40B4-BE49-F238E27FC236}">
                <a16:creationId xmlns:a16="http://schemas.microsoft.com/office/drawing/2014/main" id="{BCAFD335-7058-4ECD-9C41-247A865ACEE5}"/>
              </a:ext>
            </a:extLst>
          </p:cNvPr>
          <p:cNvSpPr>
            <a:spLocks noChangeArrowheads="1"/>
          </p:cNvSpPr>
          <p:nvPr/>
        </p:nvSpPr>
        <p:spPr bwMode="auto">
          <a:xfrm>
            <a:off x="506025" y="1120846"/>
            <a:ext cx="11132598"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666666"/>
                </a:solidFill>
                <a:effectLst/>
                <a:latin typeface="Trebuchet MS" panose="020B0603020202020204" pitchFamily="34" charset="0"/>
                <a:ea typeface="Calibri" panose="020F0502020204030204" pitchFamily="34" charset="0"/>
                <a:cs typeface="Times New Roman" panose="02020603050405020304" pitchFamily="18" charset="0"/>
              </a:rPr>
              <a:t>I was a bit thrown at OHBM by mentions of using "balanced" accuracy to describe classification performance ... what's wrong with "regular" accuracy? Well, nothing is wrong with "regular" accuracy, if your dataset is already balanced (meaning equal numbers of trials in each class and cross-validation fold, which I very highly recommend). But if your test set is not balanced, "balanced" accuracy is probably better than "regular".</a:t>
            </a:r>
            <a:br>
              <a:rPr kumimoji="0" lang="en-US" altLang="en-US" sz="1000" b="0" i="0" u="none" strike="noStrike" cap="none" normalizeH="0" baseline="0" dirty="0">
                <a:ln>
                  <a:noFill/>
                </a:ln>
                <a:solidFill>
                  <a:srgbClr val="666666"/>
                </a:solidFill>
                <a:effectLst/>
                <a:latin typeface="Trebuchet MS" panose="020B0603020202020204" pitchFamily="34" charset="0"/>
                <a:ea typeface="Calibri" panose="020F0502020204030204" pitchFamily="34" charset="0"/>
                <a:cs typeface="Times New Roman" panose="02020603050405020304" pitchFamily="18" charset="0"/>
              </a:rPr>
            </a:br>
            <a:br>
              <a:rPr kumimoji="0" lang="en-US" altLang="en-US" sz="1000" b="0" i="0" u="none" strike="noStrike" cap="none" normalizeH="0" baseline="0" dirty="0">
                <a:ln>
                  <a:noFill/>
                </a:ln>
                <a:solidFill>
                  <a:srgbClr val="666666"/>
                </a:solidFill>
                <a:effectLst/>
                <a:latin typeface="Trebuchet MS" panose="020B0603020202020204" pitchFamily="34" charset="0"/>
                <a:ea typeface="Calibri" panose="020F0502020204030204" pitchFamily="34"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0" descr="http://1.bp.blogspot.com/-SRXhc6xrnM4/VnQ4-uCMzbI/AAAAAAAAA4U/Cb7kpPchhik/s320/cmatrix.jpg">
            <a:hlinkClick r:id="rId2"/>
            <a:extLst>
              <a:ext uri="{FF2B5EF4-FFF2-40B4-BE49-F238E27FC236}">
                <a16:creationId xmlns:a16="http://schemas.microsoft.com/office/drawing/2014/main" id="{07CD0EB7-A345-4436-AB18-B99C8F01A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50" y="2421679"/>
            <a:ext cx="4736682" cy="38370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DF6D2EF-C3E2-4183-9C0B-4F65F9CFB01A}"/>
              </a:ext>
            </a:extLst>
          </p:cNvPr>
          <p:cNvSpPr>
            <a:spLocks noChangeArrowheads="1"/>
          </p:cNvSpPr>
          <p:nvPr/>
        </p:nvSpPr>
        <p:spPr bwMode="auto">
          <a:xfrm flipH="1">
            <a:off x="5813185" y="2336224"/>
            <a:ext cx="582543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666666"/>
                </a:solidFill>
                <a:effectLst/>
                <a:latin typeface="Trebuchet MS" panose="020B0603020202020204" pitchFamily="34" charset="0"/>
                <a:ea typeface="Calibri" panose="020F0502020204030204" pitchFamily="34" charset="0"/>
                <a:cs typeface="Times New Roman" panose="02020603050405020304" pitchFamily="18" charset="0"/>
              </a:rPr>
              <a:t>At left is an example of a confusion matrix produced by a classifier, where the test set was balanced, with 10 examples of class face, and 10 of class place. The classifier did quite well: 9 of the 10 face examples were (correctly) labeled face, and 8 of the 10 place examples were (correctly) labeled place. For lack of a better term, what I'll call "regular" or "overall" accuracy is calculated as shown at left: the proportion of examples correctly classified, counting all four cells in the confusion matrix. Balanced accuracy is calculated as the average of the proportion corrects of each class individually. In this example, both the overall and balanced calculations produce the same accuracy (0.85), as will always happen when the test set has the same number of examples in each class.</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71939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DE280B-FFB6-417E-A2D2-9D638AC9484B}"/>
              </a:ext>
            </a:extLst>
          </p:cNvPr>
          <p:cNvSpPr txBox="1"/>
          <p:nvPr/>
        </p:nvSpPr>
        <p:spPr>
          <a:xfrm>
            <a:off x="523783" y="798991"/>
            <a:ext cx="10670742" cy="3908762"/>
          </a:xfrm>
          <a:prstGeom prst="rect">
            <a:avLst/>
          </a:prstGeom>
          <a:noFill/>
        </p:spPr>
        <p:txBody>
          <a:bodyPr wrap="none" rtlCol="0">
            <a:spAutoFit/>
          </a:bodyPr>
          <a:lstStyle/>
          <a:p>
            <a:r>
              <a:rPr lang="en-US" sz="3200" b="1" dirty="0"/>
              <a:t>Cross Validation</a:t>
            </a:r>
          </a:p>
          <a:p>
            <a:endParaRPr lang="en-US" dirty="0"/>
          </a:p>
          <a:p>
            <a:pPr marL="285750" indent="-285750">
              <a:buFont typeface="Wingdings" panose="05000000000000000000" pitchFamily="2" charset="2"/>
              <a:buChar char="v"/>
            </a:pPr>
            <a:r>
              <a:rPr lang="en-US" dirty="0"/>
              <a:t>Cross-validation is used to estimate the skill of machine learning models</a:t>
            </a:r>
          </a:p>
          <a:p>
            <a:r>
              <a:rPr lang="en-US" dirty="0"/>
              <a:t>     Used in applied machine learning to compare and select a model for a given 4</a:t>
            </a:r>
          </a:p>
          <a:p>
            <a:r>
              <a:rPr lang="en-US" dirty="0"/>
              <a:t>      Predictive modelling problems.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Cross-Validation is a resampling procedure used to evaluate machine learning models on limited data sample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Common types of Cross-Validations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err="1"/>
              <a:t>LpO</a:t>
            </a:r>
            <a:r>
              <a:rPr lang="en-US" dirty="0"/>
              <a:t> CV- leave-p-out cross validation</a:t>
            </a:r>
          </a:p>
          <a:p>
            <a:pPr marL="285750" indent="-285750">
              <a:buFont typeface="Wingdings" panose="05000000000000000000" pitchFamily="2" charset="2"/>
              <a:buChar char="v"/>
            </a:pPr>
            <a:r>
              <a:rPr lang="en-US" dirty="0"/>
              <a:t>LOOCV-leave-one-out Cross-validation</a:t>
            </a:r>
          </a:p>
          <a:p>
            <a:pPr marL="285750" indent="-285750">
              <a:buFont typeface="Wingdings" panose="05000000000000000000" pitchFamily="2" charset="2"/>
              <a:buChar char="v"/>
            </a:pPr>
            <a:r>
              <a:rPr lang="en-US" dirty="0"/>
              <a:t>K-fold Cross Validation</a:t>
            </a:r>
            <a:endParaRPr lang="en-IN" dirty="0"/>
          </a:p>
        </p:txBody>
      </p:sp>
    </p:spTree>
    <p:extLst>
      <p:ext uri="{BB962C8B-B14F-4D97-AF65-F5344CB8AC3E}">
        <p14:creationId xmlns:p14="http://schemas.microsoft.com/office/powerpoint/2010/main" val="1360856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1158D-6CEF-444A-A1EA-488CC35BC088}"/>
              </a:ext>
            </a:extLst>
          </p:cNvPr>
          <p:cNvSpPr txBox="1"/>
          <p:nvPr/>
        </p:nvSpPr>
        <p:spPr>
          <a:xfrm>
            <a:off x="399495" y="506027"/>
            <a:ext cx="4500848" cy="646331"/>
          </a:xfrm>
          <a:prstGeom prst="rect">
            <a:avLst/>
          </a:prstGeom>
          <a:noFill/>
        </p:spPr>
        <p:txBody>
          <a:bodyPr wrap="none" rtlCol="0">
            <a:spAutoFit/>
          </a:bodyPr>
          <a:lstStyle/>
          <a:p>
            <a:r>
              <a:rPr lang="en-US" sz="3600" b="1" dirty="0"/>
              <a:t>K-fold Cross Validation</a:t>
            </a:r>
            <a:endParaRPr lang="en-IN" sz="3600" b="1" dirty="0"/>
          </a:p>
        </p:txBody>
      </p:sp>
      <p:sp>
        <p:nvSpPr>
          <p:cNvPr id="4" name="TextBox 3">
            <a:extLst>
              <a:ext uri="{FF2B5EF4-FFF2-40B4-BE49-F238E27FC236}">
                <a16:creationId xmlns:a16="http://schemas.microsoft.com/office/drawing/2014/main" id="{EB64FD01-1B1B-401E-B599-3F5C22A0FF4A}"/>
              </a:ext>
            </a:extLst>
          </p:cNvPr>
          <p:cNvSpPr txBox="1"/>
          <p:nvPr/>
        </p:nvSpPr>
        <p:spPr>
          <a:xfrm>
            <a:off x="523783" y="1278384"/>
            <a:ext cx="9586855" cy="5078313"/>
          </a:xfrm>
          <a:prstGeom prst="rect">
            <a:avLst/>
          </a:prstGeom>
          <a:noFill/>
        </p:spPr>
        <p:txBody>
          <a:bodyPr wrap="none" rtlCol="0">
            <a:spAutoFit/>
          </a:bodyPr>
          <a:lstStyle/>
          <a:p>
            <a:r>
              <a:rPr lang="en-US" b="1" dirty="0"/>
              <a:t>In K-fold cross validation the original sample is randomly partitioned into k equal sized subsamples</a:t>
            </a:r>
          </a:p>
          <a:p>
            <a:endParaRPr lang="en-US" b="1" dirty="0"/>
          </a:p>
          <a:p>
            <a:r>
              <a:rPr lang="en-US" b="1" dirty="0"/>
              <a:t>Of the K subsamples a single subsamples is retained as the validation data for testing</a:t>
            </a:r>
          </a:p>
          <a:p>
            <a:r>
              <a:rPr lang="en-US" b="1" dirty="0"/>
              <a:t>The model and the remaining k-1 subsample are used as training data</a:t>
            </a:r>
          </a:p>
          <a:p>
            <a:endParaRPr lang="en-US" b="1" dirty="0"/>
          </a:p>
          <a:p>
            <a:r>
              <a:rPr lang="en-US" b="1" dirty="0"/>
              <a:t>The cross-validation process is then repeated k times with each of the k subsample used exactly</a:t>
            </a:r>
          </a:p>
          <a:p>
            <a:r>
              <a:rPr lang="en-US" b="1" dirty="0"/>
              <a:t>Once as the validation data</a:t>
            </a:r>
          </a:p>
          <a:p>
            <a:endParaRPr lang="en-US" b="1" dirty="0"/>
          </a:p>
          <a:p>
            <a:r>
              <a:rPr lang="en-US" b="1" dirty="0"/>
              <a:t>The K result can then be average to produce a single estimation</a:t>
            </a:r>
          </a:p>
          <a:p>
            <a:endParaRPr lang="en-US" b="1" dirty="0"/>
          </a:p>
          <a:p>
            <a:r>
              <a:rPr lang="en-US" b="1" dirty="0"/>
              <a:t>The advantage of the method over repeated random sub-sampling is that all</a:t>
            </a:r>
          </a:p>
          <a:p>
            <a:r>
              <a:rPr lang="en-US" b="1" dirty="0"/>
              <a:t>Observation are used for both training and validation, and each observation is used</a:t>
            </a:r>
          </a:p>
          <a:p>
            <a:r>
              <a:rPr lang="en-US" b="1" dirty="0"/>
              <a:t>For validation exactly once.</a:t>
            </a:r>
          </a:p>
          <a:p>
            <a:endParaRPr lang="en-US" b="1" dirty="0"/>
          </a:p>
          <a:p>
            <a:r>
              <a:rPr lang="en-US" b="1" dirty="0"/>
              <a:t>10-fold cross-validation is commonly used but in general K remains an unfixed parameter.</a:t>
            </a:r>
          </a:p>
          <a:p>
            <a:endParaRPr lang="en-US" dirty="0"/>
          </a:p>
          <a:p>
            <a:endParaRPr lang="en-US" dirty="0"/>
          </a:p>
          <a:p>
            <a:endParaRPr lang="en-IN" dirty="0"/>
          </a:p>
        </p:txBody>
      </p:sp>
    </p:spTree>
    <p:extLst>
      <p:ext uri="{BB962C8B-B14F-4D97-AF65-F5344CB8AC3E}">
        <p14:creationId xmlns:p14="http://schemas.microsoft.com/office/powerpoint/2010/main" val="1294209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A8661-F8B2-481B-979A-A9B92EDF0C52}"/>
              </a:ext>
            </a:extLst>
          </p:cNvPr>
          <p:cNvSpPr txBox="1"/>
          <p:nvPr/>
        </p:nvSpPr>
        <p:spPr>
          <a:xfrm>
            <a:off x="603683" y="310719"/>
            <a:ext cx="1808124" cy="584775"/>
          </a:xfrm>
          <a:prstGeom prst="rect">
            <a:avLst/>
          </a:prstGeom>
          <a:noFill/>
        </p:spPr>
        <p:txBody>
          <a:bodyPr wrap="none" rtlCol="0">
            <a:spAutoFit/>
          </a:bodyPr>
          <a:lstStyle/>
          <a:p>
            <a:r>
              <a:rPr lang="en-US" sz="3200" dirty="0"/>
              <a:t>F1-SCORE</a:t>
            </a:r>
            <a:endParaRPr lang="en-IN" sz="3200" dirty="0"/>
          </a:p>
        </p:txBody>
      </p:sp>
      <p:pic>
        <p:nvPicPr>
          <p:cNvPr id="4" name="Picture 3">
            <a:extLst>
              <a:ext uri="{FF2B5EF4-FFF2-40B4-BE49-F238E27FC236}">
                <a16:creationId xmlns:a16="http://schemas.microsoft.com/office/drawing/2014/main" id="{DC32636D-E545-4975-98AE-AD49E2F6756F}"/>
              </a:ext>
            </a:extLst>
          </p:cNvPr>
          <p:cNvPicPr>
            <a:picLocks noChangeAspect="1"/>
          </p:cNvPicPr>
          <p:nvPr/>
        </p:nvPicPr>
        <p:blipFill>
          <a:blip r:embed="rId2"/>
          <a:stretch>
            <a:fillRect/>
          </a:stretch>
        </p:blipFill>
        <p:spPr>
          <a:xfrm>
            <a:off x="603683" y="1714500"/>
            <a:ext cx="10999432" cy="5143500"/>
          </a:xfrm>
          <a:prstGeom prst="rect">
            <a:avLst/>
          </a:prstGeom>
        </p:spPr>
      </p:pic>
    </p:spTree>
    <p:extLst>
      <p:ext uri="{BB962C8B-B14F-4D97-AF65-F5344CB8AC3E}">
        <p14:creationId xmlns:p14="http://schemas.microsoft.com/office/powerpoint/2010/main" val="25188727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91A0F6-25A1-4FBB-801A-897379564181}"/>
              </a:ext>
            </a:extLst>
          </p:cNvPr>
          <p:cNvPicPr>
            <a:picLocks noChangeAspect="1"/>
          </p:cNvPicPr>
          <p:nvPr/>
        </p:nvPicPr>
        <p:blipFill>
          <a:blip r:embed="rId2"/>
          <a:stretch>
            <a:fillRect/>
          </a:stretch>
        </p:blipFill>
        <p:spPr>
          <a:xfrm>
            <a:off x="0" y="435006"/>
            <a:ext cx="12192000" cy="6422994"/>
          </a:xfrm>
          <a:prstGeom prst="rect">
            <a:avLst/>
          </a:prstGeom>
        </p:spPr>
      </p:pic>
    </p:spTree>
    <p:extLst>
      <p:ext uri="{BB962C8B-B14F-4D97-AF65-F5344CB8AC3E}">
        <p14:creationId xmlns:p14="http://schemas.microsoft.com/office/powerpoint/2010/main" val="7184142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CB961-0BC3-455B-A39C-9A08715677E4}"/>
              </a:ext>
            </a:extLst>
          </p:cNvPr>
          <p:cNvSpPr txBox="1"/>
          <p:nvPr/>
        </p:nvSpPr>
        <p:spPr>
          <a:xfrm>
            <a:off x="506027" y="621437"/>
            <a:ext cx="988540" cy="646331"/>
          </a:xfrm>
          <a:prstGeom prst="rect">
            <a:avLst/>
          </a:prstGeom>
          <a:noFill/>
        </p:spPr>
        <p:txBody>
          <a:bodyPr wrap="none" rtlCol="0">
            <a:spAutoFit/>
          </a:bodyPr>
          <a:lstStyle/>
          <a:p>
            <a:r>
              <a:rPr lang="en-US" sz="3600" dirty="0"/>
              <a:t>AUC</a:t>
            </a:r>
            <a:endParaRPr lang="en-IN" sz="3600" dirty="0"/>
          </a:p>
        </p:txBody>
      </p:sp>
      <p:pic>
        <p:nvPicPr>
          <p:cNvPr id="4" name="Picture 3">
            <a:extLst>
              <a:ext uri="{FF2B5EF4-FFF2-40B4-BE49-F238E27FC236}">
                <a16:creationId xmlns:a16="http://schemas.microsoft.com/office/drawing/2014/main" id="{7152AF27-3196-4132-8A26-9E2F355D582B}"/>
              </a:ext>
            </a:extLst>
          </p:cNvPr>
          <p:cNvPicPr>
            <a:picLocks noChangeAspect="1"/>
          </p:cNvPicPr>
          <p:nvPr/>
        </p:nvPicPr>
        <p:blipFill>
          <a:blip r:embed="rId2"/>
          <a:stretch>
            <a:fillRect/>
          </a:stretch>
        </p:blipFill>
        <p:spPr>
          <a:xfrm>
            <a:off x="506027" y="1449168"/>
            <a:ext cx="10555550" cy="4491731"/>
          </a:xfrm>
          <a:prstGeom prst="rect">
            <a:avLst/>
          </a:prstGeom>
        </p:spPr>
      </p:pic>
    </p:spTree>
    <p:extLst>
      <p:ext uri="{BB962C8B-B14F-4D97-AF65-F5344CB8AC3E}">
        <p14:creationId xmlns:p14="http://schemas.microsoft.com/office/powerpoint/2010/main" val="34453702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7B6014-D1CF-4097-AD2A-B1D6688D9398}"/>
              </a:ext>
            </a:extLst>
          </p:cNvPr>
          <p:cNvSpPr/>
          <p:nvPr/>
        </p:nvSpPr>
        <p:spPr>
          <a:xfrm>
            <a:off x="452761" y="1404710"/>
            <a:ext cx="11141476" cy="4524315"/>
          </a:xfrm>
          <a:prstGeom prst="rect">
            <a:avLst/>
          </a:prstGeom>
        </p:spPr>
        <p:txBody>
          <a:bodyPr wrap="square">
            <a:spAutoFit/>
          </a:bodyPr>
          <a:lstStyle/>
          <a:p>
            <a:pPr fontAlgn="base"/>
            <a:r>
              <a:rPr lang="en-US" b="1" dirty="0">
                <a:solidFill>
                  <a:srgbClr val="242729"/>
                </a:solidFill>
                <a:latin typeface="Arial" panose="020B0604020202020204" pitchFamily="34" charset="0"/>
              </a:rPr>
              <a:t>I've split my data into a training and test set (75% and 25% split respectively), and have subsequently performed a 5-fold cross validation on the training set using </a:t>
            </a:r>
            <a:r>
              <a:rPr lang="en-US" b="1" dirty="0" err="1">
                <a:solidFill>
                  <a:srgbClr val="242729"/>
                </a:solidFill>
                <a:latin typeface="Arial" panose="020B0604020202020204" pitchFamily="34" charset="0"/>
              </a:rPr>
              <a:t>GridSearchCV</a:t>
            </a:r>
            <a:r>
              <a:rPr lang="en-US" b="1" dirty="0">
                <a:solidFill>
                  <a:srgbClr val="242729"/>
                </a:solidFill>
                <a:latin typeface="Arial" panose="020B0604020202020204" pitchFamily="34" charset="0"/>
              </a:rPr>
              <a:t> in order to find the optimal hyperparameters for four different classification models (LR, RF, SVM and k-NN). I have then yielded their corresponding validation, training and testing AUC scores.</a:t>
            </a:r>
          </a:p>
          <a:p>
            <a:pPr fontAlgn="base"/>
            <a:endParaRPr lang="en-US" b="1" dirty="0">
              <a:solidFill>
                <a:srgbClr val="242729"/>
              </a:solidFill>
              <a:latin typeface="Arial" panose="020B0604020202020204" pitchFamily="34" charset="0"/>
            </a:endParaRPr>
          </a:p>
          <a:p>
            <a:pPr fontAlgn="base"/>
            <a:r>
              <a:rPr lang="en-US" b="1" dirty="0">
                <a:solidFill>
                  <a:srgbClr val="242729"/>
                </a:solidFill>
                <a:latin typeface="Arial" panose="020B0604020202020204" pitchFamily="34" charset="0"/>
              </a:rPr>
              <a:t>However, I am confused about which AUC score to pay attention to when it comes to describing the performance of the classifiers as well as deciding which one is the most optimal one - do I pay attention to the validation AUC score or to the test AUC score? Should it be the former case, what is the point of splitting the data into a test and training set in the first place?</a:t>
            </a:r>
          </a:p>
          <a:p>
            <a:pPr fontAlgn="base"/>
            <a:endParaRPr lang="en-US" b="1" dirty="0">
              <a:solidFill>
                <a:srgbClr val="242729"/>
              </a:solidFill>
              <a:latin typeface="Arial" panose="020B0604020202020204" pitchFamily="34" charset="0"/>
            </a:endParaRPr>
          </a:p>
          <a:p>
            <a:pPr fontAlgn="base"/>
            <a:r>
              <a:rPr lang="en-US" b="1" dirty="0">
                <a:solidFill>
                  <a:srgbClr val="242729"/>
                </a:solidFill>
                <a:latin typeface="Arial" panose="020B0604020202020204" pitchFamily="34" charset="0"/>
              </a:rPr>
              <a:t>There are countless examples online where data splitting is always performed, where the mean validation AUC and test AUC scores are found, and where the ROC curve is drawn for the test set, but everybody always seems to neglect the explanation of which AUC score one should focus on when choosing the optimal classification model, and most importantly, why. Does the test set act as some form of reassurance?</a:t>
            </a:r>
          </a:p>
          <a:p>
            <a:pPr fontAlgn="base"/>
            <a:r>
              <a:rPr lang="en-US" b="1" dirty="0">
                <a:solidFill>
                  <a:srgbClr val="242729"/>
                </a:solidFill>
                <a:latin typeface="Arial" panose="020B0604020202020204" pitchFamily="34" charset="0"/>
              </a:rPr>
              <a:t>In my situation I obtain the following AUC scores:</a:t>
            </a:r>
            <a:endParaRPr lang="en-US" b="1" i="0" dirty="0">
              <a:solidFill>
                <a:srgbClr val="242729"/>
              </a:solidFill>
              <a:effectLst/>
              <a:latin typeface="Arial" panose="020B0604020202020204" pitchFamily="34" charset="0"/>
            </a:endParaRPr>
          </a:p>
        </p:txBody>
      </p:sp>
      <p:sp>
        <p:nvSpPr>
          <p:cNvPr id="3" name="Rectangle 2">
            <a:extLst>
              <a:ext uri="{FF2B5EF4-FFF2-40B4-BE49-F238E27FC236}">
                <a16:creationId xmlns:a16="http://schemas.microsoft.com/office/drawing/2014/main" id="{72038174-D5B5-4339-9925-EC81E4C30A68}"/>
              </a:ext>
            </a:extLst>
          </p:cNvPr>
          <p:cNvSpPr/>
          <p:nvPr/>
        </p:nvSpPr>
        <p:spPr>
          <a:xfrm>
            <a:off x="4851933" y="224135"/>
            <a:ext cx="138730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AUC</a:t>
            </a:r>
          </a:p>
        </p:txBody>
      </p:sp>
    </p:spTree>
    <p:extLst>
      <p:ext uri="{BB962C8B-B14F-4D97-AF65-F5344CB8AC3E}">
        <p14:creationId xmlns:p14="http://schemas.microsoft.com/office/powerpoint/2010/main" val="33882193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A54B86-FA99-473C-A0A9-62F3AA042CE6}"/>
              </a:ext>
            </a:extLst>
          </p:cNvPr>
          <p:cNvSpPr/>
          <p:nvPr/>
        </p:nvSpPr>
        <p:spPr>
          <a:xfrm>
            <a:off x="541538" y="526001"/>
            <a:ext cx="10830758" cy="56106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1">
            <a:extLst>
              <a:ext uri="{FF2B5EF4-FFF2-40B4-BE49-F238E27FC236}">
                <a16:creationId xmlns:a16="http://schemas.microsoft.com/office/drawing/2014/main" id="{295B69D0-AB6B-4A50-AFCA-067A1885110A}"/>
              </a:ext>
            </a:extLst>
          </p:cNvPr>
          <p:cNvSpPr>
            <a:spLocks noChangeArrowheads="1"/>
          </p:cNvSpPr>
          <p:nvPr/>
        </p:nvSpPr>
        <p:spPr bwMode="auto">
          <a:xfrm>
            <a:off x="1296140" y="869131"/>
            <a:ext cx="5317724" cy="4924425"/>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SVM training AUC: </a:t>
            </a:r>
            <a:r>
              <a:rPr kumimoji="0" lang="en-US" altLang="en-US" sz="2000" b="0" i="0" u="none" strike="noStrike" cap="none" normalizeH="0" baseline="0" dirty="0">
                <a:ln>
                  <a:noFill/>
                </a:ln>
                <a:solidFill>
                  <a:srgbClr val="7D2727"/>
                </a:solidFill>
                <a:effectLst/>
                <a:latin typeface="inherit"/>
              </a:rPr>
              <a:t>0.727</a:t>
            </a:r>
            <a:r>
              <a:rPr kumimoji="0" lang="en-US" altLang="en-US" sz="2000" b="0" i="0" u="none" strike="noStrike" cap="none" normalizeH="0" baseline="0" dirty="0">
                <a:ln>
                  <a:noFill/>
                </a:ln>
                <a:solidFill>
                  <a:srgbClr val="303336"/>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SVM validation AUC: </a:t>
            </a:r>
            <a:r>
              <a:rPr kumimoji="0" lang="en-US" altLang="en-US" sz="2000" b="0" i="0" u="none" strike="noStrike" cap="none" normalizeH="0" baseline="0" dirty="0">
                <a:ln>
                  <a:noFill/>
                </a:ln>
                <a:solidFill>
                  <a:srgbClr val="7D2727"/>
                </a:solidFill>
                <a:effectLst/>
                <a:latin typeface="inherit"/>
              </a:rPr>
              <a:t>0.703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SVM test AUC: </a:t>
            </a:r>
            <a:r>
              <a:rPr kumimoji="0" lang="en-US" altLang="en-US" sz="2000" b="0" i="0" u="none" strike="noStrike" cap="none" normalizeH="0" baseline="0" dirty="0">
                <a:ln>
                  <a:noFill/>
                </a:ln>
                <a:solidFill>
                  <a:srgbClr val="7D2727"/>
                </a:solidFill>
                <a:effectLst/>
                <a:latin typeface="inherit"/>
              </a:rPr>
              <a:t>0.762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7D2727"/>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RF training AUC: </a:t>
            </a:r>
            <a:r>
              <a:rPr kumimoji="0" lang="en-US" altLang="en-US" sz="2000" b="0" i="0" u="none" strike="noStrike" cap="none" normalizeH="0" baseline="0" dirty="0">
                <a:ln>
                  <a:noFill/>
                </a:ln>
                <a:solidFill>
                  <a:srgbClr val="7D2727"/>
                </a:solidFill>
                <a:effectLst/>
                <a:latin typeface="inherit"/>
              </a:rPr>
              <a:t>1.000</a:t>
            </a:r>
            <a:r>
              <a:rPr kumimoji="0" lang="en-US" altLang="en-US" sz="2000" b="0" i="0" u="none" strike="noStrike" cap="none" normalizeH="0" baseline="0" dirty="0">
                <a:ln>
                  <a:noFill/>
                </a:ln>
                <a:solidFill>
                  <a:srgbClr val="303336"/>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RF validation AUC: </a:t>
            </a:r>
            <a:r>
              <a:rPr kumimoji="0" lang="en-US" altLang="en-US" sz="2000" b="0" i="0" u="none" strike="noStrike" cap="none" normalizeH="0" baseline="0" dirty="0">
                <a:ln>
                  <a:noFill/>
                </a:ln>
                <a:solidFill>
                  <a:srgbClr val="7D2727"/>
                </a:solidFill>
                <a:effectLst/>
                <a:latin typeface="inherit"/>
              </a:rPr>
              <a:t>0.791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RF test AUC: </a:t>
            </a:r>
            <a:r>
              <a:rPr kumimoji="0" lang="en-US" altLang="en-US" sz="2000" b="0" i="0" u="none" strike="noStrike" cap="none" normalizeH="0" baseline="0" dirty="0">
                <a:ln>
                  <a:noFill/>
                </a:ln>
                <a:solidFill>
                  <a:srgbClr val="7D2727"/>
                </a:solidFill>
                <a:effectLst/>
                <a:latin typeface="inherit"/>
              </a:rPr>
              <a:t>0.625</a:t>
            </a:r>
            <a:r>
              <a:rPr kumimoji="0" lang="en-US" altLang="en-US" sz="2000" b="0" i="0" u="none" strike="noStrike" cap="none" normalizeH="0" baseline="0" dirty="0">
                <a:ln>
                  <a:noFill/>
                </a:ln>
                <a:solidFill>
                  <a:srgbClr val="303336"/>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303336"/>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03336"/>
              </a:solidFill>
              <a:effectLst/>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LR training AUC: </a:t>
            </a:r>
            <a:r>
              <a:rPr kumimoji="0" lang="en-US" altLang="en-US" sz="2000" b="0" i="0" u="none" strike="noStrike" cap="none" normalizeH="0" baseline="0" dirty="0">
                <a:ln>
                  <a:noFill/>
                </a:ln>
                <a:solidFill>
                  <a:srgbClr val="7D2727"/>
                </a:solidFill>
                <a:effectLst/>
                <a:latin typeface="inherit"/>
              </a:rPr>
              <a:t>0.776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LR validation AUC: </a:t>
            </a:r>
            <a:r>
              <a:rPr kumimoji="0" lang="en-US" altLang="en-US" sz="2000" b="0" i="0" u="none" strike="noStrike" cap="none" normalizeH="0" baseline="0" dirty="0">
                <a:ln>
                  <a:noFill/>
                </a:ln>
                <a:solidFill>
                  <a:srgbClr val="7D2727"/>
                </a:solidFill>
                <a:effectLst/>
                <a:latin typeface="inherit"/>
              </a:rPr>
              <a:t>0.689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LR test AUC: </a:t>
            </a:r>
            <a:r>
              <a:rPr kumimoji="0" lang="en-US" altLang="en-US" sz="2000" b="0" i="0" u="none" strike="noStrike" cap="none" normalizeH="0" baseline="0" dirty="0">
                <a:ln>
                  <a:noFill/>
                </a:ln>
                <a:solidFill>
                  <a:srgbClr val="7D2727"/>
                </a:solidFill>
                <a:effectLst/>
                <a:latin typeface="inherit"/>
              </a:rPr>
              <a:t>0.737</a:t>
            </a:r>
            <a:r>
              <a:rPr kumimoji="0" lang="en-US" altLang="en-US" sz="2000" b="0" i="0" u="none" strike="noStrike" cap="none" normalizeH="0" baseline="0" dirty="0">
                <a:ln>
                  <a:noFill/>
                </a:ln>
                <a:solidFill>
                  <a:srgbClr val="303336"/>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303336"/>
              </a:solidFill>
              <a:latin typeface="inheri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k-NN training AUC: </a:t>
            </a:r>
            <a:r>
              <a:rPr kumimoji="0" lang="en-US" altLang="en-US" sz="2000" b="0" i="0" u="none" strike="noStrike" cap="none" normalizeH="0" baseline="0" dirty="0">
                <a:ln>
                  <a:noFill/>
                </a:ln>
                <a:solidFill>
                  <a:srgbClr val="7D2727"/>
                </a:solidFill>
                <a:effectLst/>
                <a:latin typeface="inherit"/>
              </a:rPr>
              <a:t>0.895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k-NN validation AUC: </a:t>
            </a:r>
            <a:r>
              <a:rPr kumimoji="0" lang="en-US" altLang="en-US" sz="2000" b="0" i="0" u="none" strike="noStrike" cap="none" normalizeH="0" baseline="0" dirty="0">
                <a:ln>
                  <a:noFill/>
                </a:ln>
                <a:solidFill>
                  <a:srgbClr val="7D2727"/>
                </a:solidFill>
                <a:effectLst/>
                <a:latin typeface="inherit"/>
              </a:rPr>
              <a:t>0.792</a:t>
            </a:r>
            <a:r>
              <a:rPr kumimoji="0" lang="en-US" altLang="en-US" sz="2000" b="0" i="0" u="none" strike="noStrike" cap="none" normalizeH="0" baseline="0" dirty="0">
                <a:ln>
                  <a:noFill/>
                </a:ln>
                <a:solidFill>
                  <a:srgbClr val="303336"/>
                </a:solidFill>
                <a:effectLst/>
                <a:latin typeface="inheri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336"/>
                </a:solidFill>
                <a:effectLst/>
                <a:latin typeface="inherit"/>
              </a:rPr>
              <a:t>k-NN test AUC: </a:t>
            </a:r>
            <a:r>
              <a:rPr kumimoji="0" lang="en-US" altLang="en-US" sz="2000" b="0" i="0" u="none" strike="noStrike" cap="none" normalizeH="0" baseline="0" dirty="0">
                <a:ln>
                  <a:noFill/>
                </a:ln>
                <a:solidFill>
                  <a:srgbClr val="7D2727"/>
                </a:solidFill>
                <a:effectLst/>
                <a:latin typeface="inherit"/>
              </a:rPr>
              <a:t>0.646</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46612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43579D-2C91-42E4-AC4D-0A66B62F7C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69945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1CF297-D208-4153-AE93-13D74DEDD716}"/>
              </a:ext>
            </a:extLst>
          </p:cNvPr>
          <p:cNvPicPr>
            <a:picLocks noChangeAspect="1"/>
          </p:cNvPicPr>
          <p:nvPr/>
        </p:nvPicPr>
        <p:blipFill>
          <a:blip r:embed="rId2"/>
          <a:stretch>
            <a:fillRect/>
          </a:stretch>
        </p:blipFill>
        <p:spPr>
          <a:xfrm>
            <a:off x="1438031" y="930031"/>
            <a:ext cx="9753599" cy="5212861"/>
          </a:xfrm>
          <a:prstGeom prst="rect">
            <a:avLst/>
          </a:prstGeom>
        </p:spPr>
      </p:pic>
    </p:spTree>
    <p:extLst>
      <p:ext uri="{BB962C8B-B14F-4D97-AF65-F5344CB8AC3E}">
        <p14:creationId xmlns:p14="http://schemas.microsoft.com/office/powerpoint/2010/main" val="3682775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17095D7-45CD-40E1-89BC-E227BC262F2C}"/>
              </a:ext>
            </a:extLst>
          </p:cNvPr>
          <p:cNvSpPr/>
          <p:nvPr/>
        </p:nvSpPr>
        <p:spPr>
          <a:xfrm>
            <a:off x="4440140" y="3252190"/>
            <a:ext cx="2858610" cy="195308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Top Corners Rounded 2">
            <a:extLst>
              <a:ext uri="{FF2B5EF4-FFF2-40B4-BE49-F238E27FC236}">
                <a16:creationId xmlns:a16="http://schemas.microsoft.com/office/drawing/2014/main" id="{DCB4826B-B872-47AB-B8BD-C34944AE5BFB}"/>
              </a:ext>
            </a:extLst>
          </p:cNvPr>
          <p:cNvSpPr/>
          <p:nvPr/>
        </p:nvSpPr>
        <p:spPr>
          <a:xfrm>
            <a:off x="4684275" y="1299641"/>
            <a:ext cx="2370337" cy="103868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Top Corners Rounded 3">
            <a:extLst>
              <a:ext uri="{FF2B5EF4-FFF2-40B4-BE49-F238E27FC236}">
                <a16:creationId xmlns:a16="http://schemas.microsoft.com/office/drawing/2014/main" id="{63F25682-E161-4C6F-9169-7D209FF313BC}"/>
              </a:ext>
            </a:extLst>
          </p:cNvPr>
          <p:cNvSpPr/>
          <p:nvPr/>
        </p:nvSpPr>
        <p:spPr>
          <a:xfrm>
            <a:off x="482353" y="2390312"/>
            <a:ext cx="2370337" cy="103868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Top Corners Rounded 4">
            <a:extLst>
              <a:ext uri="{FF2B5EF4-FFF2-40B4-BE49-F238E27FC236}">
                <a16:creationId xmlns:a16="http://schemas.microsoft.com/office/drawing/2014/main" id="{B0CD98C3-BF81-475A-BF82-8ACB44F50277}"/>
              </a:ext>
            </a:extLst>
          </p:cNvPr>
          <p:cNvSpPr/>
          <p:nvPr/>
        </p:nvSpPr>
        <p:spPr>
          <a:xfrm>
            <a:off x="482353" y="5493800"/>
            <a:ext cx="2370337" cy="103868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Top Corners Rounded 5">
            <a:extLst>
              <a:ext uri="{FF2B5EF4-FFF2-40B4-BE49-F238E27FC236}">
                <a16:creationId xmlns:a16="http://schemas.microsoft.com/office/drawing/2014/main" id="{858A4C46-8436-4E3F-8601-351C098F9240}"/>
              </a:ext>
            </a:extLst>
          </p:cNvPr>
          <p:cNvSpPr/>
          <p:nvPr/>
        </p:nvSpPr>
        <p:spPr>
          <a:xfrm>
            <a:off x="8728600" y="2457659"/>
            <a:ext cx="2370337" cy="103868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Top Corners Rounded 6">
            <a:extLst>
              <a:ext uri="{FF2B5EF4-FFF2-40B4-BE49-F238E27FC236}">
                <a16:creationId xmlns:a16="http://schemas.microsoft.com/office/drawing/2014/main" id="{972B98E5-EB20-472E-AB79-8A0C8F697407}"/>
              </a:ext>
            </a:extLst>
          </p:cNvPr>
          <p:cNvSpPr/>
          <p:nvPr/>
        </p:nvSpPr>
        <p:spPr>
          <a:xfrm>
            <a:off x="8830323" y="5544108"/>
            <a:ext cx="2370337" cy="1038688"/>
          </a:xfrm>
          <a:prstGeom prst="round2Same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A8C2E21F-BED5-4BB9-8E52-669E9515D9BE}"/>
              </a:ext>
            </a:extLst>
          </p:cNvPr>
          <p:cNvCxnSpPr>
            <a:stCxn id="4" idx="0"/>
          </p:cNvCxnSpPr>
          <p:nvPr/>
        </p:nvCxnSpPr>
        <p:spPr>
          <a:xfrm>
            <a:off x="2852690" y="2909656"/>
            <a:ext cx="1870231" cy="913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AF1972-1137-4481-9D55-3375ECDB18DE}"/>
              </a:ext>
            </a:extLst>
          </p:cNvPr>
          <p:cNvCxnSpPr>
            <a:stCxn id="6" idx="2"/>
          </p:cNvCxnSpPr>
          <p:nvPr/>
        </p:nvCxnSpPr>
        <p:spPr>
          <a:xfrm flipH="1">
            <a:off x="7177966" y="2977003"/>
            <a:ext cx="1550634" cy="913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9EFC35-C876-41DE-BB6F-E2DA55CA6306}"/>
              </a:ext>
            </a:extLst>
          </p:cNvPr>
          <p:cNvCxnSpPr>
            <a:cxnSpLocks/>
          </p:cNvCxnSpPr>
          <p:nvPr/>
        </p:nvCxnSpPr>
        <p:spPr>
          <a:xfrm>
            <a:off x="5869444" y="2254956"/>
            <a:ext cx="1" cy="98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0C396EF-9563-409B-8DDC-03D0BEA45726}"/>
              </a:ext>
            </a:extLst>
          </p:cNvPr>
          <p:cNvCxnSpPr/>
          <p:nvPr/>
        </p:nvCxnSpPr>
        <p:spPr>
          <a:xfrm flipV="1">
            <a:off x="2777230" y="4780628"/>
            <a:ext cx="1870231" cy="763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A1985E2-1D26-4B81-8C7F-0970CDF7ADCA}"/>
              </a:ext>
            </a:extLst>
          </p:cNvPr>
          <p:cNvCxnSpPr>
            <a:cxnSpLocks/>
          </p:cNvCxnSpPr>
          <p:nvPr/>
        </p:nvCxnSpPr>
        <p:spPr>
          <a:xfrm flipH="1" flipV="1">
            <a:off x="7091428" y="4780628"/>
            <a:ext cx="1748426" cy="826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22BE093-F71D-469F-AC39-F8B71AC92837}"/>
              </a:ext>
            </a:extLst>
          </p:cNvPr>
          <p:cNvSpPr/>
          <p:nvPr/>
        </p:nvSpPr>
        <p:spPr>
          <a:xfrm>
            <a:off x="5091025" y="1299641"/>
            <a:ext cx="155683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TYPE</a:t>
            </a:r>
          </a:p>
        </p:txBody>
      </p:sp>
      <p:sp>
        <p:nvSpPr>
          <p:cNvPr id="19" name="Rectangle 18">
            <a:extLst>
              <a:ext uri="{FF2B5EF4-FFF2-40B4-BE49-F238E27FC236}">
                <a16:creationId xmlns:a16="http://schemas.microsoft.com/office/drawing/2014/main" id="{8F45BB35-7917-485A-90F4-BC8A52FBFF8C}"/>
              </a:ext>
            </a:extLst>
          </p:cNvPr>
          <p:cNvSpPr/>
          <p:nvPr/>
        </p:nvSpPr>
        <p:spPr>
          <a:xfrm>
            <a:off x="8645916" y="2628684"/>
            <a:ext cx="2573782"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PROCESSING</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41CDB4D7-C468-4844-9574-8208F3D45192}"/>
              </a:ext>
            </a:extLst>
          </p:cNvPr>
          <p:cNvSpPr/>
          <p:nvPr/>
        </p:nvSpPr>
        <p:spPr>
          <a:xfrm>
            <a:off x="9054170" y="5493800"/>
            <a:ext cx="192264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FORM</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CEB51E13-90A9-44D5-8F33-4A4F7F286B3E}"/>
              </a:ext>
            </a:extLst>
          </p:cNvPr>
          <p:cNvSpPr/>
          <p:nvPr/>
        </p:nvSpPr>
        <p:spPr>
          <a:xfrm>
            <a:off x="426475" y="5493800"/>
            <a:ext cx="248209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SOURCE</a:t>
            </a:r>
          </a:p>
        </p:txBody>
      </p:sp>
      <p:sp>
        <p:nvSpPr>
          <p:cNvPr id="22" name="Rectangle 21">
            <a:extLst>
              <a:ext uri="{FF2B5EF4-FFF2-40B4-BE49-F238E27FC236}">
                <a16:creationId xmlns:a16="http://schemas.microsoft.com/office/drawing/2014/main" id="{E60C6BB3-2ACF-486C-9AC2-2A5E2220561C}"/>
              </a:ext>
            </a:extLst>
          </p:cNvPr>
          <p:cNvSpPr/>
          <p:nvPr/>
        </p:nvSpPr>
        <p:spPr>
          <a:xfrm>
            <a:off x="940601" y="2351685"/>
            <a:ext cx="133882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SIZE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A1DE34D6-B5D1-4016-8965-463FC95CE754}"/>
              </a:ext>
            </a:extLst>
          </p:cNvPr>
          <p:cNvSpPr/>
          <p:nvPr/>
        </p:nvSpPr>
        <p:spPr>
          <a:xfrm>
            <a:off x="5053227" y="3793679"/>
            <a:ext cx="163243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DATA</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6" name="Rectangle: Top Corners Rounded 25">
            <a:extLst>
              <a:ext uri="{FF2B5EF4-FFF2-40B4-BE49-F238E27FC236}">
                <a16:creationId xmlns:a16="http://schemas.microsoft.com/office/drawing/2014/main" id="{5538E9E2-FD49-4A8B-B26F-10ECC0407E4A}"/>
              </a:ext>
            </a:extLst>
          </p:cNvPr>
          <p:cNvSpPr/>
          <p:nvPr/>
        </p:nvSpPr>
        <p:spPr>
          <a:xfrm>
            <a:off x="73980" y="50133"/>
            <a:ext cx="7498672" cy="719088"/>
          </a:xfrm>
          <a:prstGeom prst="round2Same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C618FF0-185D-4E8F-BFAE-B9BD200E9703}"/>
              </a:ext>
            </a:extLst>
          </p:cNvPr>
          <p:cNvSpPr/>
          <p:nvPr/>
        </p:nvSpPr>
        <p:spPr>
          <a:xfrm>
            <a:off x="673156" y="151734"/>
            <a:ext cx="5767669" cy="584775"/>
          </a:xfrm>
          <a:prstGeom prst="rect">
            <a:avLst/>
          </a:prstGeom>
          <a:noFill/>
        </p:spPr>
        <p:txBody>
          <a:bodyPr wrap="none" lIns="91440" tIns="45720" rIns="91440" bIns="45720">
            <a:spAutoFit/>
          </a:bodyPr>
          <a:lstStyle/>
          <a:p>
            <a:pPr algn="ctr"/>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BASIS OF DATA CATEGORIZATION</a:t>
            </a:r>
            <a:endParaRPr lang="en-US" sz="32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7505390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EBE36F-26DF-45C4-89B0-094406CE7D64}"/>
              </a:ext>
            </a:extLst>
          </p:cNvPr>
          <p:cNvPicPr>
            <a:picLocks noChangeAspect="1"/>
          </p:cNvPicPr>
          <p:nvPr/>
        </p:nvPicPr>
        <p:blipFill>
          <a:blip r:embed="rId2"/>
          <a:stretch>
            <a:fillRect/>
          </a:stretch>
        </p:blipFill>
        <p:spPr>
          <a:xfrm>
            <a:off x="625229" y="799123"/>
            <a:ext cx="10605477" cy="5259754"/>
          </a:xfrm>
          <a:prstGeom prst="rect">
            <a:avLst/>
          </a:prstGeom>
        </p:spPr>
      </p:pic>
    </p:spTree>
    <p:extLst>
      <p:ext uri="{BB962C8B-B14F-4D97-AF65-F5344CB8AC3E}">
        <p14:creationId xmlns:p14="http://schemas.microsoft.com/office/powerpoint/2010/main" val="32348862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8CDAA1-0315-4709-B60C-4BCCD3055633}"/>
              </a:ext>
            </a:extLst>
          </p:cNvPr>
          <p:cNvPicPr>
            <a:picLocks noChangeAspect="1"/>
          </p:cNvPicPr>
          <p:nvPr/>
        </p:nvPicPr>
        <p:blipFill>
          <a:blip r:embed="rId2"/>
          <a:stretch>
            <a:fillRect/>
          </a:stretch>
        </p:blipFill>
        <p:spPr>
          <a:xfrm>
            <a:off x="1738312" y="633412"/>
            <a:ext cx="8715375" cy="5591175"/>
          </a:xfrm>
          <a:prstGeom prst="rect">
            <a:avLst/>
          </a:prstGeom>
        </p:spPr>
      </p:pic>
      <p:sp>
        <p:nvSpPr>
          <p:cNvPr id="4" name="Rectangle 3">
            <a:extLst>
              <a:ext uri="{FF2B5EF4-FFF2-40B4-BE49-F238E27FC236}">
                <a16:creationId xmlns:a16="http://schemas.microsoft.com/office/drawing/2014/main" id="{71143F11-370C-443B-9962-463E6D2AEAD2}"/>
              </a:ext>
            </a:extLst>
          </p:cNvPr>
          <p:cNvSpPr/>
          <p:nvPr/>
        </p:nvSpPr>
        <p:spPr>
          <a:xfrm>
            <a:off x="2711735" y="0"/>
            <a:ext cx="506478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Step in modelling</a:t>
            </a:r>
          </a:p>
        </p:txBody>
      </p:sp>
    </p:spTree>
    <p:extLst>
      <p:ext uri="{BB962C8B-B14F-4D97-AF65-F5344CB8AC3E}">
        <p14:creationId xmlns:p14="http://schemas.microsoft.com/office/powerpoint/2010/main" val="18262025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F0AC60-A487-414C-8BD9-C21BBBA99050}"/>
              </a:ext>
            </a:extLst>
          </p:cNvPr>
          <p:cNvSpPr/>
          <p:nvPr/>
        </p:nvSpPr>
        <p:spPr>
          <a:xfrm>
            <a:off x="441000" y="146028"/>
            <a:ext cx="4722768" cy="707886"/>
          </a:xfrm>
          <a:prstGeom prst="rect">
            <a:avLst/>
          </a:prstGeom>
        </p:spPr>
        <p:txBody>
          <a:bodyPr wrap="none">
            <a:spAutoFit/>
          </a:bodyPr>
          <a:lstStyle/>
          <a:p>
            <a:pPr algn="just" fontAlgn="base"/>
            <a:r>
              <a:rPr lang="en-IN" sz="4000" b="1" dirty="0">
                <a:latin typeface="Roboto" panose="02000000000000000000" pitchFamily="2" charset="0"/>
              </a:rPr>
              <a:t>Data </a:t>
            </a:r>
            <a:r>
              <a:rPr lang="en-IN" sz="4000" b="1" dirty="0" err="1">
                <a:latin typeface="Roboto" panose="02000000000000000000" pitchFamily="2" charset="0"/>
              </a:rPr>
              <a:t>Preprocessing</a:t>
            </a:r>
            <a:endParaRPr lang="en-IN" sz="4000" b="1" i="0" dirty="0">
              <a:effectLst/>
              <a:latin typeface="Roboto" panose="02000000000000000000" pitchFamily="2" charset="0"/>
            </a:endParaRPr>
          </a:p>
        </p:txBody>
      </p:sp>
      <p:sp>
        <p:nvSpPr>
          <p:cNvPr id="3" name="Rectangle 2">
            <a:extLst>
              <a:ext uri="{FF2B5EF4-FFF2-40B4-BE49-F238E27FC236}">
                <a16:creationId xmlns:a16="http://schemas.microsoft.com/office/drawing/2014/main" id="{F3897DAB-30FE-4519-8101-85A7A9A747D9}"/>
              </a:ext>
            </a:extLst>
          </p:cNvPr>
          <p:cNvSpPr/>
          <p:nvPr/>
        </p:nvSpPr>
        <p:spPr>
          <a:xfrm>
            <a:off x="440999" y="1580627"/>
            <a:ext cx="10852231" cy="1200329"/>
          </a:xfrm>
          <a:prstGeom prst="rect">
            <a:avLst/>
          </a:prstGeom>
        </p:spPr>
        <p:txBody>
          <a:bodyPr wrap="square">
            <a:spAutoFit/>
          </a:bodyPr>
          <a:lstStyle/>
          <a:p>
            <a:pPr fontAlgn="base"/>
            <a:r>
              <a:rPr lang="en-US" b="1" dirty="0">
                <a:latin typeface="Roboto" panose="02000000000000000000" pitchFamily="2" charset="0"/>
              </a:rPr>
              <a:t>Steps Involved in Data Preprocessing:</a:t>
            </a:r>
            <a:endParaRPr lang="en-US" dirty="0">
              <a:latin typeface="Roboto" panose="02000000000000000000" pitchFamily="2" charset="0"/>
            </a:endParaRPr>
          </a:p>
          <a:p>
            <a:pPr fontAlgn="base"/>
            <a:r>
              <a:rPr lang="en-US" b="1" dirty="0">
                <a:latin typeface="Roboto" panose="02000000000000000000" pitchFamily="2" charset="0"/>
              </a:rPr>
              <a:t>1. Data Cleaning:</a:t>
            </a:r>
            <a:br>
              <a:rPr lang="en-US" dirty="0">
                <a:latin typeface="Roboto" panose="02000000000000000000" pitchFamily="2" charset="0"/>
              </a:rPr>
            </a:br>
            <a:r>
              <a:rPr lang="en-US" dirty="0">
                <a:latin typeface="Roboto" panose="02000000000000000000" pitchFamily="2" charset="0"/>
              </a:rPr>
              <a:t>The data can have many irrelevant and missing parts. To handle this part, data cleaning is done. It involves handling of missing data, noisy data etc.</a:t>
            </a:r>
            <a:endParaRPr lang="en-US" b="0" i="0" dirty="0">
              <a:effectLst/>
              <a:latin typeface="Roboto" panose="02000000000000000000" pitchFamily="2" charset="0"/>
            </a:endParaRPr>
          </a:p>
        </p:txBody>
      </p:sp>
      <p:sp>
        <p:nvSpPr>
          <p:cNvPr id="4" name="Rectangle 3">
            <a:extLst>
              <a:ext uri="{FF2B5EF4-FFF2-40B4-BE49-F238E27FC236}">
                <a16:creationId xmlns:a16="http://schemas.microsoft.com/office/drawing/2014/main" id="{9B6922DD-86DE-432D-98E1-2E7CCFD7863B}"/>
              </a:ext>
            </a:extLst>
          </p:cNvPr>
          <p:cNvSpPr/>
          <p:nvPr/>
        </p:nvSpPr>
        <p:spPr>
          <a:xfrm>
            <a:off x="727893" y="3144099"/>
            <a:ext cx="11284354" cy="2308324"/>
          </a:xfrm>
          <a:prstGeom prst="rect">
            <a:avLst/>
          </a:prstGeom>
        </p:spPr>
        <p:txBody>
          <a:bodyPr wrap="square">
            <a:spAutoFit/>
          </a:bodyPr>
          <a:lstStyle/>
          <a:p>
            <a:pPr fontAlgn="base">
              <a:buFont typeface="+mj-lt"/>
              <a:buAutoNum type="arabicPeriod"/>
            </a:pPr>
            <a:r>
              <a:rPr lang="en-US" b="1" dirty="0">
                <a:latin typeface="Roboto" panose="02000000000000000000" pitchFamily="2" charset="0"/>
              </a:rPr>
              <a:t>(a). Missing Data:</a:t>
            </a:r>
            <a:br>
              <a:rPr lang="en-US" dirty="0"/>
            </a:br>
            <a:r>
              <a:rPr lang="en-US" dirty="0">
                <a:latin typeface="Roboto" panose="02000000000000000000" pitchFamily="2" charset="0"/>
              </a:rPr>
              <a:t>This situation arises when some data is missing in the data. It can be handled in various ways.</a:t>
            </a:r>
            <a:br>
              <a:rPr lang="en-US" dirty="0"/>
            </a:br>
            <a:r>
              <a:rPr lang="en-US" dirty="0">
                <a:latin typeface="Roboto" panose="02000000000000000000" pitchFamily="2" charset="0"/>
              </a:rPr>
              <a:t>Some of them </a:t>
            </a:r>
            <a:r>
              <a:rPr lang="en-US" dirty="0" err="1">
                <a:latin typeface="Roboto" panose="02000000000000000000" pitchFamily="2" charset="0"/>
              </a:rPr>
              <a:t>are:</a:t>
            </a:r>
            <a:r>
              <a:rPr lang="en-US" b="1" dirty="0" err="1">
                <a:latin typeface="Roboto" panose="02000000000000000000" pitchFamily="2" charset="0"/>
              </a:rPr>
              <a:t>Ignore</a:t>
            </a:r>
            <a:r>
              <a:rPr lang="en-US" b="1" dirty="0">
                <a:latin typeface="Roboto" panose="02000000000000000000" pitchFamily="2" charset="0"/>
              </a:rPr>
              <a:t> the tuples:</a:t>
            </a:r>
            <a:br>
              <a:rPr lang="en-US" dirty="0">
                <a:latin typeface="Roboto" panose="02000000000000000000" pitchFamily="2" charset="0"/>
              </a:rPr>
            </a:br>
            <a:r>
              <a:rPr lang="en-US" dirty="0">
                <a:latin typeface="Roboto" panose="02000000000000000000" pitchFamily="2" charset="0"/>
              </a:rPr>
              <a:t>This approach is suitable only when the dataset we have is quite large and multiple values are missing within a tuple.</a:t>
            </a:r>
          </a:p>
          <a:p>
            <a:pPr fontAlgn="base">
              <a:buFont typeface="+mj-lt"/>
              <a:buAutoNum type="arabicPeriod"/>
            </a:pPr>
            <a:r>
              <a:rPr lang="en-US" b="1" dirty="0">
                <a:latin typeface="Roboto" panose="02000000000000000000" pitchFamily="2" charset="0"/>
              </a:rPr>
              <a:t>Fill the Missing values:</a:t>
            </a:r>
            <a:br>
              <a:rPr lang="en-US" dirty="0">
                <a:latin typeface="Roboto" panose="02000000000000000000" pitchFamily="2" charset="0"/>
              </a:rPr>
            </a:br>
            <a:r>
              <a:rPr lang="en-US" dirty="0">
                <a:latin typeface="Roboto" panose="02000000000000000000" pitchFamily="2" charset="0"/>
              </a:rPr>
              <a:t>There are various ways to do this task. You can choose to fill the missing values manually, by attribute mean or the most probable value.</a:t>
            </a:r>
            <a:endParaRPr lang="en-US" b="0" i="0" dirty="0">
              <a:effectLst/>
              <a:latin typeface="Roboto" panose="02000000000000000000" pitchFamily="2" charset="0"/>
            </a:endParaRPr>
          </a:p>
        </p:txBody>
      </p:sp>
    </p:spTree>
    <p:extLst>
      <p:ext uri="{BB962C8B-B14F-4D97-AF65-F5344CB8AC3E}">
        <p14:creationId xmlns:p14="http://schemas.microsoft.com/office/powerpoint/2010/main" val="6512815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CBAC13-BD63-4BE6-9A42-B3EB2A67F13A}"/>
              </a:ext>
            </a:extLst>
          </p:cNvPr>
          <p:cNvSpPr>
            <a:spLocks noChangeArrowheads="1"/>
          </p:cNvSpPr>
          <p:nvPr/>
        </p:nvSpPr>
        <p:spPr bwMode="auto">
          <a:xfrm>
            <a:off x="577049" y="425470"/>
            <a:ext cx="10316927" cy="64325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Roboto" panose="02000000000000000000" pitchFamily="2" charset="0"/>
              </a:rPr>
              <a:t>(b). Noisy Data:</a:t>
            </a:r>
            <a:br>
              <a:rPr kumimoji="0" lang="en-US" altLang="en-US" sz="2000" b="0" i="0" u="none" strike="noStrike" cap="none" normalizeH="0" baseline="0" dirty="0">
                <a:ln>
                  <a:noFill/>
                </a:ln>
                <a:solidFill>
                  <a:schemeClr val="tx1"/>
                </a:solidFill>
                <a:effectLst/>
              </a:rPr>
            </a:br>
            <a:r>
              <a:rPr kumimoji="0" lang="en-US" altLang="en-US" sz="2000" b="0" i="0" u="none" strike="noStrike" cap="none" normalizeH="0" baseline="0" dirty="0">
                <a:ln>
                  <a:noFill/>
                </a:ln>
                <a:solidFill>
                  <a:schemeClr val="tx1"/>
                </a:solidFill>
                <a:effectLst/>
                <a:latin typeface="Roboto" panose="02000000000000000000" pitchFamily="2" charset="0"/>
              </a:rPr>
              <a:t>Noisy data is a meaningless data that can’t be interpreted by machines.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Roboto" panose="02000000000000000000" pitchFamily="2" charset="0"/>
              </a:rPr>
              <a:t>It can be generated due to faulty data collection, data entry errors etc.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Roboto" panose="02000000000000000000" pitchFamily="2" charset="0"/>
              </a:rPr>
              <a:t> It can be handled in following ways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Roboto" panose="02000000000000000000" pitchFamily="2" charset="0"/>
              </a:rPr>
              <a:t>Binning Method:</a:t>
            </a:r>
            <a:br>
              <a:rPr kumimoji="0" lang="en-US" altLang="en-US" sz="2000" b="0" i="0" u="none" strike="noStrike" cap="none" normalizeH="0" baseline="0" dirty="0">
                <a:ln>
                  <a:noFill/>
                </a:ln>
                <a:solidFill>
                  <a:schemeClr val="tx1"/>
                </a:solidFill>
                <a:effectLst/>
                <a:latin typeface="Roboto" panose="02000000000000000000" pitchFamily="2" charset="0"/>
              </a:rPr>
            </a:br>
            <a:r>
              <a:rPr kumimoji="0" lang="en-US" altLang="en-US" sz="2000" b="0" i="0" u="none" strike="noStrike" cap="none" normalizeH="0" baseline="0" dirty="0">
                <a:ln>
                  <a:noFill/>
                </a:ln>
                <a:solidFill>
                  <a:schemeClr val="tx1"/>
                </a:solidFill>
                <a:effectLst/>
                <a:latin typeface="Roboto" panose="02000000000000000000" pitchFamily="2" charset="0"/>
              </a:rPr>
              <a:t>This method works on sorted data in order to smooth it. The whole data is divided </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Roboto" panose="02000000000000000000" pitchFamily="2" charset="0"/>
              </a:rPr>
              <a:t>into segments of equal size and then various methods are performed to complete the task.</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Roboto" panose="02000000000000000000" pitchFamily="2" charset="0"/>
              </a:rPr>
              <a:t> Each segmented is handled separately.</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Roboto" panose="02000000000000000000" pitchFamily="2" charset="0"/>
              </a:rPr>
              <a:t> One can replace all data in a segment by its mean or boundary values can </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Roboto" panose="02000000000000000000" pitchFamily="2" charset="0"/>
              </a:rPr>
              <a:t>be used to complete the task.</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Roboto" panose="02000000000000000000" pitchFamily="2" charset="0"/>
              </a:rPr>
              <a:t>Regression:</a:t>
            </a:r>
            <a:br>
              <a:rPr kumimoji="0" lang="en-US" altLang="en-US" sz="2000" b="0" i="0" u="none" strike="noStrike" cap="none" normalizeH="0" baseline="0" dirty="0">
                <a:ln>
                  <a:noFill/>
                </a:ln>
                <a:solidFill>
                  <a:schemeClr val="tx1"/>
                </a:solidFill>
                <a:effectLst/>
                <a:latin typeface="Roboto" panose="02000000000000000000" pitchFamily="2" charset="0"/>
              </a:rPr>
            </a:br>
            <a:r>
              <a:rPr kumimoji="0" lang="en-US" altLang="en-US" sz="2000" b="0" i="0" u="none" strike="noStrike" cap="none" normalizeH="0" baseline="0" dirty="0">
                <a:ln>
                  <a:noFill/>
                </a:ln>
                <a:solidFill>
                  <a:schemeClr val="tx1"/>
                </a:solidFill>
                <a:effectLst/>
                <a:latin typeface="Roboto" panose="02000000000000000000" pitchFamily="2" charset="0"/>
              </a:rPr>
              <a:t>Here data can be made smooth by fitting it to a regression function.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Roboto" panose="02000000000000000000" pitchFamily="2" charset="0"/>
              </a:rPr>
              <a:t>The regression used may be linear (having one independent variable)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0" i="0" u="none" strike="noStrike" cap="none" normalizeH="0" baseline="0" dirty="0">
                <a:ln>
                  <a:noFill/>
                </a:ln>
                <a:solidFill>
                  <a:schemeClr val="tx1"/>
                </a:solidFill>
                <a:effectLst/>
                <a:latin typeface="Roboto" panose="02000000000000000000" pitchFamily="2" charset="0"/>
              </a:rPr>
              <a:t>or multiple (having multiple independent variables).</a:t>
            </a:r>
            <a:br>
              <a:rPr kumimoji="0" lang="en-US" altLang="en-US" sz="2000" b="0" i="0" u="none" strike="noStrike" cap="none" normalizeH="0" baseline="0" dirty="0">
                <a:ln>
                  <a:noFill/>
                </a:ln>
                <a:solidFill>
                  <a:schemeClr val="tx1"/>
                </a:solidFill>
                <a:effectLst/>
                <a:latin typeface="Roboto" panose="02000000000000000000" pitchFamily="2" charset="0"/>
              </a:rPr>
            </a:br>
            <a:br>
              <a:rPr kumimoji="0" lang="en-US" altLang="en-US" sz="2000" b="0" i="0" u="none" strike="noStrike" cap="none" normalizeH="0" baseline="0" dirty="0">
                <a:ln>
                  <a:noFill/>
                </a:ln>
                <a:solidFill>
                  <a:schemeClr val="tx1"/>
                </a:solidFill>
                <a:effectLst/>
                <a:latin typeface="Roboto" panose="02000000000000000000" pitchFamily="2" charset="0"/>
              </a:rPr>
            </a:br>
            <a:endParaRPr kumimoji="0" lang="en-US" altLang="en-US" sz="2000" b="0" i="0" u="none" strike="noStrike" cap="none" normalizeH="0" baseline="0" dirty="0">
              <a:ln>
                <a:noFill/>
              </a:ln>
              <a:solidFill>
                <a:schemeClr val="tx1"/>
              </a:solidFill>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Roboto" panose="02000000000000000000" pitchFamily="2" charset="0"/>
              </a:rPr>
              <a:t>Clustering:</a:t>
            </a:r>
            <a:br>
              <a:rPr kumimoji="0" lang="en-US" altLang="en-US" sz="2000" b="0" i="0" u="none" strike="noStrike" cap="none" normalizeH="0" baseline="0" dirty="0">
                <a:ln>
                  <a:noFill/>
                </a:ln>
                <a:solidFill>
                  <a:schemeClr val="tx1"/>
                </a:solidFill>
                <a:effectLst/>
                <a:latin typeface="Roboto" panose="02000000000000000000" pitchFamily="2" charset="0"/>
              </a:rPr>
            </a:br>
            <a:r>
              <a:rPr kumimoji="0" lang="en-US" altLang="en-US" sz="2000" b="0" i="0" u="none" strike="noStrike" cap="none" normalizeH="0" baseline="0" dirty="0">
                <a:ln>
                  <a:noFill/>
                </a:ln>
                <a:solidFill>
                  <a:schemeClr val="tx1"/>
                </a:solidFill>
                <a:effectLst/>
                <a:latin typeface="Roboto" panose="02000000000000000000" pitchFamily="2" charset="0"/>
              </a:rPr>
              <a:t>This approach groups the similar data in a cluster.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0" i="0" u="none" strike="noStrike" cap="none" normalizeH="0" baseline="0" dirty="0">
                <a:ln>
                  <a:noFill/>
                </a:ln>
                <a:solidFill>
                  <a:schemeClr val="tx1"/>
                </a:solidFill>
                <a:effectLst/>
                <a:latin typeface="Roboto" panose="02000000000000000000" pitchFamily="2" charset="0"/>
              </a:rPr>
              <a:t>The outliers may be undetected or it will fall outside the clusters.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14152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754E7E-449E-4B9A-8253-757CF4AE591F}"/>
              </a:ext>
            </a:extLst>
          </p:cNvPr>
          <p:cNvSpPr/>
          <p:nvPr/>
        </p:nvSpPr>
        <p:spPr>
          <a:xfrm>
            <a:off x="765908" y="707912"/>
            <a:ext cx="9792677" cy="4801314"/>
          </a:xfrm>
          <a:prstGeom prst="rect">
            <a:avLst/>
          </a:prstGeom>
        </p:spPr>
        <p:txBody>
          <a:bodyPr wrap="square">
            <a:spAutoFit/>
          </a:bodyPr>
          <a:lstStyle/>
          <a:p>
            <a:pPr fontAlgn="base"/>
            <a:r>
              <a:rPr lang="en-US" b="1" dirty="0">
                <a:latin typeface="Roboto" panose="02000000000000000000" pitchFamily="2" charset="0"/>
              </a:rPr>
              <a:t>2. Data Transformation:</a:t>
            </a:r>
            <a:br>
              <a:rPr lang="en-US" dirty="0">
                <a:latin typeface="Roboto" panose="02000000000000000000" pitchFamily="2" charset="0"/>
              </a:rPr>
            </a:br>
            <a:r>
              <a:rPr lang="en-US" dirty="0">
                <a:latin typeface="Roboto" panose="02000000000000000000" pitchFamily="2" charset="0"/>
              </a:rPr>
              <a:t>This step is taken in order to transform the data in appropriate forms suitable for mining process. This involves following ways:</a:t>
            </a:r>
          </a:p>
          <a:p>
            <a:pPr fontAlgn="base">
              <a:buFont typeface="+mj-lt"/>
              <a:buAutoNum type="arabicPeriod"/>
            </a:pPr>
            <a:r>
              <a:rPr lang="en-US" b="1" dirty="0">
                <a:latin typeface="Roboto" panose="02000000000000000000" pitchFamily="2" charset="0"/>
              </a:rPr>
              <a:t>Normalization:</a:t>
            </a:r>
            <a:br>
              <a:rPr lang="en-US" dirty="0">
                <a:latin typeface="Roboto" panose="02000000000000000000" pitchFamily="2" charset="0"/>
              </a:rPr>
            </a:br>
            <a:r>
              <a:rPr lang="en-US" dirty="0">
                <a:latin typeface="Roboto" panose="02000000000000000000" pitchFamily="2" charset="0"/>
              </a:rPr>
              <a:t>It is done in order to scale the data values in a specified range (-1.0 to 1.0 or 0.0 to 1.0)</a:t>
            </a:r>
          </a:p>
          <a:p>
            <a:pPr fontAlgn="base"/>
            <a:endParaRPr lang="en-US" dirty="0">
              <a:latin typeface="Roboto" panose="02000000000000000000" pitchFamily="2" charset="0"/>
            </a:endParaRPr>
          </a:p>
          <a:p>
            <a:pPr fontAlgn="base">
              <a:buFont typeface="+mj-lt"/>
              <a:buAutoNum type="arabicPeriod"/>
            </a:pPr>
            <a:r>
              <a:rPr lang="en-US" b="1" dirty="0">
                <a:latin typeface="Roboto" panose="02000000000000000000" pitchFamily="2" charset="0"/>
              </a:rPr>
              <a:t>Attribute Selection:</a:t>
            </a:r>
            <a:br>
              <a:rPr lang="en-US" dirty="0">
                <a:latin typeface="Roboto" panose="02000000000000000000" pitchFamily="2" charset="0"/>
              </a:rPr>
            </a:br>
            <a:r>
              <a:rPr lang="en-US" dirty="0">
                <a:latin typeface="Roboto" panose="02000000000000000000" pitchFamily="2" charset="0"/>
              </a:rPr>
              <a:t>In this strategy, new attributes are constructed from the given set of attributes to help the mining process.</a:t>
            </a:r>
          </a:p>
          <a:p>
            <a:pPr fontAlgn="base"/>
            <a:endParaRPr lang="en-US" dirty="0">
              <a:latin typeface="Roboto" panose="02000000000000000000" pitchFamily="2" charset="0"/>
            </a:endParaRPr>
          </a:p>
          <a:p>
            <a:pPr fontAlgn="base">
              <a:buFont typeface="+mj-lt"/>
              <a:buAutoNum type="arabicPeriod"/>
            </a:pPr>
            <a:r>
              <a:rPr lang="en-US" b="1" dirty="0">
                <a:latin typeface="Roboto" panose="02000000000000000000" pitchFamily="2" charset="0"/>
              </a:rPr>
              <a:t>Discretization:</a:t>
            </a:r>
            <a:br>
              <a:rPr lang="en-US" dirty="0">
                <a:latin typeface="Roboto" panose="02000000000000000000" pitchFamily="2" charset="0"/>
              </a:rPr>
            </a:br>
            <a:r>
              <a:rPr lang="en-US" dirty="0">
                <a:latin typeface="Roboto" panose="02000000000000000000" pitchFamily="2" charset="0"/>
              </a:rPr>
              <a:t>This is done to replace the raw values of numeric attribute by interval levels or conceptual levels.</a:t>
            </a:r>
          </a:p>
          <a:p>
            <a:pPr fontAlgn="base"/>
            <a:endParaRPr lang="en-US" dirty="0">
              <a:latin typeface="Roboto" panose="02000000000000000000" pitchFamily="2" charset="0"/>
            </a:endParaRPr>
          </a:p>
          <a:p>
            <a:pPr fontAlgn="base">
              <a:buFont typeface="+mj-lt"/>
              <a:buAutoNum type="arabicPeriod"/>
            </a:pPr>
            <a:r>
              <a:rPr lang="en-US" b="1" dirty="0">
                <a:latin typeface="Roboto" panose="02000000000000000000" pitchFamily="2" charset="0"/>
              </a:rPr>
              <a:t>Concept Hierarchy Generation:</a:t>
            </a:r>
            <a:br>
              <a:rPr lang="en-US" dirty="0">
                <a:latin typeface="Roboto" panose="02000000000000000000" pitchFamily="2" charset="0"/>
              </a:rPr>
            </a:br>
            <a:r>
              <a:rPr lang="en-US" dirty="0">
                <a:latin typeface="Roboto" panose="02000000000000000000" pitchFamily="2" charset="0"/>
              </a:rPr>
              <a:t>Here attributes are converted from level to higher level in hierarchy. For Example-The attribute “city” can be converted to “country”</a:t>
            </a:r>
            <a:endParaRPr lang="en-US" b="0" i="0" dirty="0">
              <a:effectLst/>
              <a:latin typeface="Roboto" panose="02000000000000000000" pitchFamily="2" charset="0"/>
            </a:endParaRPr>
          </a:p>
        </p:txBody>
      </p:sp>
    </p:spTree>
    <p:extLst>
      <p:ext uri="{BB962C8B-B14F-4D97-AF65-F5344CB8AC3E}">
        <p14:creationId xmlns:p14="http://schemas.microsoft.com/office/powerpoint/2010/main" val="31296151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39678C-1730-44F3-9015-7D885431180F}"/>
              </a:ext>
            </a:extLst>
          </p:cNvPr>
          <p:cNvSpPr/>
          <p:nvPr/>
        </p:nvSpPr>
        <p:spPr>
          <a:xfrm>
            <a:off x="301840" y="889843"/>
            <a:ext cx="11443317" cy="5078313"/>
          </a:xfrm>
          <a:prstGeom prst="rect">
            <a:avLst/>
          </a:prstGeom>
        </p:spPr>
        <p:txBody>
          <a:bodyPr wrap="square">
            <a:spAutoFit/>
          </a:bodyPr>
          <a:lstStyle/>
          <a:p>
            <a:pPr fontAlgn="base"/>
            <a:r>
              <a:rPr lang="en-US" b="1" dirty="0">
                <a:latin typeface="Roboto" panose="02000000000000000000" pitchFamily="2" charset="0"/>
              </a:rPr>
              <a:t>3. Data Reduction:</a:t>
            </a:r>
            <a:br>
              <a:rPr lang="en-US" dirty="0">
                <a:latin typeface="Roboto" panose="02000000000000000000" pitchFamily="2" charset="0"/>
              </a:rPr>
            </a:br>
            <a:r>
              <a:rPr lang="en-US" dirty="0">
                <a:latin typeface="Roboto" panose="02000000000000000000" pitchFamily="2" charset="0"/>
              </a:rPr>
              <a:t>Since data mining is a technique that is used to handle huge amount of data. While working with huge volume of data, analysis became harder in such cases. In order to get rid of this, we uses data reduction technique. It aims to increase the storage efficiency and reduce data storage and analysis costs.</a:t>
            </a:r>
          </a:p>
          <a:p>
            <a:pPr fontAlgn="base"/>
            <a:r>
              <a:rPr lang="en-US" dirty="0">
                <a:latin typeface="Roboto" panose="02000000000000000000" pitchFamily="2" charset="0"/>
              </a:rPr>
              <a:t>The various steps to data reduction are:</a:t>
            </a:r>
          </a:p>
          <a:p>
            <a:pPr fontAlgn="base">
              <a:buFont typeface="+mj-lt"/>
              <a:buAutoNum type="arabicPeriod"/>
            </a:pPr>
            <a:r>
              <a:rPr lang="en-US" b="1" dirty="0">
                <a:latin typeface="Roboto" panose="02000000000000000000" pitchFamily="2" charset="0"/>
              </a:rPr>
              <a:t>Data Cube Aggregation:</a:t>
            </a:r>
            <a:br>
              <a:rPr lang="en-US" dirty="0">
                <a:latin typeface="Roboto" panose="02000000000000000000" pitchFamily="2" charset="0"/>
              </a:rPr>
            </a:br>
            <a:r>
              <a:rPr lang="en-US" dirty="0">
                <a:latin typeface="Roboto" panose="02000000000000000000" pitchFamily="2" charset="0"/>
              </a:rPr>
              <a:t>Aggregation operation is applied to data for the construction of the data cube.</a:t>
            </a:r>
          </a:p>
          <a:p>
            <a:pPr fontAlgn="base">
              <a:buFont typeface="+mj-lt"/>
              <a:buAutoNum type="arabicPeriod"/>
            </a:pPr>
            <a:r>
              <a:rPr lang="en-US" b="1" dirty="0">
                <a:latin typeface="Roboto" panose="02000000000000000000" pitchFamily="2" charset="0"/>
              </a:rPr>
              <a:t>Attribute Subset Selection:</a:t>
            </a:r>
            <a:br>
              <a:rPr lang="en-US" dirty="0">
                <a:latin typeface="Roboto" panose="02000000000000000000" pitchFamily="2" charset="0"/>
              </a:rPr>
            </a:br>
            <a:r>
              <a:rPr lang="en-US" dirty="0">
                <a:latin typeface="Roboto" panose="02000000000000000000" pitchFamily="2" charset="0"/>
              </a:rPr>
              <a:t>The highly relevant attributes should be used, rest all can be discarded. For performing attribute selection, one can use level of significance and p- value of the </a:t>
            </a:r>
            <a:r>
              <a:rPr lang="en-US" dirty="0" err="1">
                <a:latin typeface="Roboto" panose="02000000000000000000" pitchFamily="2" charset="0"/>
              </a:rPr>
              <a:t>attribute.the</a:t>
            </a:r>
            <a:r>
              <a:rPr lang="en-US" dirty="0">
                <a:latin typeface="Roboto" panose="02000000000000000000" pitchFamily="2" charset="0"/>
              </a:rPr>
              <a:t> attribute having p-value greater than significance level can be discarded.</a:t>
            </a:r>
          </a:p>
          <a:p>
            <a:pPr fontAlgn="base">
              <a:buFont typeface="+mj-lt"/>
              <a:buAutoNum type="arabicPeriod"/>
            </a:pPr>
            <a:r>
              <a:rPr lang="en-US" b="1" dirty="0">
                <a:latin typeface="Roboto" panose="02000000000000000000" pitchFamily="2" charset="0"/>
              </a:rPr>
              <a:t>Numerosity Reduction:</a:t>
            </a:r>
            <a:br>
              <a:rPr lang="en-US" dirty="0">
                <a:latin typeface="Roboto" panose="02000000000000000000" pitchFamily="2" charset="0"/>
              </a:rPr>
            </a:br>
            <a:r>
              <a:rPr lang="en-US" dirty="0">
                <a:latin typeface="Roboto" panose="02000000000000000000" pitchFamily="2" charset="0"/>
              </a:rPr>
              <a:t>This enable to store the model of data instead of whole data, for example: Regression Models.</a:t>
            </a:r>
          </a:p>
          <a:p>
            <a:pPr fontAlgn="base">
              <a:buFont typeface="+mj-lt"/>
              <a:buAutoNum type="arabicPeriod"/>
            </a:pPr>
            <a:r>
              <a:rPr lang="en-US" b="1" dirty="0">
                <a:latin typeface="Roboto" panose="02000000000000000000" pitchFamily="2" charset="0"/>
              </a:rPr>
              <a:t>Dimensionality Reduction:</a:t>
            </a:r>
            <a:br>
              <a:rPr lang="en-US" dirty="0">
                <a:latin typeface="Roboto" panose="02000000000000000000" pitchFamily="2" charset="0"/>
              </a:rPr>
            </a:br>
            <a:r>
              <a:rPr lang="en-US" dirty="0">
                <a:latin typeface="Roboto" panose="02000000000000000000" pitchFamily="2" charset="0"/>
              </a:rPr>
              <a:t>This reduce the size of data by encoding </a:t>
            </a:r>
            <a:r>
              <a:rPr lang="en-US" dirty="0" err="1">
                <a:latin typeface="Roboto" panose="02000000000000000000" pitchFamily="2" charset="0"/>
              </a:rPr>
              <a:t>mechanisms.It</a:t>
            </a:r>
            <a:r>
              <a:rPr lang="en-US" dirty="0">
                <a:latin typeface="Roboto" panose="02000000000000000000" pitchFamily="2" charset="0"/>
              </a:rPr>
              <a:t> can be lossy or lossless. If after reconstruction from compressed data, original data can be retrieved, such reduction are called lossless reduction else it is called lossy reduction. The two effective methods of dimensionality reduction </a:t>
            </a:r>
            <a:r>
              <a:rPr lang="en-US" dirty="0" err="1">
                <a:latin typeface="Roboto" panose="02000000000000000000" pitchFamily="2" charset="0"/>
              </a:rPr>
              <a:t>are:Wavelet</a:t>
            </a:r>
            <a:r>
              <a:rPr lang="en-US" dirty="0">
                <a:latin typeface="Roboto" panose="02000000000000000000" pitchFamily="2" charset="0"/>
              </a:rPr>
              <a:t> transforms and PCA (Principal </a:t>
            </a:r>
            <a:r>
              <a:rPr lang="en-US" dirty="0" err="1">
                <a:latin typeface="Roboto" panose="02000000000000000000" pitchFamily="2" charset="0"/>
              </a:rPr>
              <a:t>Componenet</a:t>
            </a:r>
            <a:r>
              <a:rPr lang="en-US" dirty="0">
                <a:latin typeface="Roboto" panose="02000000000000000000" pitchFamily="2" charset="0"/>
              </a:rPr>
              <a:t> Analysis)</a:t>
            </a:r>
            <a:endParaRPr lang="en-US" b="0" i="0" dirty="0">
              <a:effectLst/>
              <a:latin typeface="Roboto" panose="02000000000000000000" pitchFamily="2" charset="0"/>
            </a:endParaRPr>
          </a:p>
        </p:txBody>
      </p:sp>
    </p:spTree>
    <p:extLst>
      <p:ext uri="{BB962C8B-B14F-4D97-AF65-F5344CB8AC3E}">
        <p14:creationId xmlns:p14="http://schemas.microsoft.com/office/powerpoint/2010/main" val="37822151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1B28A8-706D-4684-BF4A-EB2FF8841C2C}"/>
              </a:ext>
            </a:extLst>
          </p:cNvPr>
          <p:cNvSpPr txBox="1"/>
          <p:nvPr/>
        </p:nvSpPr>
        <p:spPr>
          <a:xfrm>
            <a:off x="2774799" y="321383"/>
            <a:ext cx="7869527" cy="1200329"/>
          </a:xfrm>
          <a:prstGeom prst="rect">
            <a:avLst/>
          </a:prstGeom>
          <a:noFill/>
        </p:spPr>
        <p:txBody>
          <a:bodyPr wrap="none" rtlCol="0">
            <a:spAutoFit/>
          </a:bodyPr>
          <a:lstStyle/>
          <a:p>
            <a:r>
              <a:rPr lang="en-US" dirty="0"/>
              <a:t>Data contain some missing value null and variable which are not relevant for</a:t>
            </a:r>
          </a:p>
          <a:p>
            <a:r>
              <a:rPr lang="en-US" dirty="0"/>
              <a:t> analysis. We found that these variable have 75% missing value so we can eliminate </a:t>
            </a:r>
          </a:p>
          <a:p>
            <a:r>
              <a:rPr lang="en-US" dirty="0"/>
              <a:t>Them from our analysis.</a:t>
            </a:r>
          </a:p>
          <a:p>
            <a:endParaRPr lang="en-US" dirty="0"/>
          </a:p>
        </p:txBody>
      </p:sp>
      <p:sp>
        <p:nvSpPr>
          <p:cNvPr id="5" name="Rectangle 4">
            <a:extLst>
              <a:ext uri="{FF2B5EF4-FFF2-40B4-BE49-F238E27FC236}">
                <a16:creationId xmlns:a16="http://schemas.microsoft.com/office/drawing/2014/main" id="{FF63F8EC-250F-41C0-8A8D-9E3552FD0463}"/>
              </a:ext>
            </a:extLst>
          </p:cNvPr>
          <p:cNvSpPr/>
          <p:nvPr/>
        </p:nvSpPr>
        <p:spPr>
          <a:xfrm>
            <a:off x="2914580" y="1077753"/>
            <a:ext cx="6170159" cy="5663089"/>
          </a:xfrm>
          <a:prstGeom prst="rect">
            <a:avLst/>
          </a:prstGeom>
        </p:spPr>
        <p:txBody>
          <a:bodyPr wrap="square">
            <a:spAutoFit/>
          </a:bodyPr>
          <a:lstStyle/>
          <a:p>
            <a:endParaRPr lang="en-IN" sz="1000" dirty="0"/>
          </a:p>
          <a:p>
            <a:r>
              <a:rPr lang="en-IN" sz="1600" dirty="0"/>
              <a:t>#values of missing variable with total no of missing value &gt; 75% and value is &gt; than 6,40,000.</a:t>
            </a:r>
          </a:p>
          <a:p>
            <a:r>
              <a:rPr lang="en-IN" sz="1600" dirty="0"/>
              <a:t>#</a:t>
            </a:r>
            <a:r>
              <a:rPr lang="en-IN" sz="1600" dirty="0" err="1"/>
              <a:t>desc</a:t>
            </a:r>
            <a:r>
              <a:rPr lang="en-IN" sz="1600" dirty="0"/>
              <a:t>                           734157</a:t>
            </a:r>
          </a:p>
          <a:p>
            <a:r>
              <a:rPr lang="en-IN" sz="1600" dirty="0"/>
              <a:t>#</a:t>
            </a:r>
            <a:r>
              <a:rPr lang="en-IN" sz="1600" dirty="0" err="1"/>
              <a:t>mths_since_last_record</a:t>
            </a:r>
            <a:r>
              <a:rPr lang="en-IN" sz="1600" dirty="0"/>
              <a:t>         724785</a:t>
            </a:r>
          </a:p>
          <a:p>
            <a:r>
              <a:rPr lang="en-IN" sz="1600" dirty="0"/>
              <a:t>#</a:t>
            </a:r>
            <a:r>
              <a:rPr lang="en-IN" sz="1600" dirty="0" err="1"/>
              <a:t>mths_since_last_major_derog</a:t>
            </a:r>
            <a:r>
              <a:rPr lang="en-IN" sz="1600" dirty="0"/>
              <a:t>    642830</a:t>
            </a:r>
          </a:p>
          <a:p>
            <a:r>
              <a:rPr lang="en-IN" sz="1600" dirty="0"/>
              <a:t>#</a:t>
            </a:r>
            <a:r>
              <a:rPr lang="en-IN" sz="1600" dirty="0" err="1"/>
              <a:t>annual_inc_joint</a:t>
            </a:r>
            <a:r>
              <a:rPr lang="en-IN" sz="1600" dirty="0"/>
              <a:t>               855527</a:t>
            </a:r>
          </a:p>
          <a:p>
            <a:r>
              <a:rPr lang="en-IN" sz="1600" dirty="0"/>
              <a:t>#</a:t>
            </a:r>
            <a:r>
              <a:rPr lang="en-IN" sz="1600" dirty="0" err="1"/>
              <a:t>dti_joint</a:t>
            </a:r>
            <a:r>
              <a:rPr lang="en-IN" sz="1600" dirty="0"/>
              <a:t>                      855529</a:t>
            </a:r>
          </a:p>
          <a:p>
            <a:r>
              <a:rPr lang="en-IN" sz="1600" dirty="0"/>
              <a:t>#</a:t>
            </a:r>
            <a:r>
              <a:rPr lang="en-IN" sz="1600" dirty="0" err="1"/>
              <a:t>verification_status_joint</a:t>
            </a:r>
            <a:r>
              <a:rPr lang="en-IN" sz="1600" dirty="0"/>
              <a:t>      855527</a:t>
            </a:r>
          </a:p>
          <a:p>
            <a:r>
              <a:rPr lang="en-IN" sz="1600" dirty="0"/>
              <a:t>#open_acc_6m                    842681</a:t>
            </a:r>
          </a:p>
          <a:p>
            <a:r>
              <a:rPr lang="en-IN" sz="1600" dirty="0"/>
              <a:t>#open_il_6m                     842681</a:t>
            </a:r>
          </a:p>
          <a:p>
            <a:r>
              <a:rPr lang="en-IN" sz="1600" dirty="0"/>
              <a:t>#open_il_12m                    842681</a:t>
            </a:r>
          </a:p>
          <a:p>
            <a:r>
              <a:rPr lang="en-IN" sz="1600" dirty="0"/>
              <a:t>#open_il_24m                    842681</a:t>
            </a:r>
          </a:p>
          <a:p>
            <a:r>
              <a:rPr lang="en-IN" sz="1600" dirty="0"/>
              <a:t>#</a:t>
            </a:r>
            <a:r>
              <a:rPr lang="en-IN" sz="1600" dirty="0" err="1"/>
              <a:t>mths_since_rcnt_il</a:t>
            </a:r>
            <a:r>
              <a:rPr lang="en-IN" sz="1600" dirty="0"/>
              <a:t>             843035</a:t>
            </a:r>
          </a:p>
          <a:p>
            <a:r>
              <a:rPr lang="en-IN" sz="1600" dirty="0"/>
              <a:t>#</a:t>
            </a:r>
            <a:r>
              <a:rPr lang="en-IN" sz="1600" dirty="0" err="1"/>
              <a:t>total_bal_il</a:t>
            </a:r>
            <a:r>
              <a:rPr lang="en-IN" sz="1600" dirty="0"/>
              <a:t>                   842681</a:t>
            </a:r>
          </a:p>
          <a:p>
            <a:r>
              <a:rPr lang="en-IN" sz="1600" dirty="0"/>
              <a:t>#</a:t>
            </a:r>
            <a:r>
              <a:rPr lang="en-IN" sz="1600" dirty="0" err="1"/>
              <a:t>il_util</a:t>
            </a:r>
            <a:r>
              <a:rPr lang="en-IN" sz="1600" dirty="0"/>
              <a:t>                        844360</a:t>
            </a:r>
          </a:p>
          <a:p>
            <a:r>
              <a:rPr lang="en-IN" sz="1600" dirty="0"/>
              <a:t>#open_rv_12m                    842681</a:t>
            </a:r>
          </a:p>
          <a:p>
            <a:r>
              <a:rPr lang="en-IN" sz="1600" dirty="0"/>
              <a:t>#open_rv_24m                    842681</a:t>
            </a:r>
          </a:p>
          <a:p>
            <a:r>
              <a:rPr lang="en-IN" sz="1600" dirty="0"/>
              <a:t>#</a:t>
            </a:r>
            <a:r>
              <a:rPr lang="en-IN" sz="1600" dirty="0" err="1"/>
              <a:t>max_bal_bc</a:t>
            </a:r>
            <a:r>
              <a:rPr lang="en-IN" sz="1600" dirty="0"/>
              <a:t>                     842681</a:t>
            </a:r>
          </a:p>
          <a:p>
            <a:r>
              <a:rPr lang="en-IN" sz="1600" dirty="0"/>
              <a:t>#</a:t>
            </a:r>
            <a:r>
              <a:rPr lang="en-IN" sz="1600" dirty="0" err="1"/>
              <a:t>all_util</a:t>
            </a:r>
            <a:r>
              <a:rPr lang="en-IN" sz="1600" dirty="0"/>
              <a:t>                       842681</a:t>
            </a:r>
          </a:p>
          <a:p>
            <a:r>
              <a:rPr lang="en-IN" sz="1600" dirty="0"/>
              <a:t>#</a:t>
            </a:r>
            <a:r>
              <a:rPr lang="en-IN" sz="1600" dirty="0" err="1"/>
              <a:t>inq_fi</a:t>
            </a:r>
            <a:r>
              <a:rPr lang="en-IN" sz="1600" dirty="0"/>
              <a:t>                         842681</a:t>
            </a:r>
          </a:p>
          <a:p>
            <a:r>
              <a:rPr lang="en-IN" sz="1600" dirty="0"/>
              <a:t>#</a:t>
            </a:r>
            <a:r>
              <a:rPr lang="en-IN" sz="1600" dirty="0" err="1"/>
              <a:t>total_cu_tl</a:t>
            </a:r>
            <a:r>
              <a:rPr lang="en-IN" sz="1600" dirty="0"/>
              <a:t>                    842681</a:t>
            </a:r>
          </a:p>
          <a:p>
            <a:r>
              <a:rPr lang="en-IN" sz="1600" dirty="0"/>
              <a:t>#inq_last_12m                   842681</a:t>
            </a:r>
          </a:p>
        </p:txBody>
      </p:sp>
    </p:spTree>
    <p:extLst>
      <p:ext uri="{BB962C8B-B14F-4D97-AF65-F5344CB8AC3E}">
        <p14:creationId xmlns:p14="http://schemas.microsoft.com/office/powerpoint/2010/main" val="34317608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BC7230-82CF-469E-9384-73298F40DA88}"/>
              </a:ext>
            </a:extLst>
          </p:cNvPr>
          <p:cNvSpPr/>
          <p:nvPr/>
        </p:nvSpPr>
        <p:spPr>
          <a:xfrm>
            <a:off x="0" y="1415301"/>
            <a:ext cx="12774967" cy="5355312"/>
          </a:xfrm>
          <a:prstGeom prst="rect">
            <a:avLst/>
          </a:prstGeom>
        </p:spPr>
        <p:txBody>
          <a:bodyPr wrap="square">
            <a:spAutoFit/>
          </a:bodyPr>
          <a:lstStyle/>
          <a:p>
            <a:r>
              <a:rPr lang="en-IN" dirty="0"/>
              <a:t>#dropping </a:t>
            </a:r>
            <a:r>
              <a:rPr lang="en-IN" dirty="0" err="1"/>
              <a:t>irrelavent</a:t>
            </a:r>
            <a:r>
              <a:rPr lang="en-IN" dirty="0"/>
              <a:t> columns</a:t>
            </a:r>
          </a:p>
          <a:p>
            <a:r>
              <a:rPr lang="en-IN" dirty="0"/>
              <a:t>#dropping </a:t>
            </a:r>
            <a:r>
              <a:rPr lang="en-IN" dirty="0" err="1"/>
              <a:t>irrelavent</a:t>
            </a:r>
            <a:r>
              <a:rPr lang="en-IN" dirty="0"/>
              <a:t> columns.</a:t>
            </a:r>
          </a:p>
          <a:p>
            <a:r>
              <a:rPr lang="en-IN" dirty="0"/>
              <a:t>#After having a closer look at the data (and studying frequency tables), we can remove the following variables, reasons described: </a:t>
            </a:r>
          </a:p>
          <a:p>
            <a:r>
              <a:rPr lang="en-IN" dirty="0"/>
              <a:t># 1. </a:t>
            </a:r>
            <a:r>
              <a:rPr lang="en-IN" dirty="0" err="1"/>
              <a:t>policy_code</a:t>
            </a:r>
            <a:r>
              <a:rPr lang="en-IN" dirty="0"/>
              <a:t> is always == 1</a:t>
            </a:r>
          </a:p>
          <a:p>
            <a:r>
              <a:rPr lang="en-IN" dirty="0"/>
              <a:t># 2. </a:t>
            </a:r>
            <a:r>
              <a:rPr lang="en-IN" dirty="0" err="1"/>
              <a:t>payment_plan</a:t>
            </a:r>
            <a:r>
              <a:rPr lang="en-IN" dirty="0"/>
              <a:t> has only 10 y and 887372 n</a:t>
            </a:r>
          </a:p>
          <a:p>
            <a:r>
              <a:rPr lang="en-IN" dirty="0"/>
              <a:t># 3. id and </a:t>
            </a:r>
            <a:r>
              <a:rPr lang="en-IN" dirty="0" err="1"/>
              <a:t>member_id</a:t>
            </a:r>
            <a:r>
              <a:rPr lang="en-IN" dirty="0"/>
              <a:t> are all unique, which is a bit misleading. So every record is a unique customer</a:t>
            </a:r>
          </a:p>
          <a:p>
            <a:r>
              <a:rPr lang="en-IN" dirty="0"/>
              <a:t># 4. </a:t>
            </a:r>
            <a:r>
              <a:rPr lang="en-IN" dirty="0" err="1"/>
              <a:t>application_type</a:t>
            </a:r>
            <a:r>
              <a:rPr lang="en-IN" dirty="0"/>
              <a:t> is 'INDIVIDUAL' for 99.94% of the records</a:t>
            </a:r>
          </a:p>
          <a:p>
            <a:r>
              <a:rPr lang="en-IN" dirty="0"/>
              <a:t># 5. </a:t>
            </a:r>
            <a:r>
              <a:rPr lang="en-IN" dirty="0" err="1"/>
              <a:t>acc_now_delinq</a:t>
            </a:r>
            <a:r>
              <a:rPr lang="en-IN" dirty="0"/>
              <a:t> is 0 for 99.5% of the records</a:t>
            </a:r>
          </a:p>
          <a:p>
            <a:r>
              <a:rPr lang="en-IN" dirty="0"/>
              <a:t># 6. </a:t>
            </a:r>
            <a:r>
              <a:rPr lang="en-IN" dirty="0" err="1"/>
              <a:t>emp_title</a:t>
            </a:r>
            <a:r>
              <a:rPr lang="en-IN" dirty="0"/>
              <a:t> not needed here, but it might be useful for the modelling (see below),</a:t>
            </a:r>
          </a:p>
          <a:p>
            <a:r>
              <a:rPr lang="en-IN" dirty="0"/>
              <a:t># 7. </a:t>
            </a:r>
            <a:r>
              <a:rPr lang="en-IN" dirty="0" err="1"/>
              <a:t>zip_code</a:t>
            </a:r>
            <a:r>
              <a:rPr lang="en-IN" dirty="0"/>
              <a:t> not needed for this level of analysis,</a:t>
            </a:r>
          </a:p>
          <a:p>
            <a:r>
              <a:rPr lang="en-IN" dirty="0"/>
              <a:t># 8. title can be removed as well.</a:t>
            </a:r>
          </a:p>
          <a:p>
            <a:r>
              <a:rPr lang="en-IN" dirty="0"/>
              <a:t># 9. </a:t>
            </a:r>
            <a:r>
              <a:rPr lang="en-IN" dirty="0" err="1"/>
              <a:t>adder_stat</a:t>
            </a:r>
            <a:r>
              <a:rPr lang="en-IN" dirty="0"/>
              <a:t> can be remove to.</a:t>
            </a:r>
          </a:p>
          <a:p>
            <a:endParaRPr lang="en-IN" dirty="0"/>
          </a:p>
          <a:p>
            <a:r>
              <a:rPr lang="en-IN" dirty="0"/>
              <a:t>dataset=</a:t>
            </a:r>
            <a:r>
              <a:rPr lang="en-IN" dirty="0" err="1"/>
              <a:t>dataset.drop</a:t>
            </a:r>
            <a:r>
              <a:rPr lang="en-IN" dirty="0"/>
              <a:t>(["id","member_id",'addr_state',"emp_title","member_id","pymnt_plan","title","zip_code",</a:t>
            </a:r>
          </a:p>
          <a:p>
            <a:r>
              <a:rPr lang="en-IN" dirty="0"/>
              <a:t>                     "earliest_cr_line","out_prncp","total_rec_prncp","total_rec_int","recoveries",</a:t>
            </a:r>
          </a:p>
          <a:p>
            <a:r>
              <a:rPr lang="en-IN" dirty="0"/>
              <a:t>                    "collection_recovery_fee","last_pymnt_d","last_pymnt_amnt","next_pymnt_d",</a:t>
            </a:r>
          </a:p>
          <a:p>
            <a:r>
              <a:rPr lang="en-IN" dirty="0"/>
              <a:t>                     "last_credit_pull_d","collections_12_mths_ex_med","policy_code","application_type",</a:t>
            </a:r>
          </a:p>
          <a:p>
            <a:r>
              <a:rPr lang="en-IN" dirty="0"/>
              <a:t>                     "acc_now_</a:t>
            </a:r>
            <a:r>
              <a:rPr lang="en-IN" dirty="0" err="1"/>
              <a:t>delinq</a:t>
            </a:r>
            <a:r>
              <a:rPr lang="en-IN" dirty="0"/>
              <a:t>","</a:t>
            </a:r>
            <a:r>
              <a:rPr lang="en-IN" dirty="0" err="1"/>
              <a:t>tot_coll_amt</a:t>
            </a:r>
            <a:r>
              <a:rPr lang="en-IN" dirty="0"/>
              <a:t>"],axis=1)</a:t>
            </a:r>
          </a:p>
          <a:p>
            <a:r>
              <a:rPr lang="en-IN" dirty="0" err="1"/>
              <a:t>dataset.isnull</a:t>
            </a:r>
            <a:r>
              <a:rPr lang="en-IN" dirty="0"/>
              <a:t>().sum() </a:t>
            </a:r>
          </a:p>
        </p:txBody>
      </p:sp>
      <p:sp>
        <p:nvSpPr>
          <p:cNvPr id="4" name="Rectangle 3">
            <a:extLst>
              <a:ext uri="{FF2B5EF4-FFF2-40B4-BE49-F238E27FC236}">
                <a16:creationId xmlns:a16="http://schemas.microsoft.com/office/drawing/2014/main" id="{8A682C63-9F35-4ED8-BA91-BCCB0DA0EC45}"/>
              </a:ext>
            </a:extLst>
          </p:cNvPr>
          <p:cNvSpPr/>
          <p:nvPr/>
        </p:nvSpPr>
        <p:spPr>
          <a:xfrm>
            <a:off x="71021" y="544822"/>
            <a:ext cx="2914580"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Data Cleaning:</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845229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7BFB6E-4459-4E87-888F-254B49ABC4F4}"/>
              </a:ext>
            </a:extLst>
          </p:cNvPr>
          <p:cNvSpPr/>
          <p:nvPr/>
        </p:nvSpPr>
        <p:spPr>
          <a:xfrm>
            <a:off x="277674" y="157257"/>
            <a:ext cx="6158609" cy="707886"/>
          </a:xfrm>
          <a:prstGeom prst="rect">
            <a:avLst/>
          </a:prstGeom>
        </p:spPr>
        <p:txBody>
          <a:bodyPr wrap="none">
            <a:spAutoFit/>
          </a:bodyPr>
          <a:lstStyle/>
          <a:p>
            <a:r>
              <a:rPr lang="en-IN" sz="4000" b="1" dirty="0">
                <a:solidFill>
                  <a:srgbClr val="000000"/>
                </a:solidFill>
                <a:latin typeface="Linux Libertine"/>
              </a:rPr>
              <a:t>Exploratory data analysis</a:t>
            </a:r>
            <a:endParaRPr lang="en-IN" sz="4000" b="1" i="0" dirty="0">
              <a:solidFill>
                <a:srgbClr val="000000"/>
              </a:solidFill>
              <a:effectLst/>
              <a:latin typeface="Linux Libertine"/>
            </a:endParaRPr>
          </a:p>
        </p:txBody>
      </p:sp>
      <p:sp>
        <p:nvSpPr>
          <p:cNvPr id="3" name="Rectangle 2">
            <a:extLst>
              <a:ext uri="{FF2B5EF4-FFF2-40B4-BE49-F238E27FC236}">
                <a16:creationId xmlns:a16="http://schemas.microsoft.com/office/drawing/2014/main" id="{C4A63D8C-CE25-4956-A1D6-C57F83CD7A9B}"/>
              </a:ext>
            </a:extLst>
          </p:cNvPr>
          <p:cNvSpPr/>
          <p:nvPr/>
        </p:nvSpPr>
        <p:spPr>
          <a:xfrm>
            <a:off x="340283" y="1410790"/>
            <a:ext cx="11335902" cy="1200329"/>
          </a:xfrm>
          <a:prstGeom prst="rect">
            <a:avLst/>
          </a:prstGeom>
        </p:spPr>
        <p:txBody>
          <a:bodyPr wrap="square">
            <a:spAutoFit/>
          </a:bodyPr>
          <a:lstStyle/>
          <a:p>
            <a:r>
              <a:rPr lang="en-US" dirty="0">
                <a:latin typeface="Arial" panose="020B0604020202020204" pitchFamily="34" charset="0"/>
              </a:rPr>
              <a:t>In </a:t>
            </a:r>
            <a:r>
              <a:rPr lang="en-US" dirty="0">
                <a:latin typeface="Arial" panose="020B0604020202020204" pitchFamily="34" charset="0"/>
                <a:hlinkClick r:id="rId2" tooltip="Statistics">
                  <a:extLst>
                    <a:ext uri="{A12FA001-AC4F-418D-AE19-62706E023703}">
                      <ahyp:hlinkClr xmlns:ahyp="http://schemas.microsoft.com/office/drawing/2018/hyperlinkcolor" val="tx"/>
                    </a:ext>
                  </a:extLst>
                </a:hlinkClick>
              </a:rPr>
              <a:t>statistics</a:t>
            </a:r>
            <a:r>
              <a:rPr lang="en-US" dirty="0">
                <a:latin typeface="Arial" panose="020B0604020202020204" pitchFamily="34" charset="0"/>
              </a:rPr>
              <a:t>, </a:t>
            </a:r>
            <a:r>
              <a:rPr lang="en-US" b="1" dirty="0">
                <a:latin typeface="Arial" panose="020B0604020202020204" pitchFamily="34" charset="0"/>
              </a:rPr>
              <a:t>exploratory data analysis</a:t>
            </a:r>
            <a:r>
              <a:rPr lang="en-US" dirty="0">
                <a:latin typeface="Arial" panose="020B0604020202020204" pitchFamily="34" charset="0"/>
              </a:rPr>
              <a:t> (</a:t>
            </a:r>
            <a:r>
              <a:rPr lang="en-US" b="1" dirty="0">
                <a:latin typeface="Arial" panose="020B0604020202020204" pitchFamily="34" charset="0"/>
              </a:rPr>
              <a:t>EDA</a:t>
            </a:r>
            <a:r>
              <a:rPr lang="en-US" dirty="0">
                <a:latin typeface="Arial" panose="020B0604020202020204" pitchFamily="34" charset="0"/>
              </a:rPr>
              <a:t>) is an approach to </a:t>
            </a:r>
            <a:r>
              <a:rPr lang="en-US" dirty="0">
                <a:latin typeface="Arial" panose="020B0604020202020204" pitchFamily="34" charset="0"/>
                <a:hlinkClick r:id="rId3" tooltip="Data analysis">
                  <a:extLst>
                    <a:ext uri="{A12FA001-AC4F-418D-AE19-62706E023703}">
                      <ahyp:hlinkClr xmlns:ahyp="http://schemas.microsoft.com/office/drawing/2018/hyperlinkcolor" val="tx"/>
                    </a:ext>
                  </a:extLst>
                </a:hlinkClick>
              </a:rPr>
              <a:t>analyzing</a:t>
            </a:r>
            <a:r>
              <a:rPr lang="en-US" dirty="0">
                <a:latin typeface="Arial" panose="020B0604020202020204" pitchFamily="34" charset="0"/>
              </a:rPr>
              <a:t> </a:t>
            </a:r>
            <a:r>
              <a:rPr lang="en-US" dirty="0">
                <a:latin typeface="Arial" panose="020B0604020202020204" pitchFamily="34" charset="0"/>
                <a:hlinkClick r:id="rId4" tooltip="Data set">
                  <a:extLst>
                    <a:ext uri="{A12FA001-AC4F-418D-AE19-62706E023703}">
                      <ahyp:hlinkClr xmlns:ahyp="http://schemas.microsoft.com/office/drawing/2018/hyperlinkcolor" val="tx"/>
                    </a:ext>
                  </a:extLst>
                </a:hlinkClick>
              </a:rPr>
              <a:t>data sets</a:t>
            </a:r>
            <a:r>
              <a:rPr lang="en-US" dirty="0">
                <a:latin typeface="Arial" panose="020B0604020202020204" pitchFamily="34" charset="0"/>
              </a:rPr>
              <a:t> to summarize their main characteristics, often with visual methods. A </a:t>
            </a:r>
            <a:r>
              <a:rPr lang="en-US" dirty="0">
                <a:latin typeface="Arial" panose="020B0604020202020204" pitchFamily="34" charset="0"/>
                <a:hlinkClick r:id="rId5" tooltip="Statistical model">
                  <a:extLst>
                    <a:ext uri="{A12FA001-AC4F-418D-AE19-62706E023703}">
                      <ahyp:hlinkClr xmlns:ahyp="http://schemas.microsoft.com/office/drawing/2018/hyperlinkcolor" val="tx"/>
                    </a:ext>
                  </a:extLst>
                </a:hlinkClick>
              </a:rPr>
              <a:t>statistical model</a:t>
            </a:r>
            <a:r>
              <a:rPr lang="en-US" dirty="0">
                <a:latin typeface="Arial" panose="020B0604020202020204" pitchFamily="34" charset="0"/>
              </a:rPr>
              <a:t> can be used or not, but primarily EDA is for seeing what the data can tell us beyond the formal modeling or hypothesis testing task. Exploratory data analysis.</a:t>
            </a:r>
            <a:endParaRPr lang="en-IN" dirty="0"/>
          </a:p>
        </p:txBody>
      </p:sp>
      <p:sp>
        <p:nvSpPr>
          <p:cNvPr id="4" name="Rectangle 3">
            <a:extLst>
              <a:ext uri="{FF2B5EF4-FFF2-40B4-BE49-F238E27FC236}">
                <a16:creationId xmlns:a16="http://schemas.microsoft.com/office/drawing/2014/main" id="{360E6630-F802-4086-9BB2-85AE5DEF47D0}"/>
              </a:ext>
            </a:extLst>
          </p:cNvPr>
          <p:cNvSpPr/>
          <p:nvPr/>
        </p:nvSpPr>
        <p:spPr>
          <a:xfrm>
            <a:off x="340283" y="2748233"/>
            <a:ext cx="10640418" cy="3693319"/>
          </a:xfrm>
          <a:prstGeom prst="rect">
            <a:avLst/>
          </a:prstGeom>
        </p:spPr>
        <p:txBody>
          <a:bodyPr wrap="square">
            <a:spAutoFit/>
          </a:bodyPr>
          <a:lstStyle/>
          <a:p>
            <a:r>
              <a:rPr lang="en-IN" dirty="0">
                <a:solidFill>
                  <a:srgbClr val="222222"/>
                </a:solidFill>
                <a:latin typeface="Arial" panose="020B0604020202020204" pitchFamily="34" charset="0"/>
              </a:rPr>
              <a:t>There are a number of tools that are useful for EDA, but EDA is characterized more by the attitude taken than by particular techniques.</a:t>
            </a:r>
            <a:r>
              <a:rPr lang="en-IN" baseline="30000" dirty="0">
                <a:solidFill>
                  <a:srgbClr val="0B0080"/>
                </a:solidFill>
                <a:latin typeface="Arial" panose="020B0604020202020204" pitchFamily="34" charset="0"/>
                <a:hlinkClick r:id="rId6"/>
              </a:rPr>
              <a:t>[7]</a:t>
            </a:r>
            <a:endParaRPr lang="en-IN" dirty="0">
              <a:solidFill>
                <a:srgbClr val="222222"/>
              </a:solidFill>
              <a:latin typeface="Arial" panose="020B0604020202020204" pitchFamily="34" charset="0"/>
            </a:endParaRPr>
          </a:p>
          <a:p>
            <a:r>
              <a:rPr lang="en-IN" dirty="0">
                <a:solidFill>
                  <a:srgbClr val="222222"/>
                </a:solidFill>
                <a:latin typeface="Arial" panose="020B0604020202020204" pitchFamily="34" charset="0"/>
              </a:rPr>
              <a:t>Typical </a:t>
            </a:r>
            <a:r>
              <a:rPr lang="en-IN" dirty="0">
                <a:solidFill>
                  <a:srgbClr val="0B0080"/>
                </a:solidFill>
                <a:latin typeface="Arial" panose="020B0604020202020204" pitchFamily="34" charset="0"/>
                <a:hlinkClick r:id="rId7" tooltip="Statistical graphics"/>
              </a:rPr>
              <a:t>graphical techniques</a:t>
            </a:r>
            <a:r>
              <a:rPr lang="en-IN" dirty="0">
                <a:solidFill>
                  <a:srgbClr val="222222"/>
                </a:solidFill>
                <a:latin typeface="Arial" panose="020B0604020202020204" pitchFamily="34" charset="0"/>
              </a:rPr>
              <a:t> used in EDA are:</a:t>
            </a:r>
          </a:p>
          <a:p>
            <a:pPr>
              <a:buFont typeface="Arial" panose="020B0604020202020204" pitchFamily="34" charset="0"/>
              <a:buChar char="•"/>
            </a:pPr>
            <a:r>
              <a:rPr lang="en-IN" dirty="0">
                <a:solidFill>
                  <a:srgbClr val="0B0080"/>
                </a:solidFill>
                <a:latin typeface="Arial" panose="020B0604020202020204" pitchFamily="34" charset="0"/>
                <a:hlinkClick r:id="rId8" tooltip="Box plot"/>
              </a:rPr>
              <a:t>Box plot</a:t>
            </a:r>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0B0080"/>
                </a:solidFill>
                <a:latin typeface="Arial" panose="020B0604020202020204" pitchFamily="34" charset="0"/>
                <a:hlinkClick r:id="rId9" tooltip="Histogram"/>
              </a:rPr>
              <a:t>Histogram</a:t>
            </a:r>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0B0080"/>
                </a:solidFill>
                <a:latin typeface="Arial" panose="020B0604020202020204" pitchFamily="34" charset="0"/>
                <a:hlinkClick r:id="rId10" tooltip="Multi-vari chart"/>
              </a:rPr>
              <a:t>Multi-</a:t>
            </a:r>
            <a:r>
              <a:rPr lang="en-IN" dirty="0" err="1">
                <a:solidFill>
                  <a:srgbClr val="0B0080"/>
                </a:solidFill>
                <a:latin typeface="Arial" panose="020B0604020202020204" pitchFamily="34" charset="0"/>
                <a:hlinkClick r:id="rId10" tooltip="Multi-vari chart"/>
              </a:rPr>
              <a:t>vari</a:t>
            </a:r>
            <a:r>
              <a:rPr lang="en-IN" dirty="0">
                <a:solidFill>
                  <a:srgbClr val="0B0080"/>
                </a:solidFill>
                <a:latin typeface="Arial" panose="020B0604020202020204" pitchFamily="34" charset="0"/>
                <a:hlinkClick r:id="rId10" tooltip="Multi-vari chart"/>
              </a:rPr>
              <a:t> chart</a:t>
            </a:r>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0B0080"/>
                </a:solidFill>
                <a:latin typeface="Arial" panose="020B0604020202020204" pitchFamily="34" charset="0"/>
                <a:hlinkClick r:id="rId11" tooltip="Run chart"/>
              </a:rPr>
              <a:t>Run chart</a:t>
            </a:r>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0B0080"/>
                </a:solidFill>
                <a:latin typeface="Arial" panose="020B0604020202020204" pitchFamily="34" charset="0"/>
                <a:hlinkClick r:id="rId12" tooltip="Pareto chart"/>
              </a:rPr>
              <a:t>Pareto chart</a:t>
            </a:r>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0B0080"/>
                </a:solidFill>
                <a:latin typeface="Arial" panose="020B0604020202020204" pitchFamily="34" charset="0"/>
                <a:hlinkClick r:id="rId13" tooltip="Scatter plot"/>
              </a:rPr>
              <a:t>Scatter plot</a:t>
            </a:r>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0B0080"/>
                </a:solidFill>
                <a:latin typeface="Arial" panose="020B0604020202020204" pitchFamily="34" charset="0"/>
                <a:hlinkClick r:id="rId14" tooltip="Stemplot"/>
              </a:rPr>
              <a:t>Stem-and-leaf plot</a:t>
            </a:r>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0B0080"/>
                </a:solidFill>
                <a:latin typeface="Arial" panose="020B0604020202020204" pitchFamily="34" charset="0"/>
                <a:hlinkClick r:id="rId15" tooltip="Parallel coordinates"/>
              </a:rPr>
              <a:t>Parallel coordinates</a:t>
            </a:r>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0B0080"/>
                </a:solidFill>
                <a:latin typeface="Arial" panose="020B0604020202020204" pitchFamily="34" charset="0"/>
                <a:hlinkClick r:id="rId16" tooltip="Odds ratio"/>
              </a:rPr>
              <a:t>Odds ratio</a:t>
            </a:r>
            <a:endParaRPr lang="en-IN" dirty="0">
              <a:solidFill>
                <a:srgbClr val="222222"/>
              </a:solidFill>
              <a:latin typeface="Arial" panose="020B0604020202020204" pitchFamily="34" charset="0"/>
            </a:endParaRPr>
          </a:p>
          <a:p>
            <a:pPr>
              <a:buFont typeface="Arial" panose="020B0604020202020204" pitchFamily="34" charset="0"/>
              <a:buChar char="•"/>
            </a:pPr>
            <a:endParaRPr lang="en-IN" b="0" i="0" dirty="0">
              <a:solidFill>
                <a:srgbClr val="222222"/>
              </a:solidFill>
              <a:effectLst/>
              <a:latin typeface="Arial" panose="020B0604020202020204" pitchFamily="34" charset="0"/>
            </a:endParaRPr>
          </a:p>
        </p:txBody>
      </p:sp>
      <p:pic>
        <p:nvPicPr>
          <p:cNvPr id="5" name="Picture 4">
            <a:extLst>
              <a:ext uri="{FF2B5EF4-FFF2-40B4-BE49-F238E27FC236}">
                <a16:creationId xmlns:a16="http://schemas.microsoft.com/office/drawing/2014/main" id="{82232C09-336E-4B08-8728-B4F967E9ED91}"/>
              </a:ext>
            </a:extLst>
          </p:cNvPr>
          <p:cNvPicPr>
            <a:picLocks noChangeAspect="1"/>
          </p:cNvPicPr>
          <p:nvPr/>
        </p:nvPicPr>
        <p:blipFill>
          <a:blip r:embed="rId17"/>
          <a:stretch>
            <a:fillRect/>
          </a:stretch>
        </p:blipFill>
        <p:spPr>
          <a:xfrm>
            <a:off x="7401169" y="3156766"/>
            <a:ext cx="4142154" cy="3531455"/>
          </a:xfrm>
          <a:prstGeom prst="rect">
            <a:avLst/>
          </a:prstGeom>
        </p:spPr>
      </p:pic>
    </p:spTree>
    <p:extLst>
      <p:ext uri="{BB962C8B-B14F-4D97-AF65-F5344CB8AC3E}">
        <p14:creationId xmlns:p14="http://schemas.microsoft.com/office/powerpoint/2010/main" val="35499804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F1319B-FF51-405A-9431-184BDD1861C6}"/>
              </a:ext>
            </a:extLst>
          </p:cNvPr>
          <p:cNvSpPr/>
          <p:nvPr/>
        </p:nvSpPr>
        <p:spPr>
          <a:xfrm>
            <a:off x="679937" y="336234"/>
            <a:ext cx="10941539" cy="5078313"/>
          </a:xfrm>
          <a:prstGeom prst="rect">
            <a:avLst/>
          </a:prstGeom>
        </p:spPr>
        <p:txBody>
          <a:bodyPr wrap="square">
            <a:spAutoFit/>
          </a:bodyPr>
          <a:lstStyle/>
          <a:p>
            <a:pPr>
              <a:buFont typeface="Arial" panose="020B0604020202020204" pitchFamily="34" charset="0"/>
              <a:buChar char="•"/>
            </a:pPr>
            <a:r>
              <a:rPr lang="en-IN" dirty="0">
                <a:solidFill>
                  <a:srgbClr val="0B0080"/>
                </a:solidFill>
                <a:latin typeface="Arial" panose="020B0604020202020204" pitchFamily="34" charset="0"/>
                <a:hlinkClick r:id="rId2" tooltip="Targeted projection pursuit"/>
              </a:rPr>
              <a:t>Targeted projection pursuit</a:t>
            </a:r>
            <a:endParaRPr lang="en-IN" dirty="0">
              <a:solidFill>
                <a:srgbClr val="0B0080"/>
              </a:solidFill>
              <a:latin typeface="Arial" panose="020B0604020202020204" pitchFamily="34" charset="0"/>
            </a:endParaRPr>
          </a:p>
          <a:p>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222222"/>
                </a:solidFill>
                <a:latin typeface="Arial" panose="020B0604020202020204" pitchFamily="34" charset="0"/>
              </a:rPr>
              <a:t>Glyph-based visualization methods such as </a:t>
            </a:r>
            <a:r>
              <a:rPr lang="en-IN" dirty="0" err="1">
                <a:solidFill>
                  <a:srgbClr val="222222"/>
                </a:solidFill>
                <a:latin typeface="Arial" panose="020B0604020202020204" pitchFamily="34" charset="0"/>
              </a:rPr>
              <a:t>PhenoPlot</a:t>
            </a:r>
            <a:r>
              <a:rPr lang="en-IN" baseline="30000" dirty="0">
                <a:solidFill>
                  <a:srgbClr val="0B0080"/>
                </a:solidFill>
                <a:latin typeface="Arial" panose="020B0604020202020204" pitchFamily="34" charset="0"/>
                <a:hlinkClick r:id="rId3"/>
              </a:rPr>
              <a:t>[8]</a:t>
            </a:r>
            <a:r>
              <a:rPr lang="en-IN" dirty="0">
                <a:solidFill>
                  <a:srgbClr val="222222"/>
                </a:solidFill>
                <a:latin typeface="Arial" panose="020B0604020202020204" pitchFamily="34" charset="0"/>
              </a:rPr>
              <a:t> and </a:t>
            </a:r>
            <a:r>
              <a:rPr lang="en-IN" dirty="0">
                <a:solidFill>
                  <a:srgbClr val="0B0080"/>
                </a:solidFill>
                <a:latin typeface="Arial" panose="020B0604020202020204" pitchFamily="34" charset="0"/>
                <a:hlinkClick r:id="rId4" tooltip="Chernoff face"/>
              </a:rPr>
              <a:t>Chernoff faces</a:t>
            </a:r>
            <a:endParaRPr lang="en-IN" dirty="0">
              <a:solidFill>
                <a:srgbClr val="0B0080"/>
              </a:solidFill>
              <a:latin typeface="Arial" panose="020B0604020202020204" pitchFamily="34" charset="0"/>
            </a:endParaRPr>
          </a:p>
          <a:p>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0B0080"/>
                </a:solidFill>
                <a:latin typeface="Arial" panose="020B0604020202020204" pitchFamily="34" charset="0"/>
                <a:hlinkClick r:id="rId5" tooltip="Dimensionality reduction"/>
              </a:rPr>
              <a:t>Dimensionality reduction</a:t>
            </a:r>
            <a:r>
              <a:rPr lang="en-IN" dirty="0">
                <a:solidFill>
                  <a:srgbClr val="222222"/>
                </a:solidFill>
                <a:latin typeface="Arial" panose="020B0604020202020204" pitchFamily="34" charset="0"/>
              </a:rPr>
              <a:t>:</a:t>
            </a:r>
          </a:p>
          <a:p>
            <a:pPr marL="742950" lvl="1" indent="-285750">
              <a:buFont typeface="Arial" panose="020B0604020202020204" pitchFamily="34" charset="0"/>
              <a:buChar char="•"/>
            </a:pPr>
            <a:r>
              <a:rPr lang="en-IN" dirty="0">
                <a:solidFill>
                  <a:srgbClr val="0B0080"/>
                </a:solidFill>
                <a:latin typeface="Arial" panose="020B0604020202020204" pitchFamily="34" charset="0"/>
                <a:hlinkClick r:id="rId6" tooltip="Multidimensional scaling"/>
              </a:rPr>
              <a:t>Multidimensional scaling</a:t>
            </a:r>
            <a:endParaRPr lang="en-IN" dirty="0">
              <a:solidFill>
                <a:srgbClr val="222222"/>
              </a:solidFill>
              <a:latin typeface="Arial" panose="020B0604020202020204" pitchFamily="34" charset="0"/>
            </a:endParaRPr>
          </a:p>
          <a:p>
            <a:pPr marL="742950" lvl="1" indent="-285750">
              <a:buFont typeface="Arial" panose="020B0604020202020204" pitchFamily="34" charset="0"/>
              <a:buChar char="•"/>
            </a:pPr>
            <a:r>
              <a:rPr lang="en-IN" dirty="0">
                <a:solidFill>
                  <a:srgbClr val="0B0080"/>
                </a:solidFill>
                <a:latin typeface="Arial" panose="020B0604020202020204" pitchFamily="34" charset="0"/>
                <a:hlinkClick r:id="rId7" tooltip="Principal component analysis"/>
              </a:rPr>
              <a:t>Principal component analysis</a:t>
            </a:r>
            <a:r>
              <a:rPr lang="en-IN" dirty="0">
                <a:solidFill>
                  <a:srgbClr val="222222"/>
                </a:solidFill>
                <a:latin typeface="Arial" panose="020B0604020202020204" pitchFamily="34" charset="0"/>
              </a:rPr>
              <a:t> (PCA)</a:t>
            </a:r>
          </a:p>
          <a:p>
            <a:pPr marL="742950" lvl="1" indent="-285750">
              <a:buFont typeface="Arial" panose="020B0604020202020204" pitchFamily="34" charset="0"/>
              <a:buChar char="•"/>
            </a:pPr>
            <a:r>
              <a:rPr lang="en-IN" dirty="0">
                <a:solidFill>
                  <a:srgbClr val="0B0080"/>
                </a:solidFill>
                <a:latin typeface="Arial" panose="020B0604020202020204" pitchFamily="34" charset="0"/>
                <a:hlinkClick r:id="rId8" tooltip="Multilinear principal component analysis"/>
              </a:rPr>
              <a:t>Multilinear PCA</a:t>
            </a:r>
            <a:endParaRPr lang="en-IN" dirty="0">
              <a:solidFill>
                <a:srgbClr val="222222"/>
              </a:solidFill>
              <a:latin typeface="Arial" panose="020B0604020202020204" pitchFamily="34" charset="0"/>
            </a:endParaRPr>
          </a:p>
          <a:p>
            <a:pPr marL="742950" lvl="1" indent="-285750">
              <a:buFont typeface="Arial" panose="020B0604020202020204" pitchFamily="34" charset="0"/>
              <a:buChar char="•"/>
            </a:pPr>
            <a:r>
              <a:rPr lang="en-IN" dirty="0">
                <a:solidFill>
                  <a:srgbClr val="0B0080"/>
                </a:solidFill>
                <a:latin typeface="Arial" panose="020B0604020202020204" pitchFamily="34" charset="0"/>
                <a:hlinkClick r:id="rId9" tooltip="Nonlinear dimensionality reduction"/>
              </a:rPr>
              <a:t>Nonlinear dimensionality reduction</a:t>
            </a:r>
            <a:r>
              <a:rPr lang="en-IN" dirty="0">
                <a:solidFill>
                  <a:srgbClr val="222222"/>
                </a:solidFill>
                <a:latin typeface="Arial" panose="020B0604020202020204" pitchFamily="34" charset="0"/>
              </a:rPr>
              <a:t> (NLDR)</a:t>
            </a:r>
          </a:p>
          <a:p>
            <a:pPr lvl="1"/>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222222"/>
                </a:solidFill>
                <a:latin typeface="Arial" panose="020B0604020202020204" pitchFamily="34" charset="0"/>
              </a:rPr>
              <a:t>Projection methods such as grand tour, guided tour and manual tour</a:t>
            </a:r>
          </a:p>
          <a:p>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222222"/>
                </a:solidFill>
                <a:latin typeface="Arial" panose="020B0604020202020204" pitchFamily="34" charset="0"/>
              </a:rPr>
              <a:t>Interactive versions of these plots</a:t>
            </a:r>
          </a:p>
          <a:p>
            <a:endParaRPr lang="en-IN" dirty="0">
              <a:solidFill>
                <a:srgbClr val="222222"/>
              </a:solidFill>
              <a:latin typeface="Arial" panose="020B0604020202020204" pitchFamily="34" charset="0"/>
            </a:endParaRPr>
          </a:p>
          <a:p>
            <a:r>
              <a:rPr lang="en-IN" dirty="0">
                <a:solidFill>
                  <a:srgbClr val="222222"/>
                </a:solidFill>
                <a:latin typeface="Arial" panose="020B0604020202020204" pitchFamily="34" charset="0"/>
              </a:rPr>
              <a:t>Typical </a:t>
            </a:r>
            <a:r>
              <a:rPr lang="en-IN" dirty="0">
                <a:solidFill>
                  <a:srgbClr val="0B0080"/>
                </a:solidFill>
                <a:latin typeface="Arial" panose="020B0604020202020204" pitchFamily="34" charset="0"/>
                <a:hlinkClick r:id="rId10" tooltip="Quantity"/>
              </a:rPr>
              <a:t>quantitative</a:t>
            </a:r>
            <a:r>
              <a:rPr lang="en-IN" dirty="0">
                <a:solidFill>
                  <a:srgbClr val="222222"/>
                </a:solidFill>
                <a:latin typeface="Arial" panose="020B0604020202020204" pitchFamily="34" charset="0"/>
              </a:rPr>
              <a:t> techniques are:</a:t>
            </a:r>
          </a:p>
          <a:p>
            <a:pPr>
              <a:buFont typeface="Arial" panose="020B0604020202020204" pitchFamily="34" charset="0"/>
              <a:buChar char="•"/>
            </a:pPr>
            <a:r>
              <a:rPr lang="en-IN" dirty="0">
                <a:solidFill>
                  <a:srgbClr val="0B0080"/>
                </a:solidFill>
                <a:latin typeface="Arial" panose="020B0604020202020204" pitchFamily="34" charset="0"/>
                <a:hlinkClick r:id="rId11" tooltip="Median polish"/>
              </a:rPr>
              <a:t>Median polish</a:t>
            </a:r>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0B0080"/>
                </a:solidFill>
                <a:latin typeface="Arial" panose="020B0604020202020204" pitchFamily="34" charset="0"/>
                <a:hlinkClick r:id="rId12" tooltip="Trimean"/>
              </a:rPr>
              <a:t>Trimean</a:t>
            </a:r>
            <a:endParaRPr lang="en-IN" dirty="0">
              <a:solidFill>
                <a:srgbClr val="222222"/>
              </a:solidFill>
              <a:latin typeface="Arial" panose="020B0604020202020204" pitchFamily="34" charset="0"/>
            </a:endParaRPr>
          </a:p>
          <a:p>
            <a:pPr>
              <a:buFont typeface="Arial" panose="020B0604020202020204" pitchFamily="34" charset="0"/>
              <a:buChar char="•"/>
            </a:pPr>
            <a:r>
              <a:rPr lang="en-IN" dirty="0">
                <a:solidFill>
                  <a:srgbClr val="0B0080"/>
                </a:solidFill>
                <a:latin typeface="Arial" panose="020B0604020202020204" pitchFamily="34" charset="0"/>
                <a:hlinkClick r:id="rId13" tooltip="Ordination (statistics)"/>
              </a:rPr>
              <a:t>Ordination</a:t>
            </a:r>
            <a:endParaRPr lang="en-IN" dirty="0"/>
          </a:p>
        </p:txBody>
      </p:sp>
    </p:spTree>
    <p:extLst>
      <p:ext uri="{BB962C8B-B14F-4D97-AF65-F5344CB8AC3E}">
        <p14:creationId xmlns:p14="http://schemas.microsoft.com/office/powerpoint/2010/main" val="806623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7A5913-7700-4205-8121-2A235B520FA3}"/>
              </a:ext>
            </a:extLst>
          </p:cNvPr>
          <p:cNvPicPr>
            <a:picLocks noChangeAspect="1"/>
          </p:cNvPicPr>
          <p:nvPr/>
        </p:nvPicPr>
        <p:blipFill>
          <a:blip r:embed="rId2"/>
          <a:stretch>
            <a:fillRect/>
          </a:stretch>
        </p:blipFill>
        <p:spPr>
          <a:xfrm>
            <a:off x="346228" y="417250"/>
            <a:ext cx="10955045" cy="5381763"/>
          </a:xfrm>
          <a:prstGeom prst="rect">
            <a:avLst/>
          </a:prstGeom>
        </p:spPr>
      </p:pic>
    </p:spTree>
    <p:extLst>
      <p:ext uri="{BB962C8B-B14F-4D97-AF65-F5344CB8AC3E}">
        <p14:creationId xmlns:p14="http://schemas.microsoft.com/office/powerpoint/2010/main" val="42012649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B81CA-7D62-4C0A-B5C5-30B6B14DE32F}"/>
              </a:ext>
            </a:extLst>
          </p:cNvPr>
          <p:cNvPicPr>
            <a:picLocks noChangeAspect="1"/>
          </p:cNvPicPr>
          <p:nvPr/>
        </p:nvPicPr>
        <p:blipFill>
          <a:blip r:embed="rId2"/>
          <a:stretch>
            <a:fillRect/>
          </a:stretch>
        </p:blipFill>
        <p:spPr>
          <a:xfrm>
            <a:off x="804643" y="1352319"/>
            <a:ext cx="3820624" cy="2419689"/>
          </a:xfrm>
          <a:prstGeom prst="rect">
            <a:avLst/>
          </a:prstGeom>
        </p:spPr>
      </p:pic>
      <p:sp>
        <p:nvSpPr>
          <p:cNvPr id="4" name="Rectangle 3">
            <a:extLst>
              <a:ext uri="{FF2B5EF4-FFF2-40B4-BE49-F238E27FC236}">
                <a16:creationId xmlns:a16="http://schemas.microsoft.com/office/drawing/2014/main" id="{7608DF8D-D6B8-4478-9D0B-4A1863C7E13E}"/>
              </a:ext>
            </a:extLst>
          </p:cNvPr>
          <p:cNvSpPr/>
          <p:nvPr/>
        </p:nvSpPr>
        <p:spPr>
          <a:xfrm>
            <a:off x="739806" y="587333"/>
            <a:ext cx="6096000" cy="646331"/>
          </a:xfrm>
          <a:prstGeom prst="rect">
            <a:avLst/>
          </a:prstGeom>
        </p:spPr>
        <p:txBody>
          <a:bodyPr>
            <a:spAutoFit/>
          </a:bodyPr>
          <a:lstStyle/>
          <a:p>
            <a:r>
              <a:rPr lang="en-IN" dirty="0"/>
              <a:t>#distribution of Dependent Variable</a:t>
            </a:r>
          </a:p>
          <a:p>
            <a:r>
              <a:rPr lang="en-IN" dirty="0"/>
              <a:t>#dataset['</a:t>
            </a:r>
            <a:r>
              <a:rPr lang="en-IN" dirty="0" err="1"/>
              <a:t>default_ind</a:t>
            </a:r>
            <a:r>
              <a:rPr lang="en-IN" dirty="0"/>
              <a:t>'].</a:t>
            </a:r>
            <a:r>
              <a:rPr lang="en-IN" dirty="0" err="1"/>
              <a:t>value_counts</a:t>
            </a:r>
            <a:r>
              <a:rPr lang="en-IN" dirty="0"/>
              <a:t>().</a:t>
            </a:r>
            <a:r>
              <a:rPr lang="en-IN" dirty="0" err="1"/>
              <a:t>plot.bar</a:t>
            </a:r>
            <a:r>
              <a:rPr lang="en-IN" dirty="0"/>
              <a:t>()</a:t>
            </a:r>
          </a:p>
        </p:txBody>
      </p:sp>
      <p:pic>
        <p:nvPicPr>
          <p:cNvPr id="5" name="Picture 4">
            <a:extLst>
              <a:ext uri="{FF2B5EF4-FFF2-40B4-BE49-F238E27FC236}">
                <a16:creationId xmlns:a16="http://schemas.microsoft.com/office/drawing/2014/main" id="{B808B853-C1B3-4EEF-8025-2AA5DA1D4F45}"/>
              </a:ext>
            </a:extLst>
          </p:cNvPr>
          <p:cNvPicPr>
            <a:picLocks noChangeAspect="1"/>
          </p:cNvPicPr>
          <p:nvPr/>
        </p:nvPicPr>
        <p:blipFill>
          <a:blip r:embed="rId3"/>
          <a:stretch>
            <a:fillRect/>
          </a:stretch>
        </p:blipFill>
        <p:spPr>
          <a:xfrm>
            <a:off x="4486183" y="4009321"/>
            <a:ext cx="7466121" cy="2686662"/>
          </a:xfrm>
          <a:prstGeom prst="rect">
            <a:avLst/>
          </a:prstGeom>
        </p:spPr>
      </p:pic>
      <p:sp>
        <p:nvSpPr>
          <p:cNvPr id="6" name="Rectangle 5">
            <a:extLst>
              <a:ext uri="{FF2B5EF4-FFF2-40B4-BE49-F238E27FC236}">
                <a16:creationId xmlns:a16="http://schemas.microsoft.com/office/drawing/2014/main" id="{2B464BAE-1F57-4631-8F80-AC1505FF7BF8}"/>
              </a:ext>
            </a:extLst>
          </p:cNvPr>
          <p:cNvSpPr/>
          <p:nvPr/>
        </p:nvSpPr>
        <p:spPr>
          <a:xfrm>
            <a:off x="5291357" y="2848679"/>
            <a:ext cx="6096000" cy="923330"/>
          </a:xfrm>
          <a:prstGeom prst="rect">
            <a:avLst/>
          </a:prstGeom>
        </p:spPr>
        <p:txBody>
          <a:bodyPr>
            <a:spAutoFit/>
          </a:bodyPr>
          <a:lstStyle/>
          <a:p>
            <a:r>
              <a:rPr lang="en-IN" dirty="0"/>
              <a:t>#Loan Purpose</a:t>
            </a:r>
          </a:p>
          <a:p>
            <a:r>
              <a:rPr lang="en-IN" dirty="0"/>
              <a:t>#Debt Consolidation stands as clear winner for loan purpose, with more than 350K loans — or 58% from the total.</a:t>
            </a:r>
          </a:p>
        </p:txBody>
      </p:sp>
      <p:cxnSp>
        <p:nvCxnSpPr>
          <p:cNvPr id="8" name="Straight Arrow Connector 7">
            <a:extLst>
              <a:ext uri="{FF2B5EF4-FFF2-40B4-BE49-F238E27FC236}">
                <a16:creationId xmlns:a16="http://schemas.microsoft.com/office/drawing/2014/main" id="{73EB553D-9BF1-40DC-B143-0D4A9D3337C9}"/>
              </a:ext>
            </a:extLst>
          </p:cNvPr>
          <p:cNvCxnSpPr>
            <a:cxnSpLocks/>
          </p:cNvCxnSpPr>
          <p:nvPr/>
        </p:nvCxnSpPr>
        <p:spPr>
          <a:xfrm flipH="1">
            <a:off x="1145219" y="3266983"/>
            <a:ext cx="736847" cy="7423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AA7AE4D-8F12-414B-A360-121CD954B081}"/>
              </a:ext>
            </a:extLst>
          </p:cNvPr>
          <p:cNvCxnSpPr/>
          <p:nvPr/>
        </p:nvCxnSpPr>
        <p:spPr>
          <a:xfrm flipV="1">
            <a:off x="3577701" y="2848679"/>
            <a:ext cx="124287" cy="6491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C73904-CA31-460D-BA10-7AEF9EA865F9}"/>
              </a:ext>
            </a:extLst>
          </p:cNvPr>
          <p:cNvSpPr txBox="1"/>
          <p:nvPr/>
        </p:nvSpPr>
        <p:spPr>
          <a:xfrm>
            <a:off x="282705" y="4009321"/>
            <a:ext cx="1043876" cy="369332"/>
          </a:xfrm>
          <a:prstGeom prst="rect">
            <a:avLst/>
          </a:prstGeom>
          <a:noFill/>
        </p:spPr>
        <p:txBody>
          <a:bodyPr wrap="none" rtlCol="0">
            <a:spAutoFit/>
          </a:bodyPr>
          <a:lstStyle/>
          <a:p>
            <a:r>
              <a:rPr lang="en-US" dirty="0"/>
              <a:t>7,89,973 </a:t>
            </a:r>
            <a:endParaRPr lang="en-IN" dirty="0"/>
          </a:p>
        </p:txBody>
      </p:sp>
      <p:sp>
        <p:nvSpPr>
          <p:cNvPr id="13" name="TextBox 12">
            <a:extLst>
              <a:ext uri="{FF2B5EF4-FFF2-40B4-BE49-F238E27FC236}">
                <a16:creationId xmlns:a16="http://schemas.microsoft.com/office/drawing/2014/main" id="{DFE98434-521C-4058-9AF9-E7ED9CC85C1C}"/>
              </a:ext>
            </a:extLst>
          </p:cNvPr>
          <p:cNvSpPr txBox="1"/>
          <p:nvPr/>
        </p:nvSpPr>
        <p:spPr>
          <a:xfrm>
            <a:off x="3539231" y="2479347"/>
            <a:ext cx="813043" cy="369332"/>
          </a:xfrm>
          <a:prstGeom prst="rect">
            <a:avLst/>
          </a:prstGeom>
          <a:noFill/>
        </p:spPr>
        <p:txBody>
          <a:bodyPr wrap="none" rtlCol="0">
            <a:spAutoFit/>
          </a:bodyPr>
          <a:lstStyle/>
          <a:p>
            <a:r>
              <a:rPr lang="en-US" dirty="0"/>
              <a:t>65,996</a:t>
            </a:r>
            <a:endParaRPr lang="en-IN" dirty="0"/>
          </a:p>
        </p:txBody>
      </p:sp>
      <p:pic>
        <p:nvPicPr>
          <p:cNvPr id="14" name="Picture 13">
            <a:extLst>
              <a:ext uri="{FF2B5EF4-FFF2-40B4-BE49-F238E27FC236}">
                <a16:creationId xmlns:a16="http://schemas.microsoft.com/office/drawing/2014/main" id="{BDBB90F2-F071-45DC-B42E-D0EA3F763E76}"/>
              </a:ext>
            </a:extLst>
          </p:cNvPr>
          <p:cNvPicPr>
            <a:picLocks noChangeAspect="1"/>
          </p:cNvPicPr>
          <p:nvPr/>
        </p:nvPicPr>
        <p:blipFill>
          <a:blip r:embed="rId4"/>
          <a:stretch>
            <a:fillRect/>
          </a:stretch>
        </p:blipFill>
        <p:spPr>
          <a:xfrm>
            <a:off x="7583642" y="610580"/>
            <a:ext cx="2170226" cy="1904505"/>
          </a:xfrm>
          <a:prstGeom prst="rect">
            <a:avLst/>
          </a:prstGeom>
        </p:spPr>
      </p:pic>
    </p:spTree>
    <p:extLst>
      <p:ext uri="{BB962C8B-B14F-4D97-AF65-F5344CB8AC3E}">
        <p14:creationId xmlns:p14="http://schemas.microsoft.com/office/powerpoint/2010/main" val="25225041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7AB5FD-D063-4B7E-8561-6549202A840A}"/>
              </a:ext>
            </a:extLst>
          </p:cNvPr>
          <p:cNvPicPr>
            <a:picLocks noChangeAspect="1"/>
          </p:cNvPicPr>
          <p:nvPr/>
        </p:nvPicPr>
        <p:blipFill>
          <a:blip r:embed="rId2"/>
          <a:stretch>
            <a:fillRect/>
          </a:stretch>
        </p:blipFill>
        <p:spPr>
          <a:xfrm>
            <a:off x="869862" y="473074"/>
            <a:ext cx="3739791" cy="2465106"/>
          </a:xfrm>
          <a:prstGeom prst="rect">
            <a:avLst/>
          </a:prstGeom>
        </p:spPr>
      </p:pic>
      <p:pic>
        <p:nvPicPr>
          <p:cNvPr id="5" name="Picture 4">
            <a:extLst>
              <a:ext uri="{FF2B5EF4-FFF2-40B4-BE49-F238E27FC236}">
                <a16:creationId xmlns:a16="http://schemas.microsoft.com/office/drawing/2014/main" id="{237680D8-1598-4455-8204-5EAB07B51B1C}"/>
              </a:ext>
            </a:extLst>
          </p:cNvPr>
          <p:cNvPicPr>
            <a:picLocks noChangeAspect="1"/>
          </p:cNvPicPr>
          <p:nvPr/>
        </p:nvPicPr>
        <p:blipFill>
          <a:blip r:embed="rId3"/>
          <a:stretch>
            <a:fillRect/>
          </a:stretch>
        </p:blipFill>
        <p:spPr>
          <a:xfrm>
            <a:off x="894478" y="3579051"/>
            <a:ext cx="3690561" cy="2669475"/>
          </a:xfrm>
          <a:prstGeom prst="rect">
            <a:avLst/>
          </a:prstGeom>
        </p:spPr>
      </p:pic>
      <p:pic>
        <p:nvPicPr>
          <p:cNvPr id="6" name="Picture 5">
            <a:extLst>
              <a:ext uri="{FF2B5EF4-FFF2-40B4-BE49-F238E27FC236}">
                <a16:creationId xmlns:a16="http://schemas.microsoft.com/office/drawing/2014/main" id="{26CE8073-5802-4753-AB8B-857A2CE461E3}"/>
              </a:ext>
            </a:extLst>
          </p:cNvPr>
          <p:cNvPicPr>
            <a:picLocks noChangeAspect="1"/>
          </p:cNvPicPr>
          <p:nvPr/>
        </p:nvPicPr>
        <p:blipFill>
          <a:blip r:embed="rId4"/>
          <a:stretch>
            <a:fillRect/>
          </a:stretch>
        </p:blipFill>
        <p:spPr>
          <a:xfrm>
            <a:off x="6096000" y="430364"/>
            <a:ext cx="4272312" cy="2507816"/>
          </a:xfrm>
          <a:prstGeom prst="rect">
            <a:avLst/>
          </a:prstGeom>
        </p:spPr>
      </p:pic>
      <p:pic>
        <p:nvPicPr>
          <p:cNvPr id="7" name="Picture 6">
            <a:extLst>
              <a:ext uri="{FF2B5EF4-FFF2-40B4-BE49-F238E27FC236}">
                <a16:creationId xmlns:a16="http://schemas.microsoft.com/office/drawing/2014/main" id="{D0B50695-7B90-4F11-BDE9-AF6A1EA27264}"/>
              </a:ext>
            </a:extLst>
          </p:cNvPr>
          <p:cNvPicPr>
            <a:picLocks noChangeAspect="1"/>
          </p:cNvPicPr>
          <p:nvPr/>
        </p:nvPicPr>
        <p:blipFill>
          <a:blip r:embed="rId5"/>
          <a:stretch>
            <a:fillRect/>
          </a:stretch>
        </p:blipFill>
        <p:spPr>
          <a:xfrm>
            <a:off x="6096000" y="3579052"/>
            <a:ext cx="4272312" cy="2669475"/>
          </a:xfrm>
          <a:prstGeom prst="rect">
            <a:avLst/>
          </a:prstGeom>
        </p:spPr>
      </p:pic>
      <p:sp>
        <p:nvSpPr>
          <p:cNvPr id="3" name="TextBox 2">
            <a:extLst>
              <a:ext uri="{FF2B5EF4-FFF2-40B4-BE49-F238E27FC236}">
                <a16:creationId xmlns:a16="http://schemas.microsoft.com/office/drawing/2014/main" id="{D0E4150E-A0EC-42A9-8A46-98B71E2493B2}"/>
              </a:ext>
            </a:extLst>
          </p:cNvPr>
          <p:cNvSpPr txBox="1"/>
          <p:nvPr/>
        </p:nvSpPr>
        <p:spPr>
          <a:xfrm>
            <a:off x="6853562" y="103742"/>
            <a:ext cx="979755" cy="369332"/>
          </a:xfrm>
          <a:prstGeom prst="rect">
            <a:avLst/>
          </a:prstGeom>
          <a:noFill/>
        </p:spPr>
        <p:txBody>
          <a:bodyPr wrap="none" rtlCol="0">
            <a:spAutoFit/>
          </a:bodyPr>
          <a:lstStyle/>
          <a:p>
            <a:r>
              <a:rPr lang="en-US" dirty="0"/>
              <a:t>5,98,976</a:t>
            </a:r>
            <a:endParaRPr lang="en-IN" dirty="0"/>
          </a:p>
        </p:txBody>
      </p:sp>
      <p:sp>
        <p:nvSpPr>
          <p:cNvPr id="8" name="TextBox 7">
            <a:extLst>
              <a:ext uri="{FF2B5EF4-FFF2-40B4-BE49-F238E27FC236}">
                <a16:creationId xmlns:a16="http://schemas.microsoft.com/office/drawing/2014/main" id="{BD989FCC-BDC6-4E85-8444-1FA8F7B0E208}"/>
              </a:ext>
            </a:extLst>
          </p:cNvPr>
          <p:cNvSpPr txBox="1"/>
          <p:nvPr/>
        </p:nvSpPr>
        <p:spPr>
          <a:xfrm>
            <a:off x="10440140" y="2352583"/>
            <a:ext cx="979755" cy="369332"/>
          </a:xfrm>
          <a:prstGeom prst="rect">
            <a:avLst/>
          </a:prstGeom>
          <a:noFill/>
        </p:spPr>
        <p:txBody>
          <a:bodyPr wrap="none" rtlCol="0">
            <a:spAutoFit/>
          </a:bodyPr>
          <a:lstStyle/>
          <a:p>
            <a:r>
              <a:rPr lang="en-US" dirty="0"/>
              <a:t>2,56,993</a:t>
            </a:r>
            <a:endParaRPr lang="en-IN" dirty="0"/>
          </a:p>
        </p:txBody>
      </p:sp>
      <p:cxnSp>
        <p:nvCxnSpPr>
          <p:cNvPr id="10" name="Straight Arrow Connector 9">
            <a:extLst>
              <a:ext uri="{FF2B5EF4-FFF2-40B4-BE49-F238E27FC236}">
                <a16:creationId xmlns:a16="http://schemas.microsoft.com/office/drawing/2014/main" id="{B944A6CD-49F6-4D0B-8F14-57001161115A}"/>
              </a:ext>
            </a:extLst>
          </p:cNvPr>
          <p:cNvCxnSpPr/>
          <p:nvPr/>
        </p:nvCxnSpPr>
        <p:spPr>
          <a:xfrm flipH="1" flipV="1">
            <a:off x="7199790" y="430364"/>
            <a:ext cx="62144" cy="466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1AA36BB-268A-459A-97BB-5D87A80EB0B0}"/>
              </a:ext>
            </a:extLst>
          </p:cNvPr>
          <p:cNvCxnSpPr/>
          <p:nvPr/>
        </p:nvCxnSpPr>
        <p:spPr>
          <a:xfrm>
            <a:off x="9863091" y="2121763"/>
            <a:ext cx="941033" cy="230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A77911B-0E1D-4B4F-A87F-FFE56FBBE56C}"/>
              </a:ext>
            </a:extLst>
          </p:cNvPr>
          <p:cNvSpPr/>
          <p:nvPr/>
        </p:nvSpPr>
        <p:spPr>
          <a:xfrm>
            <a:off x="7199790" y="4274144"/>
            <a:ext cx="979755" cy="369332"/>
          </a:xfrm>
          <a:prstGeom prst="rect">
            <a:avLst/>
          </a:prstGeom>
        </p:spPr>
        <p:txBody>
          <a:bodyPr wrap="none">
            <a:spAutoFit/>
          </a:bodyPr>
          <a:lstStyle/>
          <a:p>
            <a:r>
              <a:rPr lang="en-US" dirty="0"/>
              <a:t>7,89,973</a:t>
            </a:r>
            <a:endParaRPr lang="en-IN" dirty="0"/>
          </a:p>
        </p:txBody>
      </p:sp>
      <p:sp>
        <p:nvSpPr>
          <p:cNvPr id="14" name="Rectangle 13">
            <a:extLst>
              <a:ext uri="{FF2B5EF4-FFF2-40B4-BE49-F238E27FC236}">
                <a16:creationId xmlns:a16="http://schemas.microsoft.com/office/drawing/2014/main" id="{56E49EFF-2803-469A-B2E5-5724A2A29E9D}"/>
              </a:ext>
            </a:extLst>
          </p:cNvPr>
          <p:cNvSpPr/>
          <p:nvPr/>
        </p:nvSpPr>
        <p:spPr>
          <a:xfrm>
            <a:off x="8965338" y="5552528"/>
            <a:ext cx="813043" cy="369332"/>
          </a:xfrm>
          <a:prstGeom prst="rect">
            <a:avLst/>
          </a:prstGeom>
        </p:spPr>
        <p:txBody>
          <a:bodyPr wrap="none">
            <a:spAutoFit/>
          </a:bodyPr>
          <a:lstStyle/>
          <a:p>
            <a:r>
              <a:rPr lang="en-US" dirty="0">
                <a:solidFill>
                  <a:srgbClr val="92D050"/>
                </a:solidFill>
              </a:rPr>
              <a:t>65,996</a:t>
            </a:r>
            <a:endParaRPr lang="en-IN" dirty="0">
              <a:solidFill>
                <a:srgbClr val="92D050"/>
              </a:solidFill>
            </a:endParaRPr>
          </a:p>
        </p:txBody>
      </p:sp>
    </p:spTree>
    <p:extLst>
      <p:ext uri="{BB962C8B-B14F-4D97-AF65-F5344CB8AC3E}">
        <p14:creationId xmlns:p14="http://schemas.microsoft.com/office/powerpoint/2010/main" val="29388762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4D70A8-DD31-4B02-8ECD-4F11EDE74257}"/>
              </a:ext>
            </a:extLst>
          </p:cNvPr>
          <p:cNvPicPr>
            <a:picLocks noChangeAspect="1"/>
          </p:cNvPicPr>
          <p:nvPr/>
        </p:nvPicPr>
        <p:blipFill>
          <a:blip r:embed="rId2"/>
          <a:stretch>
            <a:fillRect/>
          </a:stretch>
        </p:blipFill>
        <p:spPr>
          <a:xfrm>
            <a:off x="336724" y="180726"/>
            <a:ext cx="4966832" cy="3531405"/>
          </a:xfrm>
          <a:prstGeom prst="rect">
            <a:avLst/>
          </a:prstGeom>
        </p:spPr>
      </p:pic>
      <p:pic>
        <p:nvPicPr>
          <p:cNvPr id="4" name="Picture 3">
            <a:extLst>
              <a:ext uri="{FF2B5EF4-FFF2-40B4-BE49-F238E27FC236}">
                <a16:creationId xmlns:a16="http://schemas.microsoft.com/office/drawing/2014/main" id="{F56070B9-1DAD-4AB3-A788-699DD75ACA0E}"/>
              </a:ext>
            </a:extLst>
          </p:cNvPr>
          <p:cNvPicPr>
            <a:picLocks noChangeAspect="1"/>
          </p:cNvPicPr>
          <p:nvPr/>
        </p:nvPicPr>
        <p:blipFill>
          <a:blip r:embed="rId3"/>
          <a:stretch>
            <a:fillRect/>
          </a:stretch>
        </p:blipFill>
        <p:spPr>
          <a:xfrm>
            <a:off x="5303556" y="180726"/>
            <a:ext cx="5043049" cy="3531405"/>
          </a:xfrm>
          <a:prstGeom prst="rect">
            <a:avLst/>
          </a:prstGeom>
        </p:spPr>
      </p:pic>
      <p:pic>
        <p:nvPicPr>
          <p:cNvPr id="5" name="Picture 4">
            <a:extLst>
              <a:ext uri="{FF2B5EF4-FFF2-40B4-BE49-F238E27FC236}">
                <a16:creationId xmlns:a16="http://schemas.microsoft.com/office/drawing/2014/main" id="{C5673DC5-6F66-4282-B015-1725ECFDC13E}"/>
              </a:ext>
            </a:extLst>
          </p:cNvPr>
          <p:cNvPicPr>
            <a:picLocks noChangeAspect="1"/>
          </p:cNvPicPr>
          <p:nvPr/>
        </p:nvPicPr>
        <p:blipFill>
          <a:blip r:embed="rId4"/>
          <a:stretch>
            <a:fillRect/>
          </a:stretch>
        </p:blipFill>
        <p:spPr>
          <a:xfrm>
            <a:off x="336724" y="3712131"/>
            <a:ext cx="5043049" cy="3106542"/>
          </a:xfrm>
          <a:prstGeom prst="rect">
            <a:avLst/>
          </a:prstGeom>
        </p:spPr>
      </p:pic>
      <p:pic>
        <p:nvPicPr>
          <p:cNvPr id="7" name="Picture 6">
            <a:extLst>
              <a:ext uri="{FF2B5EF4-FFF2-40B4-BE49-F238E27FC236}">
                <a16:creationId xmlns:a16="http://schemas.microsoft.com/office/drawing/2014/main" id="{5773AA21-861C-4DA9-B5CE-4214DF600A90}"/>
              </a:ext>
            </a:extLst>
          </p:cNvPr>
          <p:cNvPicPr>
            <a:picLocks noChangeAspect="1"/>
          </p:cNvPicPr>
          <p:nvPr/>
        </p:nvPicPr>
        <p:blipFill>
          <a:blip r:embed="rId5"/>
          <a:stretch>
            <a:fillRect/>
          </a:stretch>
        </p:blipFill>
        <p:spPr>
          <a:xfrm>
            <a:off x="5379774" y="3712131"/>
            <a:ext cx="4966832" cy="2923174"/>
          </a:xfrm>
          <a:prstGeom prst="rect">
            <a:avLst/>
          </a:prstGeom>
        </p:spPr>
      </p:pic>
      <p:cxnSp>
        <p:nvCxnSpPr>
          <p:cNvPr id="8" name="Straight Arrow Connector 7">
            <a:extLst>
              <a:ext uri="{FF2B5EF4-FFF2-40B4-BE49-F238E27FC236}">
                <a16:creationId xmlns:a16="http://schemas.microsoft.com/office/drawing/2014/main" id="{D16FF1A7-39CF-4E17-AD86-64332EE1AF51}"/>
              </a:ext>
            </a:extLst>
          </p:cNvPr>
          <p:cNvCxnSpPr/>
          <p:nvPr/>
        </p:nvCxnSpPr>
        <p:spPr>
          <a:xfrm flipV="1">
            <a:off x="2423604" y="1322773"/>
            <a:ext cx="1074198" cy="62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CDB25ED-9D35-4EA3-B96C-D71D0E6A7378}"/>
              </a:ext>
            </a:extLst>
          </p:cNvPr>
          <p:cNvSpPr txBox="1"/>
          <p:nvPr/>
        </p:nvSpPr>
        <p:spPr>
          <a:xfrm>
            <a:off x="2707688" y="873541"/>
            <a:ext cx="2388095" cy="369332"/>
          </a:xfrm>
          <a:prstGeom prst="rect">
            <a:avLst/>
          </a:prstGeom>
          <a:noFill/>
        </p:spPr>
        <p:txBody>
          <a:bodyPr wrap="square" rtlCol="0">
            <a:spAutoFit/>
          </a:bodyPr>
          <a:lstStyle/>
          <a:p>
            <a:r>
              <a:rPr lang="en-US" dirty="0"/>
              <a:t>Avg threshold = 12.5%</a:t>
            </a:r>
            <a:endParaRPr lang="en-IN" dirty="0"/>
          </a:p>
        </p:txBody>
      </p:sp>
    </p:spTree>
    <p:extLst>
      <p:ext uri="{BB962C8B-B14F-4D97-AF65-F5344CB8AC3E}">
        <p14:creationId xmlns:p14="http://schemas.microsoft.com/office/powerpoint/2010/main" val="22308030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25E79A-3D4C-42DE-A03D-E901EAC90EEF}"/>
              </a:ext>
            </a:extLst>
          </p:cNvPr>
          <p:cNvPicPr>
            <a:picLocks noChangeAspect="1"/>
          </p:cNvPicPr>
          <p:nvPr/>
        </p:nvPicPr>
        <p:blipFill>
          <a:blip r:embed="rId2"/>
          <a:stretch>
            <a:fillRect/>
          </a:stretch>
        </p:blipFill>
        <p:spPr>
          <a:xfrm>
            <a:off x="452434" y="202594"/>
            <a:ext cx="5043049" cy="3150318"/>
          </a:xfrm>
          <a:prstGeom prst="rect">
            <a:avLst/>
          </a:prstGeom>
        </p:spPr>
      </p:pic>
      <p:sp>
        <p:nvSpPr>
          <p:cNvPr id="5" name="Rectangle 4">
            <a:extLst>
              <a:ext uri="{FF2B5EF4-FFF2-40B4-BE49-F238E27FC236}">
                <a16:creationId xmlns:a16="http://schemas.microsoft.com/office/drawing/2014/main" id="{1148941C-5CBB-431A-BC22-FE91AF89A8B7}"/>
              </a:ext>
            </a:extLst>
          </p:cNvPr>
          <p:cNvSpPr/>
          <p:nvPr/>
        </p:nvSpPr>
        <p:spPr>
          <a:xfrm>
            <a:off x="1441142" y="3181923"/>
            <a:ext cx="6096000" cy="646331"/>
          </a:xfrm>
          <a:prstGeom prst="rect">
            <a:avLst/>
          </a:prstGeom>
        </p:spPr>
        <p:txBody>
          <a:bodyPr>
            <a:spAutoFit/>
          </a:bodyPr>
          <a:lstStyle/>
          <a:p>
            <a:endParaRPr lang="en-IN" dirty="0"/>
          </a:p>
          <a:p>
            <a:r>
              <a:rPr lang="en-IN" dirty="0"/>
              <a:t>#Distribution of dependent variable</a:t>
            </a:r>
          </a:p>
        </p:txBody>
      </p:sp>
      <p:pic>
        <p:nvPicPr>
          <p:cNvPr id="6" name="Picture 5">
            <a:extLst>
              <a:ext uri="{FF2B5EF4-FFF2-40B4-BE49-F238E27FC236}">
                <a16:creationId xmlns:a16="http://schemas.microsoft.com/office/drawing/2014/main" id="{622EC721-429A-4590-A12C-1C820C225B27}"/>
              </a:ext>
            </a:extLst>
          </p:cNvPr>
          <p:cNvPicPr>
            <a:picLocks noChangeAspect="1"/>
          </p:cNvPicPr>
          <p:nvPr/>
        </p:nvPicPr>
        <p:blipFill>
          <a:blip r:embed="rId3"/>
          <a:stretch>
            <a:fillRect/>
          </a:stretch>
        </p:blipFill>
        <p:spPr>
          <a:xfrm>
            <a:off x="5905930" y="202594"/>
            <a:ext cx="4327949" cy="3068508"/>
          </a:xfrm>
          <a:prstGeom prst="rect">
            <a:avLst/>
          </a:prstGeom>
        </p:spPr>
      </p:pic>
      <p:pic>
        <p:nvPicPr>
          <p:cNvPr id="7" name="Picture 6">
            <a:extLst>
              <a:ext uri="{FF2B5EF4-FFF2-40B4-BE49-F238E27FC236}">
                <a16:creationId xmlns:a16="http://schemas.microsoft.com/office/drawing/2014/main" id="{D1F05754-9A31-49FB-BF65-46F55B118661}"/>
              </a:ext>
            </a:extLst>
          </p:cNvPr>
          <p:cNvPicPr>
            <a:picLocks noChangeAspect="1"/>
          </p:cNvPicPr>
          <p:nvPr/>
        </p:nvPicPr>
        <p:blipFill>
          <a:blip r:embed="rId4"/>
          <a:stretch>
            <a:fillRect/>
          </a:stretch>
        </p:blipFill>
        <p:spPr>
          <a:xfrm>
            <a:off x="549564" y="4048217"/>
            <a:ext cx="5081158" cy="2523679"/>
          </a:xfrm>
          <a:prstGeom prst="rect">
            <a:avLst/>
          </a:prstGeom>
        </p:spPr>
      </p:pic>
      <p:pic>
        <p:nvPicPr>
          <p:cNvPr id="8" name="Picture 7">
            <a:extLst>
              <a:ext uri="{FF2B5EF4-FFF2-40B4-BE49-F238E27FC236}">
                <a16:creationId xmlns:a16="http://schemas.microsoft.com/office/drawing/2014/main" id="{6FDE7FA9-037F-4FE8-9707-792DB52B760A}"/>
              </a:ext>
            </a:extLst>
          </p:cNvPr>
          <p:cNvPicPr>
            <a:picLocks noChangeAspect="1"/>
          </p:cNvPicPr>
          <p:nvPr/>
        </p:nvPicPr>
        <p:blipFill>
          <a:blip r:embed="rId5"/>
          <a:stretch>
            <a:fillRect/>
          </a:stretch>
        </p:blipFill>
        <p:spPr>
          <a:xfrm>
            <a:off x="6365290" y="4048216"/>
            <a:ext cx="4975306" cy="2523679"/>
          </a:xfrm>
          <a:prstGeom prst="rect">
            <a:avLst/>
          </a:prstGeom>
        </p:spPr>
      </p:pic>
    </p:spTree>
    <p:extLst>
      <p:ext uri="{BB962C8B-B14F-4D97-AF65-F5344CB8AC3E}">
        <p14:creationId xmlns:p14="http://schemas.microsoft.com/office/powerpoint/2010/main" val="37561183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D78120-D7E9-4533-8914-EDD8D30D19D0}"/>
              </a:ext>
            </a:extLst>
          </p:cNvPr>
          <p:cNvSpPr/>
          <p:nvPr/>
        </p:nvSpPr>
        <p:spPr>
          <a:xfrm>
            <a:off x="248640" y="313565"/>
            <a:ext cx="4464235" cy="646331"/>
          </a:xfrm>
          <a:prstGeom prst="rect">
            <a:avLst/>
          </a:prstGeom>
        </p:spPr>
        <p:txBody>
          <a:bodyPr wrap="none">
            <a:spAutoFit/>
          </a:bodyPr>
          <a:lstStyle/>
          <a:p>
            <a:r>
              <a:rPr lang="en-IN" sz="3600" b="1" dirty="0">
                <a:solidFill>
                  <a:srgbClr val="000000"/>
                </a:solidFill>
                <a:latin typeface="Linux Libertine"/>
              </a:rPr>
              <a:t>Feature engineering</a:t>
            </a:r>
            <a:endParaRPr lang="en-IN" sz="3600" b="1" i="0" dirty="0">
              <a:solidFill>
                <a:srgbClr val="000000"/>
              </a:solidFill>
              <a:effectLst/>
              <a:latin typeface="Linux Libertine"/>
            </a:endParaRPr>
          </a:p>
        </p:txBody>
      </p:sp>
      <p:sp>
        <p:nvSpPr>
          <p:cNvPr id="3" name="Rectangle 2">
            <a:extLst>
              <a:ext uri="{FF2B5EF4-FFF2-40B4-BE49-F238E27FC236}">
                <a16:creationId xmlns:a16="http://schemas.microsoft.com/office/drawing/2014/main" id="{A0623DD6-68F7-4B61-BBA0-F745A49E815D}"/>
              </a:ext>
            </a:extLst>
          </p:cNvPr>
          <p:cNvSpPr>
            <a:spLocks noChangeArrowheads="1"/>
          </p:cNvSpPr>
          <p:nvPr/>
        </p:nvSpPr>
        <p:spPr bwMode="auto">
          <a:xfrm>
            <a:off x="248640" y="1224112"/>
            <a:ext cx="1127905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222222"/>
                </a:solidFill>
                <a:effectLst/>
                <a:latin typeface="Arial" panose="020B0604020202020204" pitchFamily="34" charset="0"/>
                <a:cs typeface="Arial" panose="020B0604020202020204" pitchFamily="34" charset="0"/>
              </a:rPr>
              <a:t>Feature engineering is the process of using </a:t>
            </a:r>
            <a:r>
              <a:rPr kumimoji="0" lang="en-US" altLang="en-US" sz="2000" i="0" u="none" strike="noStrike" cap="none" normalizeH="0" baseline="0" dirty="0">
                <a:ln>
                  <a:noFill/>
                </a:ln>
                <a:solidFill>
                  <a:srgbClr val="0B0080"/>
                </a:solidFill>
                <a:effectLst/>
                <a:latin typeface="Arial" panose="020B0604020202020204" pitchFamily="34" charset="0"/>
                <a:cs typeface="Arial" panose="020B0604020202020204" pitchFamily="34" charset="0"/>
                <a:hlinkClick r:id="rId2" tooltip="Domain knowledge"/>
              </a:rPr>
              <a:t>domain knowledge</a:t>
            </a:r>
            <a:r>
              <a:rPr kumimoji="0" lang="en-US" altLang="en-US" sz="2000" i="0" u="none" strike="noStrike" cap="none" normalizeH="0" baseline="0" dirty="0">
                <a:ln>
                  <a:noFill/>
                </a:ln>
                <a:solidFill>
                  <a:srgbClr val="222222"/>
                </a:solidFill>
                <a:effectLst/>
                <a:latin typeface="Arial" panose="020B0604020202020204" pitchFamily="34" charset="0"/>
                <a:cs typeface="Arial" panose="020B0604020202020204" pitchFamily="34" charset="0"/>
              </a:rPr>
              <a:t> of the data to create </a:t>
            </a:r>
            <a:r>
              <a:rPr kumimoji="0" lang="en-US" altLang="en-US" sz="2000" i="0" u="none" strike="noStrike" cap="none" normalizeH="0" baseline="0" dirty="0">
                <a:ln>
                  <a:noFill/>
                </a:ln>
                <a:solidFill>
                  <a:srgbClr val="0B0080"/>
                </a:solidFill>
                <a:effectLst/>
                <a:latin typeface="Arial" panose="020B0604020202020204" pitchFamily="34" charset="0"/>
                <a:cs typeface="Arial" panose="020B0604020202020204" pitchFamily="34" charset="0"/>
                <a:hlinkClick r:id="rId3" tooltip="Feature (machine learning)"/>
              </a:rPr>
              <a:t>features</a:t>
            </a:r>
            <a:r>
              <a:rPr kumimoji="0" lang="en-US" altLang="en-US" sz="200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222222"/>
                </a:solidFill>
                <a:effectLst/>
                <a:latin typeface="Arial" panose="020B0604020202020204" pitchFamily="34" charset="0"/>
                <a:cs typeface="Arial" panose="020B0604020202020204" pitchFamily="34" charset="0"/>
              </a:rPr>
              <a:t>that make </a:t>
            </a:r>
            <a:r>
              <a:rPr kumimoji="0" lang="en-US" altLang="en-US" sz="2000" i="0" u="none" strike="noStrike" cap="none" normalizeH="0" baseline="0" dirty="0">
                <a:ln>
                  <a:noFill/>
                </a:ln>
                <a:solidFill>
                  <a:srgbClr val="0B0080"/>
                </a:solidFill>
                <a:effectLst/>
                <a:latin typeface="Arial" panose="020B0604020202020204" pitchFamily="34" charset="0"/>
                <a:cs typeface="Arial" panose="020B0604020202020204" pitchFamily="34" charset="0"/>
                <a:hlinkClick r:id="rId4" tooltip="Machine learning"/>
              </a:rPr>
              <a:t>machine learning</a:t>
            </a:r>
            <a:r>
              <a:rPr kumimoji="0" lang="en-US" altLang="en-US" sz="2000" i="0" u="none" strike="noStrike" cap="none" normalizeH="0" baseline="0" dirty="0">
                <a:ln>
                  <a:noFill/>
                </a:ln>
                <a:solidFill>
                  <a:srgbClr val="222222"/>
                </a:solidFill>
                <a:effectLst/>
                <a:latin typeface="Arial" panose="020B0604020202020204" pitchFamily="34" charset="0"/>
                <a:cs typeface="Arial" panose="020B0604020202020204" pitchFamily="34" charset="0"/>
              </a:rPr>
              <a:t> algorithms work. Feature engineering is fundamental to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222222"/>
                </a:solidFill>
                <a:effectLst/>
                <a:latin typeface="Arial" panose="020B0604020202020204" pitchFamily="34" charset="0"/>
                <a:cs typeface="Arial" panose="020B0604020202020204" pitchFamily="34" charset="0"/>
              </a:rPr>
              <a:t>application of machine learning, and is both difficult and expensive.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222222"/>
              </a:solidFill>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222222"/>
                </a:solidFill>
                <a:effectLst/>
                <a:latin typeface="Arial" panose="020B0604020202020204" pitchFamily="34" charset="0"/>
                <a:cs typeface="Arial" panose="020B0604020202020204" pitchFamily="34" charset="0"/>
              </a:rPr>
              <a:t>The need for manual feature engineering can be obviated by automated </a:t>
            </a:r>
            <a:r>
              <a:rPr kumimoji="0" lang="en-US" altLang="en-US" sz="2000" i="0" u="none" strike="noStrike" cap="none" normalizeH="0" baseline="0" dirty="0">
                <a:ln>
                  <a:noFill/>
                </a:ln>
                <a:solidFill>
                  <a:srgbClr val="0B0080"/>
                </a:solidFill>
                <a:effectLst/>
                <a:latin typeface="Arial" panose="020B0604020202020204" pitchFamily="34" charset="0"/>
                <a:cs typeface="Arial" panose="020B0604020202020204" pitchFamily="34" charset="0"/>
                <a:hlinkClick r:id="rId5" tooltip="Feature learning"/>
              </a:rPr>
              <a:t>feature learning</a:t>
            </a:r>
            <a:r>
              <a:rPr kumimoji="0" lang="en-US" altLang="en-US" sz="200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endParaRPr kumimoji="0" lang="en-US" altLang="en-US" sz="20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222222"/>
                </a:solidFill>
                <a:effectLst/>
                <a:latin typeface="Arial" panose="020B0604020202020204" pitchFamily="34" charset="0"/>
                <a:cs typeface="Arial" panose="020B0604020202020204" pitchFamily="34" charset="0"/>
              </a:rPr>
              <a:t>Feature engineering is an informal topic, but it is considered essential in applied machine learning</a:t>
            </a:r>
            <a:r>
              <a:rPr kumimoji="0" lang="en-US" altLang="en-US" sz="10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Coming up with features is difficult, time-consuming, requires expert knowledge.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1" u="none" strike="noStrike" cap="none" normalizeH="0" baseline="0" dirty="0">
                <a:ln>
                  <a:noFill/>
                </a:ln>
                <a:solidFill>
                  <a:schemeClr val="tx1"/>
                </a:solidFill>
                <a:effectLst/>
                <a:latin typeface="Arial" panose="020B0604020202020204" pitchFamily="34" charset="0"/>
              </a:rPr>
              <a:t>Applied machine learning" is basically feature engineering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 </a:t>
            </a:r>
            <a:r>
              <a:rPr kumimoji="0" lang="en-US" altLang="en-US" sz="1800" b="0" i="1" u="none" strike="noStrike" cap="none" normalizeH="0" baseline="0" dirty="0">
                <a:ln>
                  <a:noFill/>
                </a:ln>
                <a:solidFill>
                  <a:srgbClr val="0B0080"/>
                </a:solidFill>
                <a:effectLst/>
                <a:latin typeface="Arial" panose="020B0604020202020204" pitchFamily="34" charset="0"/>
                <a:hlinkClick r:id="rId6" tooltip="Andrew Ng"/>
              </a:rPr>
              <a:t>Andrew Ng</a:t>
            </a:r>
            <a:r>
              <a:rPr kumimoji="0" lang="en-US" altLang="en-US" sz="1800" b="0" i="1" u="none" strike="noStrike" cap="none" normalizeH="0" baseline="0" dirty="0">
                <a:ln>
                  <a:noFill/>
                </a:ln>
                <a:solidFill>
                  <a:schemeClr val="tx1"/>
                </a:solidFill>
                <a:effectLst/>
                <a:latin typeface="Arial" panose="020B0604020202020204" pitchFamily="34" charset="0"/>
              </a:rPr>
              <a:t>, </a:t>
            </a:r>
            <a:r>
              <a:rPr kumimoji="0" lang="en-US" altLang="en-US" sz="1800" b="0" i="1" u="sng" strike="noStrike" cap="none" normalizeH="0" baseline="0" dirty="0">
                <a:ln>
                  <a:noFill/>
                </a:ln>
                <a:solidFill>
                  <a:srgbClr val="663366"/>
                </a:solidFill>
                <a:effectLst/>
                <a:latin typeface="Arial" panose="020B0604020202020204" pitchFamily="34" charset="0"/>
                <a:hlinkClick r:id="rId7"/>
              </a:rPr>
              <a:t>Machine Learning and AI via Brain simulations</a:t>
            </a:r>
            <a:r>
              <a:rPr kumimoji="0" lang="en-US" altLang="en-US" sz="1800" b="0" i="1" u="sng" strike="noStrike" cap="none" normalizeH="0" baseline="0" dirty="0">
                <a:ln>
                  <a:noFill/>
                </a:ln>
                <a:solidFill>
                  <a:srgbClr val="663366"/>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17659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4E6465-C57C-45D3-8CB8-42D2D3C5E6B9}"/>
              </a:ext>
            </a:extLst>
          </p:cNvPr>
          <p:cNvSpPr/>
          <p:nvPr/>
        </p:nvSpPr>
        <p:spPr>
          <a:xfrm>
            <a:off x="468922" y="471663"/>
            <a:ext cx="10816494" cy="1200329"/>
          </a:xfrm>
          <a:prstGeom prst="rect">
            <a:avLst/>
          </a:prstGeom>
        </p:spPr>
        <p:txBody>
          <a:bodyPr wrap="square">
            <a:spAutoFit/>
          </a:bodyPr>
          <a:lstStyle/>
          <a:p>
            <a:r>
              <a:rPr lang="en-US" dirty="0">
                <a:latin typeface="Arial" panose="020B0604020202020204" pitchFamily="34" charset="0"/>
              </a:rPr>
              <a:t>A </a:t>
            </a:r>
            <a:r>
              <a:rPr lang="en-US" dirty="0">
                <a:latin typeface="Arial" panose="020B0604020202020204" pitchFamily="34" charset="0"/>
                <a:hlinkClick r:id="rId2" tooltip="Feature (machine learning)">
                  <a:extLst>
                    <a:ext uri="{A12FA001-AC4F-418D-AE19-62706E023703}">
                      <ahyp:hlinkClr xmlns:ahyp="http://schemas.microsoft.com/office/drawing/2018/hyperlinkcolor" val="tx"/>
                    </a:ext>
                  </a:extLst>
                </a:hlinkClick>
              </a:rPr>
              <a:t>feature</a:t>
            </a:r>
            <a:r>
              <a:rPr lang="en-US" dirty="0">
                <a:latin typeface="Arial" panose="020B0604020202020204" pitchFamily="34" charset="0"/>
              </a:rPr>
              <a:t> is an attribute or property shared by all of the independent units on which analysis or prediction is to be done. Any attribute could be a feature, as long as it is useful to the model.</a:t>
            </a:r>
          </a:p>
          <a:p>
            <a:r>
              <a:rPr lang="en-US" dirty="0">
                <a:latin typeface="Arial" panose="020B0604020202020204" pitchFamily="34" charset="0"/>
              </a:rPr>
              <a:t>The purpose of a feature, other than being an attribute, would be much easier to understand in the context of a problem. A feature is a characteristic that might help when solving the problem.</a:t>
            </a:r>
            <a:endParaRPr lang="en-US" b="0" i="0" dirty="0">
              <a:effectLst/>
              <a:latin typeface="Arial" panose="020B0604020202020204" pitchFamily="34" charset="0"/>
            </a:endParaRPr>
          </a:p>
        </p:txBody>
      </p:sp>
      <p:sp>
        <p:nvSpPr>
          <p:cNvPr id="3" name="Rectangle 2">
            <a:extLst>
              <a:ext uri="{FF2B5EF4-FFF2-40B4-BE49-F238E27FC236}">
                <a16:creationId xmlns:a16="http://schemas.microsoft.com/office/drawing/2014/main" id="{77B1DD46-E7C5-4FAC-B0FE-A65401A4CE21}"/>
              </a:ext>
            </a:extLst>
          </p:cNvPr>
          <p:cNvSpPr/>
          <p:nvPr/>
        </p:nvSpPr>
        <p:spPr>
          <a:xfrm>
            <a:off x="468922" y="2441138"/>
            <a:ext cx="9597293" cy="2739211"/>
          </a:xfrm>
          <a:prstGeom prst="rect">
            <a:avLst/>
          </a:prstGeom>
        </p:spPr>
        <p:txBody>
          <a:bodyPr wrap="square">
            <a:spAutoFit/>
          </a:bodyPr>
          <a:lstStyle/>
          <a:p>
            <a:r>
              <a:rPr lang="en-US" sz="2800" b="1" dirty="0">
                <a:solidFill>
                  <a:srgbClr val="000000"/>
                </a:solidFill>
                <a:latin typeface="Linux Libertine"/>
              </a:rPr>
              <a:t>The process of feature engineering</a:t>
            </a:r>
          </a:p>
          <a:p>
            <a:r>
              <a:rPr lang="en-US" dirty="0">
                <a:solidFill>
                  <a:srgbClr val="222222"/>
                </a:solidFill>
                <a:latin typeface="Arial" panose="020B0604020202020204" pitchFamily="34" charset="0"/>
              </a:rPr>
              <a:t>:</a:t>
            </a:r>
          </a:p>
          <a:p>
            <a:endParaRPr lang="en-US" dirty="0">
              <a:solidFill>
                <a:srgbClr val="222222"/>
              </a:solidFill>
              <a:latin typeface="Arial" panose="020B0604020202020204" pitchFamily="34" charset="0"/>
            </a:endParaRPr>
          </a:p>
          <a:p>
            <a:pPr>
              <a:buFont typeface="+mj-lt"/>
              <a:buAutoNum type="arabicPeriod"/>
            </a:pPr>
            <a:r>
              <a:rPr lang="en-US" dirty="0">
                <a:solidFill>
                  <a:srgbClr val="0B0080"/>
                </a:solidFill>
                <a:latin typeface="Arial" panose="020B0604020202020204" pitchFamily="34" charset="0"/>
                <a:hlinkClick r:id="rId3" tooltip="Brainstorming"/>
              </a:rPr>
              <a:t>Brainstorming</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4" tooltip="Software testing"/>
              </a:rPr>
              <a:t>Testing</a:t>
            </a:r>
            <a:r>
              <a:rPr lang="en-US" dirty="0">
                <a:solidFill>
                  <a:srgbClr val="222222"/>
                </a:solidFill>
                <a:latin typeface="Arial" panose="020B0604020202020204" pitchFamily="34" charset="0"/>
              </a:rPr>
              <a:t> features;</a:t>
            </a:r>
          </a:p>
          <a:p>
            <a:pPr>
              <a:buFont typeface="+mj-lt"/>
              <a:buAutoNum type="arabicPeriod"/>
            </a:pPr>
            <a:r>
              <a:rPr lang="en-US" dirty="0">
                <a:solidFill>
                  <a:srgbClr val="222222"/>
                </a:solidFill>
                <a:latin typeface="Arial" panose="020B0604020202020204" pitchFamily="34" charset="0"/>
              </a:rPr>
              <a:t>Deciding what features to create;</a:t>
            </a:r>
          </a:p>
          <a:p>
            <a:pPr>
              <a:buFont typeface="+mj-lt"/>
              <a:buAutoNum type="arabicPeriod"/>
            </a:pPr>
            <a:r>
              <a:rPr lang="en-US" dirty="0">
                <a:solidFill>
                  <a:srgbClr val="222222"/>
                </a:solidFill>
                <a:latin typeface="Arial" panose="020B0604020202020204" pitchFamily="34" charset="0"/>
              </a:rPr>
              <a:t>Creating features;</a:t>
            </a:r>
          </a:p>
          <a:p>
            <a:pPr>
              <a:buFont typeface="+mj-lt"/>
              <a:buAutoNum type="arabicPeriod"/>
            </a:pPr>
            <a:r>
              <a:rPr lang="en-US" dirty="0">
                <a:solidFill>
                  <a:srgbClr val="222222"/>
                </a:solidFill>
                <a:latin typeface="Arial" panose="020B0604020202020204" pitchFamily="34" charset="0"/>
              </a:rPr>
              <a:t>Checking how the features work with your model;</a:t>
            </a:r>
          </a:p>
          <a:p>
            <a:pPr>
              <a:buFont typeface="+mj-lt"/>
              <a:buAutoNum type="arabicPeriod"/>
            </a:pPr>
            <a:r>
              <a:rPr lang="en-US" dirty="0">
                <a:solidFill>
                  <a:srgbClr val="222222"/>
                </a:solidFill>
                <a:latin typeface="Arial" panose="020B0604020202020204" pitchFamily="34" charset="0"/>
              </a:rPr>
              <a:t>Improving your features if needed;</a:t>
            </a:r>
          </a:p>
          <a:p>
            <a:pPr>
              <a:buFont typeface="+mj-lt"/>
              <a:buAutoNum type="arabicPeriod"/>
            </a:pPr>
            <a:r>
              <a:rPr lang="en-US" dirty="0">
                <a:solidFill>
                  <a:srgbClr val="222222"/>
                </a:solidFill>
                <a:latin typeface="Arial" panose="020B0604020202020204" pitchFamily="34" charset="0"/>
              </a:rPr>
              <a:t>Go back to brainstorming/creating more features until the work is done.</a:t>
            </a:r>
            <a:endParaRPr lang="en-US"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15229653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B00A86-DAB5-4FD8-9F53-628394C5BA26}"/>
              </a:ext>
            </a:extLst>
          </p:cNvPr>
          <p:cNvSpPr/>
          <p:nvPr/>
        </p:nvSpPr>
        <p:spPr>
          <a:xfrm>
            <a:off x="336060" y="627581"/>
            <a:ext cx="11246339" cy="4093428"/>
          </a:xfrm>
          <a:prstGeom prst="rect">
            <a:avLst/>
          </a:prstGeom>
        </p:spPr>
        <p:txBody>
          <a:bodyPr wrap="square">
            <a:spAutoFit/>
          </a:bodyPr>
          <a:lstStyle/>
          <a:p>
            <a:r>
              <a:rPr lang="en-US" sz="4400" b="1" dirty="0">
                <a:latin typeface="Arial" panose="020B0604020202020204" pitchFamily="34" charset="0"/>
              </a:rPr>
              <a:t>Data wrangling</a:t>
            </a:r>
            <a:r>
              <a:rPr lang="en-US" dirty="0">
                <a:latin typeface="Arial" panose="020B0604020202020204" pitchFamily="34" charset="0"/>
              </a:rPr>
              <a:t>,</a:t>
            </a:r>
          </a:p>
          <a:p>
            <a:endParaRPr lang="en-US" dirty="0">
              <a:latin typeface="Arial" panose="020B0604020202020204" pitchFamily="34" charset="0"/>
            </a:endParaRPr>
          </a:p>
          <a:p>
            <a:endParaRPr lang="en-US" dirty="0">
              <a:latin typeface="Arial" panose="020B0604020202020204" pitchFamily="34" charset="0"/>
            </a:endParaRPr>
          </a:p>
          <a:p>
            <a:r>
              <a:rPr lang="en-US" dirty="0">
                <a:latin typeface="Arial" panose="020B0604020202020204" pitchFamily="34" charset="0"/>
              </a:rPr>
              <a:t> sometimes referred to as </a:t>
            </a:r>
            <a:r>
              <a:rPr lang="en-US" b="1" dirty="0">
                <a:latin typeface="Arial" panose="020B0604020202020204" pitchFamily="34" charset="0"/>
              </a:rPr>
              <a:t>data munging</a:t>
            </a:r>
            <a:r>
              <a:rPr lang="en-US" dirty="0">
                <a:latin typeface="Arial" panose="020B0604020202020204" pitchFamily="34" charset="0"/>
              </a:rPr>
              <a:t>, is the process of transforming and </a:t>
            </a:r>
            <a:r>
              <a:rPr lang="en-US" dirty="0">
                <a:latin typeface="Arial" panose="020B0604020202020204" pitchFamily="34" charset="0"/>
                <a:hlinkClick r:id="rId2" tooltip="Data mapping">
                  <a:extLst>
                    <a:ext uri="{A12FA001-AC4F-418D-AE19-62706E023703}">
                      <ahyp:hlinkClr xmlns:ahyp="http://schemas.microsoft.com/office/drawing/2018/hyperlinkcolor" val="tx"/>
                    </a:ext>
                  </a:extLst>
                </a:hlinkClick>
              </a:rPr>
              <a:t>mapping data</a:t>
            </a:r>
            <a:r>
              <a:rPr lang="en-US" dirty="0">
                <a:latin typeface="Arial" panose="020B0604020202020204" pitchFamily="34" charset="0"/>
              </a:rPr>
              <a:t> from one "</a:t>
            </a:r>
            <a:r>
              <a:rPr lang="en-US" dirty="0">
                <a:latin typeface="Arial" panose="020B0604020202020204" pitchFamily="34" charset="0"/>
                <a:hlinkClick r:id="rId3" tooltip="Raw data">
                  <a:extLst>
                    <a:ext uri="{A12FA001-AC4F-418D-AE19-62706E023703}">
                      <ahyp:hlinkClr xmlns:ahyp="http://schemas.microsoft.com/office/drawing/2018/hyperlinkcolor" val="tx"/>
                    </a:ext>
                  </a:extLst>
                </a:hlinkClick>
              </a:rPr>
              <a:t>raw</a:t>
            </a:r>
            <a:r>
              <a:rPr lang="en-US" dirty="0">
                <a:latin typeface="Arial" panose="020B0604020202020204" pitchFamily="34" charset="0"/>
              </a:rPr>
              <a:t>" data form into another </a:t>
            </a:r>
            <a:r>
              <a:rPr lang="en-US" dirty="0">
                <a:latin typeface="Arial" panose="020B0604020202020204" pitchFamily="34" charset="0"/>
                <a:hlinkClick r:id="rId4" tooltip="Content format">
                  <a:extLst>
                    <a:ext uri="{A12FA001-AC4F-418D-AE19-62706E023703}">
                      <ahyp:hlinkClr xmlns:ahyp="http://schemas.microsoft.com/office/drawing/2018/hyperlinkcolor" val="tx"/>
                    </a:ext>
                  </a:extLst>
                </a:hlinkClick>
              </a:rPr>
              <a:t>format</a:t>
            </a:r>
            <a:r>
              <a:rPr lang="en-US" dirty="0">
                <a:latin typeface="Arial" panose="020B0604020202020204" pitchFamily="34" charset="0"/>
              </a:rPr>
              <a:t> with the intent of making it more appropriate and valuable for a variety of downstream purposes such as analytics. A </a:t>
            </a:r>
            <a:r>
              <a:rPr lang="en-US" b="1" dirty="0">
                <a:latin typeface="Arial" panose="020B0604020202020204" pitchFamily="34" charset="0"/>
              </a:rPr>
              <a:t>data wrangler</a:t>
            </a:r>
            <a:r>
              <a:rPr lang="en-US" dirty="0">
                <a:latin typeface="Arial" panose="020B0604020202020204" pitchFamily="34" charset="0"/>
              </a:rPr>
              <a:t> is a person who performs these transformation operations.</a:t>
            </a:r>
          </a:p>
          <a:p>
            <a:endParaRPr lang="en-US" dirty="0">
              <a:latin typeface="Arial" panose="020B0604020202020204" pitchFamily="34" charset="0"/>
            </a:endParaRPr>
          </a:p>
          <a:p>
            <a:r>
              <a:rPr lang="en-US" dirty="0">
                <a:latin typeface="Arial" panose="020B0604020202020204" pitchFamily="34" charset="0"/>
              </a:rPr>
              <a:t>This may include further </a:t>
            </a:r>
            <a:r>
              <a:rPr lang="en-US" dirty="0">
                <a:latin typeface="Arial" panose="020B0604020202020204" pitchFamily="34" charset="0"/>
                <a:hlinkClick r:id="rId5" tooltip="Mung (computer term)">
                  <a:extLst>
                    <a:ext uri="{A12FA001-AC4F-418D-AE19-62706E023703}">
                      <ahyp:hlinkClr xmlns:ahyp="http://schemas.microsoft.com/office/drawing/2018/hyperlinkcolor" val="tx"/>
                    </a:ext>
                  </a:extLst>
                </a:hlinkClick>
              </a:rPr>
              <a:t>munging</a:t>
            </a:r>
            <a:r>
              <a:rPr lang="en-US" dirty="0">
                <a:latin typeface="Arial" panose="020B0604020202020204" pitchFamily="34" charset="0"/>
              </a:rPr>
              <a:t>, </a:t>
            </a:r>
            <a:r>
              <a:rPr lang="en-US" dirty="0">
                <a:latin typeface="Arial" panose="020B0604020202020204" pitchFamily="34" charset="0"/>
                <a:hlinkClick r:id="rId6" tooltip="Data visualization">
                  <a:extLst>
                    <a:ext uri="{A12FA001-AC4F-418D-AE19-62706E023703}">
                      <ahyp:hlinkClr xmlns:ahyp="http://schemas.microsoft.com/office/drawing/2018/hyperlinkcolor" val="tx"/>
                    </a:ext>
                  </a:extLst>
                </a:hlinkClick>
              </a:rPr>
              <a:t>data visualization</a:t>
            </a:r>
            <a:r>
              <a:rPr lang="en-US" dirty="0">
                <a:latin typeface="Arial" panose="020B0604020202020204" pitchFamily="34" charset="0"/>
              </a:rPr>
              <a:t>, data aggregation, training a </a:t>
            </a:r>
            <a:r>
              <a:rPr lang="en-US" dirty="0">
                <a:latin typeface="Arial" panose="020B0604020202020204" pitchFamily="34" charset="0"/>
                <a:hlinkClick r:id="rId7" tooltip="Statistical model">
                  <a:extLst>
                    <a:ext uri="{A12FA001-AC4F-418D-AE19-62706E023703}">
                      <ahyp:hlinkClr xmlns:ahyp="http://schemas.microsoft.com/office/drawing/2018/hyperlinkcolor" val="tx"/>
                    </a:ext>
                  </a:extLst>
                </a:hlinkClick>
              </a:rPr>
              <a:t>statistical model</a:t>
            </a:r>
            <a:r>
              <a:rPr lang="en-US" dirty="0">
                <a:latin typeface="Arial" panose="020B0604020202020204" pitchFamily="34" charset="0"/>
              </a:rPr>
              <a:t>, as well as many other potential uses. Data munging as a process typically follows a set of general steps which begin with extracting the data in a raw form from the data source, "munging" the raw data using algorithms (e.g. sorting) or parsing the data into predefined data structures, and finally depositing the resulting content into a data sink for storage and future use</a:t>
            </a:r>
            <a:endParaRPr lang="en-US" b="0" i="0" dirty="0">
              <a:effectLst/>
              <a:latin typeface="Arial" panose="020B0604020202020204" pitchFamily="34" charset="0"/>
            </a:endParaRPr>
          </a:p>
        </p:txBody>
      </p:sp>
    </p:spTree>
    <p:extLst>
      <p:ext uri="{BB962C8B-B14F-4D97-AF65-F5344CB8AC3E}">
        <p14:creationId xmlns:p14="http://schemas.microsoft.com/office/powerpoint/2010/main" val="41637226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55C5A9-0DB4-446A-AACF-14E76944CC19}"/>
              </a:ext>
            </a:extLst>
          </p:cNvPr>
          <p:cNvPicPr>
            <a:picLocks noChangeAspect="1"/>
          </p:cNvPicPr>
          <p:nvPr/>
        </p:nvPicPr>
        <p:blipFill>
          <a:blip r:embed="rId2"/>
          <a:stretch>
            <a:fillRect/>
          </a:stretch>
        </p:blipFill>
        <p:spPr>
          <a:xfrm>
            <a:off x="1101969" y="786850"/>
            <a:ext cx="9401908" cy="5284300"/>
          </a:xfrm>
          <a:prstGeom prst="rect">
            <a:avLst/>
          </a:prstGeom>
        </p:spPr>
      </p:pic>
    </p:spTree>
    <p:extLst>
      <p:ext uri="{BB962C8B-B14F-4D97-AF65-F5344CB8AC3E}">
        <p14:creationId xmlns:p14="http://schemas.microsoft.com/office/powerpoint/2010/main" val="29350142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4468F1-B5FB-43C6-9743-C783151CE06A}"/>
              </a:ext>
            </a:extLst>
          </p:cNvPr>
          <p:cNvSpPr/>
          <p:nvPr/>
        </p:nvSpPr>
        <p:spPr>
          <a:xfrm>
            <a:off x="4163048" y="375055"/>
            <a:ext cx="3226717"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Regression</a:t>
            </a:r>
          </a:p>
        </p:txBody>
      </p:sp>
      <p:sp>
        <p:nvSpPr>
          <p:cNvPr id="3" name="TextBox 2">
            <a:extLst>
              <a:ext uri="{FF2B5EF4-FFF2-40B4-BE49-F238E27FC236}">
                <a16:creationId xmlns:a16="http://schemas.microsoft.com/office/drawing/2014/main" id="{4B13E46E-5A57-4F41-8EF4-BEAD0DBDACF2}"/>
              </a:ext>
            </a:extLst>
          </p:cNvPr>
          <p:cNvSpPr txBox="1"/>
          <p:nvPr/>
        </p:nvSpPr>
        <p:spPr>
          <a:xfrm>
            <a:off x="1003177" y="1500326"/>
            <a:ext cx="9869946" cy="2308324"/>
          </a:xfrm>
          <a:prstGeom prst="rect">
            <a:avLst/>
          </a:prstGeom>
          <a:noFill/>
        </p:spPr>
        <p:txBody>
          <a:bodyPr wrap="none" rtlCol="0">
            <a:spAutoFit/>
          </a:bodyPr>
          <a:lstStyle/>
          <a:p>
            <a:r>
              <a:rPr lang="en-US" dirty="0"/>
              <a:t>Regression is an statistical tool which is used to estimate relation between dependent and independent</a:t>
            </a:r>
          </a:p>
          <a:p>
            <a:r>
              <a:rPr lang="en-US" dirty="0"/>
              <a:t>Variable.</a:t>
            </a:r>
          </a:p>
          <a:p>
            <a:endParaRPr lang="en-US" dirty="0"/>
          </a:p>
          <a:p>
            <a:r>
              <a:rPr lang="en-US" dirty="0"/>
              <a:t>   </a:t>
            </a:r>
          </a:p>
          <a:p>
            <a:r>
              <a:rPr lang="en-US" dirty="0"/>
              <a:t>        </a:t>
            </a:r>
            <a:r>
              <a:rPr lang="en-US" sz="3600" dirty="0"/>
              <a:t>                         Y=ẞ</a:t>
            </a:r>
            <a:r>
              <a:rPr lang="en-US" sz="1600" dirty="0"/>
              <a:t>0 </a:t>
            </a:r>
            <a:r>
              <a:rPr lang="en-US" sz="3200" dirty="0"/>
              <a:t>+ẞ1X+E</a:t>
            </a:r>
          </a:p>
          <a:p>
            <a:endParaRPr lang="en-US" dirty="0"/>
          </a:p>
          <a:p>
            <a:endParaRPr lang="en-IN" dirty="0"/>
          </a:p>
        </p:txBody>
      </p:sp>
      <p:cxnSp>
        <p:nvCxnSpPr>
          <p:cNvPr id="5" name="Straight Connector 4">
            <a:extLst>
              <a:ext uri="{FF2B5EF4-FFF2-40B4-BE49-F238E27FC236}">
                <a16:creationId xmlns:a16="http://schemas.microsoft.com/office/drawing/2014/main" id="{69526831-F3EA-4890-98AE-68E873CCC4A2}"/>
              </a:ext>
            </a:extLst>
          </p:cNvPr>
          <p:cNvCxnSpPr/>
          <p:nvPr/>
        </p:nvCxnSpPr>
        <p:spPr>
          <a:xfrm>
            <a:off x="3080551" y="3595456"/>
            <a:ext cx="0" cy="2388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DB2425B-4D49-4ACE-A3BA-D1DD2FA11177}"/>
              </a:ext>
            </a:extLst>
          </p:cNvPr>
          <p:cNvCxnSpPr/>
          <p:nvPr/>
        </p:nvCxnSpPr>
        <p:spPr>
          <a:xfrm>
            <a:off x="3080551" y="5983550"/>
            <a:ext cx="37197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D41A1CD-1F13-4AE0-B8E7-5D6A5A3D6832}"/>
              </a:ext>
            </a:extLst>
          </p:cNvPr>
          <p:cNvCxnSpPr/>
          <p:nvPr/>
        </p:nvCxnSpPr>
        <p:spPr>
          <a:xfrm flipV="1">
            <a:off x="3080551" y="3888419"/>
            <a:ext cx="2857599" cy="2095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65B3D5A-F761-4F8E-8D56-41736CA92B09}"/>
              </a:ext>
            </a:extLst>
          </p:cNvPr>
          <p:cNvSpPr/>
          <p:nvPr/>
        </p:nvSpPr>
        <p:spPr>
          <a:xfrm>
            <a:off x="5485069" y="560047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B844095C-BA09-4CCD-A1DD-F78480385D63}"/>
              </a:ext>
            </a:extLst>
          </p:cNvPr>
          <p:cNvSpPr/>
          <p:nvPr/>
        </p:nvSpPr>
        <p:spPr>
          <a:xfrm>
            <a:off x="5500530" y="484675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999A30F4-2B46-4098-BFE8-391C6A1EDCF3}"/>
              </a:ext>
            </a:extLst>
          </p:cNvPr>
          <p:cNvSpPr/>
          <p:nvPr/>
        </p:nvSpPr>
        <p:spPr>
          <a:xfrm>
            <a:off x="4600262" y="527696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64270514-23F7-42EC-820F-ABFD35AB279A}"/>
              </a:ext>
            </a:extLst>
          </p:cNvPr>
          <p:cNvSpPr/>
          <p:nvPr/>
        </p:nvSpPr>
        <p:spPr>
          <a:xfrm>
            <a:off x="5157926" y="463725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0DE9C61-414F-4D77-8FC0-302576D5E2F7}"/>
              </a:ext>
            </a:extLst>
          </p:cNvPr>
          <p:cNvSpPr/>
          <p:nvPr/>
        </p:nvSpPr>
        <p:spPr>
          <a:xfrm>
            <a:off x="4117329" y="4890265"/>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2D277779-2916-4096-9A4A-E743989F233C}"/>
              </a:ext>
            </a:extLst>
          </p:cNvPr>
          <p:cNvSpPr/>
          <p:nvPr/>
        </p:nvSpPr>
        <p:spPr>
          <a:xfrm>
            <a:off x="4648274" y="458665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BD5711E-CE15-4FC6-89FE-EC4233A26E9C}"/>
              </a:ext>
            </a:extLst>
          </p:cNvPr>
          <p:cNvSpPr/>
          <p:nvPr/>
        </p:nvSpPr>
        <p:spPr>
          <a:xfrm>
            <a:off x="4774855" y="388841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4E7BBAF2-B14D-4903-A023-56A4DE60609D}"/>
              </a:ext>
            </a:extLst>
          </p:cNvPr>
          <p:cNvSpPr/>
          <p:nvPr/>
        </p:nvSpPr>
        <p:spPr>
          <a:xfrm>
            <a:off x="4050660" y="458664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26C8251E-0346-4176-ACBD-8076B357E209}"/>
              </a:ext>
            </a:extLst>
          </p:cNvPr>
          <p:cNvSpPr/>
          <p:nvPr/>
        </p:nvSpPr>
        <p:spPr>
          <a:xfrm>
            <a:off x="3907803" y="543690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76A536F9-4D85-4039-A253-B736BFB547C1}"/>
              </a:ext>
            </a:extLst>
          </p:cNvPr>
          <p:cNvSpPr/>
          <p:nvPr/>
        </p:nvSpPr>
        <p:spPr>
          <a:xfrm>
            <a:off x="5135066" y="414600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AD2C79FE-ED51-4E90-B09E-E5613237307C}"/>
              </a:ext>
            </a:extLst>
          </p:cNvPr>
          <p:cNvSpPr/>
          <p:nvPr/>
        </p:nvSpPr>
        <p:spPr>
          <a:xfrm>
            <a:off x="5533747" y="395446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B702F99A-8953-44B2-BC4E-59A4DAEDB1A5}"/>
              </a:ext>
            </a:extLst>
          </p:cNvPr>
          <p:cNvSpPr/>
          <p:nvPr/>
        </p:nvSpPr>
        <p:spPr>
          <a:xfrm>
            <a:off x="4748370" y="484092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DE40F0E9-2623-49AD-80C1-AD64DEAD7E1A}"/>
              </a:ext>
            </a:extLst>
          </p:cNvPr>
          <p:cNvSpPr/>
          <p:nvPr/>
        </p:nvSpPr>
        <p:spPr>
          <a:xfrm>
            <a:off x="4894704" y="4521976"/>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885AE2F1-2C2F-4298-A5E1-B6BD9B0E2226}"/>
              </a:ext>
            </a:extLst>
          </p:cNvPr>
          <p:cNvSpPr/>
          <p:nvPr/>
        </p:nvSpPr>
        <p:spPr>
          <a:xfrm>
            <a:off x="5439350" y="4321868"/>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5497F5D5-9CE0-4B25-8505-C63114D731EE}"/>
              </a:ext>
            </a:extLst>
          </p:cNvPr>
          <p:cNvSpPr/>
          <p:nvPr/>
        </p:nvSpPr>
        <p:spPr>
          <a:xfrm>
            <a:off x="4050660" y="5124626"/>
            <a:ext cx="156254" cy="168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4CFDE094-1B51-4BAD-A216-67D2CDF75BB6}"/>
              </a:ext>
            </a:extLst>
          </p:cNvPr>
          <p:cNvSpPr/>
          <p:nvPr/>
        </p:nvSpPr>
        <p:spPr>
          <a:xfrm>
            <a:off x="4514879" y="4806311"/>
            <a:ext cx="156254" cy="168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442FF339-52A0-4C7A-9364-5BD6900DB6F7}"/>
              </a:ext>
            </a:extLst>
          </p:cNvPr>
          <p:cNvSpPr/>
          <p:nvPr/>
        </p:nvSpPr>
        <p:spPr>
          <a:xfrm>
            <a:off x="5079798" y="4381098"/>
            <a:ext cx="156254" cy="168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723C5255-E4CC-4F51-AF9B-3F1BCBDBB3AF}"/>
              </a:ext>
            </a:extLst>
          </p:cNvPr>
          <p:cNvSpPr/>
          <p:nvPr/>
        </p:nvSpPr>
        <p:spPr>
          <a:xfrm>
            <a:off x="5608607" y="4028442"/>
            <a:ext cx="156254" cy="168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F4EA54A5-E6AE-4172-B02F-F5EA3B189BB8}"/>
              </a:ext>
            </a:extLst>
          </p:cNvPr>
          <p:cNvSpPr/>
          <p:nvPr/>
        </p:nvSpPr>
        <p:spPr>
          <a:xfrm>
            <a:off x="3430846" y="5539032"/>
            <a:ext cx="156254" cy="168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0FA8AE42-41EF-443B-80B0-236018FEB953}"/>
              </a:ext>
            </a:extLst>
          </p:cNvPr>
          <p:cNvSpPr txBox="1"/>
          <p:nvPr/>
        </p:nvSpPr>
        <p:spPr>
          <a:xfrm>
            <a:off x="4214608" y="6090835"/>
            <a:ext cx="1747081" cy="369332"/>
          </a:xfrm>
          <a:prstGeom prst="rect">
            <a:avLst/>
          </a:prstGeom>
          <a:noFill/>
        </p:spPr>
        <p:txBody>
          <a:bodyPr wrap="none" rtlCol="0">
            <a:spAutoFit/>
          </a:bodyPr>
          <a:lstStyle/>
          <a:p>
            <a:r>
              <a:rPr lang="en-US" dirty="0"/>
              <a:t>In-Dependent(X)</a:t>
            </a:r>
            <a:endParaRPr lang="en-IN" dirty="0"/>
          </a:p>
        </p:txBody>
      </p:sp>
      <p:sp>
        <p:nvSpPr>
          <p:cNvPr id="30" name="Rectangle 29">
            <a:extLst>
              <a:ext uri="{FF2B5EF4-FFF2-40B4-BE49-F238E27FC236}">
                <a16:creationId xmlns:a16="http://schemas.microsoft.com/office/drawing/2014/main" id="{2C3B7A58-6C0F-4063-BC70-E4A54C6EF5BF}"/>
              </a:ext>
            </a:extLst>
          </p:cNvPr>
          <p:cNvSpPr/>
          <p:nvPr/>
        </p:nvSpPr>
        <p:spPr>
          <a:xfrm>
            <a:off x="1590007" y="4309573"/>
            <a:ext cx="1418465" cy="369332"/>
          </a:xfrm>
          <a:prstGeom prst="rect">
            <a:avLst/>
          </a:prstGeom>
        </p:spPr>
        <p:txBody>
          <a:bodyPr wrap="none">
            <a:spAutoFit/>
          </a:bodyPr>
          <a:lstStyle/>
          <a:p>
            <a:r>
              <a:rPr lang="en-US" dirty="0"/>
              <a:t>Y-Dependent</a:t>
            </a:r>
            <a:endParaRPr lang="en-IN" dirty="0"/>
          </a:p>
        </p:txBody>
      </p:sp>
      <p:cxnSp>
        <p:nvCxnSpPr>
          <p:cNvPr id="32" name="Straight Arrow Connector 31">
            <a:extLst>
              <a:ext uri="{FF2B5EF4-FFF2-40B4-BE49-F238E27FC236}">
                <a16:creationId xmlns:a16="http://schemas.microsoft.com/office/drawing/2014/main" id="{3ACBC1CB-5773-4871-BAA0-F54976D83777}"/>
              </a:ext>
            </a:extLst>
          </p:cNvPr>
          <p:cNvCxnSpPr/>
          <p:nvPr/>
        </p:nvCxnSpPr>
        <p:spPr>
          <a:xfrm flipV="1">
            <a:off x="5439350" y="4168861"/>
            <a:ext cx="2275345" cy="398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A61BB2F-2DF5-4EE1-9D2E-5E9D83482F0A}"/>
              </a:ext>
            </a:extLst>
          </p:cNvPr>
          <p:cNvSpPr txBox="1"/>
          <p:nvPr/>
        </p:nvSpPr>
        <p:spPr>
          <a:xfrm>
            <a:off x="7708840" y="3998255"/>
            <a:ext cx="3170099" cy="369332"/>
          </a:xfrm>
          <a:prstGeom prst="rect">
            <a:avLst/>
          </a:prstGeom>
          <a:noFill/>
        </p:spPr>
        <p:txBody>
          <a:bodyPr wrap="none" rtlCol="0">
            <a:spAutoFit/>
          </a:bodyPr>
          <a:lstStyle/>
          <a:p>
            <a:r>
              <a:rPr lang="en-US" dirty="0"/>
              <a:t>Data points –Linear relationship</a:t>
            </a:r>
            <a:endParaRPr lang="en-IN" dirty="0"/>
          </a:p>
        </p:txBody>
      </p:sp>
    </p:spTree>
    <p:extLst>
      <p:ext uri="{BB962C8B-B14F-4D97-AF65-F5344CB8AC3E}">
        <p14:creationId xmlns:p14="http://schemas.microsoft.com/office/powerpoint/2010/main" val="20441874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32C7ED-3608-44AC-9E1B-F652ABBB41CF}"/>
              </a:ext>
            </a:extLst>
          </p:cNvPr>
          <p:cNvSpPr/>
          <p:nvPr/>
        </p:nvSpPr>
        <p:spPr>
          <a:xfrm>
            <a:off x="2032986" y="319597"/>
            <a:ext cx="7821228" cy="94103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5F30A913-AD65-4443-89D1-5D730DC505CA}"/>
              </a:ext>
            </a:extLst>
          </p:cNvPr>
          <p:cNvSpPr/>
          <p:nvPr/>
        </p:nvSpPr>
        <p:spPr>
          <a:xfrm>
            <a:off x="3931456" y="337299"/>
            <a:ext cx="379642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Assumptions</a:t>
            </a:r>
          </a:p>
        </p:txBody>
      </p:sp>
      <p:sp>
        <p:nvSpPr>
          <p:cNvPr id="4" name="TextBox 3">
            <a:extLst>
              <a:ext uri="{FF2B5EF4-FFF2-40B4-BE49-F238E27FC236}">
                <a16:creationId xmlns:a16="http://schemas.microsoft.com/office/drawing/2014/main" id="{256DD822-1590-499D-AB85-816BBD9A43D1}"/>
              </a:ext>
            </a:extLst>
          </p:cNvPr>
          <p:cNvSpPr txBox="1"/>
          <p:nvPr/>
        </p:nvSpPr>
        <p:spPr>
          <a:xfrm>
            <a:off x="745724" y="1935332"/>
            <a:ext cx="11380936" cy="4247317"/>
          </a:xfrm>
          <a:prstGeom prst="rect">
            <a:avLst/>
          </a:prstGeom>
          <a:noFill/>
        </p:spPr>
        <p:txBody>
          <a:bodyPr wrap="none" rtlCol="0">
            <a:spAutoFit/>
          </a:bodyPr>
          <a:lstStyle/>
          <a:p>
            <a:pPr marL="285750" indent="-285750">
              <a:buFont typeface="Wingdings" panose="05000000000000000000" pitchFamily="2" charset="2"/>
              <a:buChar char="v"/>
            </a:pPr>
            <a:r>
              <a:rPr lang="en-US" dirty="0"/>
              <a:t>The Residuals have a normal distribution for respective dependent variable values.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The sum of residuals is always zero ideally the expected value of the residual at respective value of Y is Zero.</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For respective independent variable value the residual variance is homogenous and is independent of the Y variable.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There should be no Auto-Correlation</a:t>
            </a:r>
            <a:r>
              <a:rPr lang="en-IN" dirty="0"/>
              <a:t> Between residuals.</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All independent variable are  uncorrelated in terms of error.</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The mean of error terms should be zero.</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No Multi-collinearity.</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No-</a:t>
            </a:r>
            <a:r>
              <a:rPr lang="en-IN" dirty="0" err="1"/>
              <a:t>Hetroscedasticity</a:t>
            </a:r>
            <a:r>
              <a:rPr lang="en-IN" dirty="0"/>
              <a:t>.</a:t>
            </a:r>
            <a:endParaRPr lang="en-US" dirty="0"/>
          </a:p>
        </p:txBody>
      </p:sp>
    </p:spTree>
    <p:extLst>
      <p:ext uri="{BB962C8B-B14F-4D97-AF65-F5344CB8AC3E}">
        <p14:creationId xmlns:p14="http://schemas.microsoft.com/office/powerpoint/2010/main" val="2184254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D855C3-F4DF-432E-ADAE-41FC7FC44BA0}"/>
              </a:ext>
            </a:extLst>
          </p:cNvPr>
          <p:cNvPicPr>
            <a:picLocks noChangeAspect="1"/>
          </p:cNvPicPr>
          <p:nvPr/>
        </p:nvPicPr>
        <p:blipFill>
          <a:blip r:embed="rId2"/>
          <a:stretch>
            <a:fillRect/>
          </a:stretch>
        </p:blipFill>
        <p:spPr>
          <a:xfrm>
            <a:off x="1439662" y="1233996"/>
            <a:ext cx="9312676" cy="4165985"/>
          </a:xfrm>
          <a:prstGeom prst="rect">
            <a:avLst/>
          </a:prstGeom>
        </p:spPr>
      </p:pic>
    </p:spTree>
    <p:extLst>
      <p:ext uri="{BB962C8B-B14F-4D97-AF65-F5344CB8AC3E}">
        <p14:creationId xmlns:p14="http://schemas.microsoft.com/office/powerpoint/2010/main" val="35900643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DC382C-719C-47FF-B79B-0E96A19BEA8E}"/>
              </a:ext>
            </a:extLst>
          </p:cNvPr>
          <p:cNvPicPr>
            <a:picLocks noChangeAspect="1"/>
          </p:cNvPicPr>
          <p:nvPr/>
        </p:nvPicPr>
        <p:blipFill>
          <a:blip r:embed="rId2"/>
          <a:stretch>
            <a:fillRect/>
          </a:stretch>
        </p:blipFill>
        <p:spPr>
          <a:xfrm>
            <a:off x="319596" y="443883"/>
            <a:ext cx="5438960" cy="5397624"/>
          </a:xfrm>
          <a:prstGeom prst="rect">
            <a:avLst/>
          </a:prstGeom>
        </p:spPr>
      </p:pic>
      <p:sp>
        <p:nvSpPr>
          <p:cNvPr id="4" name="Rectangle 3">
            <a:extLst>
              <a:ext uri="{FF2B5EF4-FFF2-40B4-BE49-F238E27FC236}">
                <a16:creationId xmlns:a16="http://schemas.microsoft.com/office/drawing/2014/main" id="{4026BE87-0970-413A-9C89-44371040E47B}"/>
              </a:ext>
            </a:extLst>
          </p:cNvPr>
          <p:cNvSpPr/>
          <p:nvPr/>
        </p:nvSpPr>
        <p:spPr>
          <a:xfrm>
            <a:off x="4707529" y="6151610"/>
            <a:ext cx="2369816" cy="400110"/>
          </a:xfrm>
          <a:prstGeom prst="rect">
            <a:avLst/>
          </a:prstGeom>
        </p:spPr>
        <p:txBody>
          <a:bodyPr wrap="none">
            <a:spAutoFit/>
          </a:bodyPr>
          <a:lstStyle/>
          <a:p>
            <a:pPr marL="285750" indent="-285750">
              <a:buFont typeface="Wingdings" panose="05000000000000000000" pitchFamily="2" charset="2"/>
              <a:buChar char="v"/>
            </a:pPr>
            <a:r>
              <a:rPr lang="en-IN" sz="2000" b="1" dirty="0" err="1"/>
              <a:t>Hetroscedasticity</a:t>
            </a:r>
            <a:r>
              <a:rPr lang="en-IN" dirty="0"/>
              <a:t>.</a:t>
            </a:r>
            <a:endParaRPr lang="en-US" dirty="0"/>
          </a:p>
        </p:txBody>
      </p:sp>
      <p:pic>
        <p:nvPicPr>
          <p:cNvPr id="6" name="Picture 5">
            <a:extLst>
              <a:ext uri="{FF2B5EF4-FFF2-40B4-BE49-F238E27FC236}">
                <a16:creationId xmlns:a16="http://schemas.microsoft.com/office/drawing/2014/main" id="{1681C615-92BC-417F-B4A7-CE6C71EA24D7}"/>
              </a:ext>
            </a:extLst>
          </p:cNvPr>
          <p:cNvPicPr>
            <a:picLocks noChangeAspect="1"/>
          </p:cNvPicPr>
          <p:nvPr/>
        </p:nvPicPr>
        <p:blipFill>
          <a:blip r:embed="rId3"/>
          <a:stretch>
            <a:fillRect/>
          </a:stretch>
        </p:blipFill>
        <p:spPr>
          <a:xfrm>
            <a:off x="6096000" y="573302"/>
            <a:ext cx="5209112" cy="5268205"/>
          </a:xfrm>
          <a:prstGeom prst="rect">
            <a:avLst/>
          </a:prstGeom>
        </p:spPr>
      </p:pic>
    </p:spTree>
    <p:extLst>
      <p:ext uri="{BB962C8B-B14F-4D97-AF65-F5344CB8AC3E}">
        <p14:creationId xmlns:p14="http://schemas.microsoft.com/office/powerpoint/2010/main" val="27038111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B8A79C-4CEF-4F36-AFD1-0FF8BE2E8EB5}"/>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8089529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134403-6D42-427D-A5F0-1113F2365423}"/>
              </a:ext>
            </a:extLst>
          </p:cNvPr>
          <p:cNvPicPr>
            <a:picLocks noChangeAspect="1"/>
          </p:cNvPicPr>
          <p:nvPr/>
        </p:nvPicPr>
        <p:blipFill>
          <a:blip r:embed="rId2"/>
          <a:stretch>
            <a:fillRect/>
          </a:stretch>
        </p:blipFill>
        <p:spPr>
          <a:xfrm>
            <a:off x="1562470" y="876300"/>
            <a:ext cx="9046346" cy="5105400"/>
          </a:xfrm>
          <a:prstGeom prst="rect">
            <a:avLst/>
          </a:prstGeom>
        </p:spPr>
      </p:pic>
    </p:spTree>
    <p:extLst>
      <p:ext uri="{BB962C8B-B14F-4D97-AF65-F5344CB8AC3E}">
        <p14:creationId xmlns:p14="http://schemas.microsoft.com/office/powerpoint/2010/main" val="21872005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AD8E3-EAAF-47D5-B951-8F63B46D4D34}"/>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6077435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930CE3-9CFE-427D-BD83-B6538B8691FB}"/>
              </a:ext>
            </a:extLst>
          </p:cNvPr>
          <p:cNvSpPr/>
          <p:nvPr/>
        </p:nvSpPr>
        <p:spPr>
          <a:xfrm>
            <a:off x="1136148" y="277401"/>
            <a:ext cx="991970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Modelling Using Machine Learning</a:t>
            </a:r>
          </a:p>
        </p:txBody>
      </p:sp>
      <p:sp>
        <p:nvSpPr>
          <p:cNvPr id="3" name="Rectangle: Rounded Corners 2">
            <a:extLst>
              <a:ext uri="{FF2B5EF4-FFF2-40B4-BE49-F238E27FC236}">
                <a16:creationId xmlns:a16="http://schemas.microsoft.com/office/drawing/2014/main" id="{A0AFA8BD-A02D-492E-BF73-54A8630FB31B}"/>
              </a:ext>
            </a:extLst>
          </p:cNvPr>
          <p:cNvSpPr/>
          <p:nvPr/>
        </p:nvSpPr>
        <p:spPr>
          <a:xfrm>
            <a:off x="1136148" y="1218486"/>
            <a:ext cx="9919703" cy="20194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4" name="Oval 3">
            <a:extLst>
              <a:ext uri="{FF2B5EF4-FFF2-40B4-BE49-F238E27FC236}">
                <a16:creationId xmlns:a16="http://schemas.microsoft.com/office/drawing/2014/main" id="{10A2C231-E03B-4814-9DA7-0D32127FA3FC}"/>
              </a:ext>
            </a:extLst>
          </p:cNvPr>
          <p:cNvSpPr/>
          <p:nvPr/>
        </p:nvSpPr>
        <p:spPr>
          <a:xfrm>
            <a:off x="862522" y="1836552"/>
            <a:ext cx="1438183" cy="131389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endParaRPr lang="en-IN" dirty="0"/>
          </a:p>
        </p:txBody>
      </p:sp>
      <p:sp>
        <p:nvSpPr>
          <p:cNvPr id="9" name="Oval 8">
            <a:extLst>
              <a:ext uri="{FF2B5EF4-FFF2-40B4-BE49-F238E27FC236}">
                <a16:creationId xmlns:a16="http://schemas.microsoft.com/office/drawing/2014/main" id="{279EE9FD-4619-41F8-BDA8-BA0BF6DA99C7}"/>
              </a:ext>
            </a:extLst>
          </p:cNvPr>
          <p:cNvSpPr/>
          <p:nvPr/>
        </p:nvSpPr>
        <p:spPr>
          <a:xfrm>
            <a:off x="3858890" y="3435626"/>
            <a:ext cx="1649769" cy="1313895"/>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Model Formation</a:t>
            </a:r>
            <a:endParaRPr lang="en-IN" dirty="0">
              <a:solidFill>
                <a:schemeClr val="tx1"/>
              </a:solidFill>
            </a:endParaRPr>
          </a:p>
        </p:txBody>
      </p:sp>
      <p:sp>
        <p:nvSpPr>
          <p:cNvPr id="10" name="Oval 9">
            <a:extLst>
              <a:ext uri="{FF2B5EF4-FFF2-40B4-BE49-F238E27FC236}">
                <a16:creationId xmlns:a16="http://schemas.microsoft.com/office/drawing/2014/main" id="{E8F9DFAA-7B6E-47EE-BDC4-3E9AD96ACFCF}"/>
              </a:ext>
            </a:extLst>
          </p:cNvPr>
          <p:cNvSpPr/>
          <p:nvPr/>
        </p:nvSpPr>
        <p:spPr>
          <a:xfrm>
            <a:off x="1038686" y="5018088"/>
            <a:ext cx="1438183" cy="1313895"/>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Cleaning</a:t>
            </a:r>
            <a:endParaRPr lang="en-IN" dirty="0">
              <a:solidFill>
                <a:schemeClr val="tx1"/>
              </a:solidFill>
            </a:endParaRPr>
          </a:p>
        </p:txBody>
      </p:sp>
      <p:sp>
        <p:nvSpPr>
          <p:cNvPr id="11" name="Oval 10">
            <a:extLst>
              <a:ext uri="{FF2B5EF4-FFF2-40B4-BE49-F238E27FC236}">
                <a16:creationId xmlns:a16="http://schemas.microsoft.com/office/drawing/2014/main" id="{8F04F6AF-FFA5-4CF3-8D48-FA436001ADF5}"/>
              </a:ext>
            </a:extLst>
          </p:cNvPr>
          <p:cNvSpPr/>
          <p:nvPr/>
        </p:nvSpPr>
        <p:spPr>
          <a:xfrm>
            <a:off x="9679870" y="4982566"/>
            <a:ext cx="1798957" cy="13138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Validate Model</a:t>
            </a:r>
            <a:endParaRPr lang="en-IN" dirty="0"/>
          </a:p>
        </p:txBody>
      </p:sp>
      <p:sp>
        <p:nvSpPr>
          <p:cNvPr id="12" name="Oval 11">
            <a:extLst>
              <a:ext uri="{FF2B5EF4-FFF2-40B4-BE49-F238E27FC236}">
                <a16:creationId xmlns:a16="http://schemas.microsoft.com/office/drawing/2014/main" id="{F038976E-46C2-4D4A-B8AD-9A77E17BB922}"/>
              </a:ext>
            </a:extLst>
          </p:cNvPr>
          <p:cNvSpPr/>
          <p:nvPr/>
        </p:nvSpPr>
        <p:spPr>
          <a:xfrm>
            <a:off x="9617668" y="1722266"/>
            <a:ext cx="1438183" cy="131389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a:t>
            </a:r>
            <a:endParaRPr lang="en-IN" dirty="0">
              <a:solidFill>
                <a:schemeClr val="tx1"/>
              </a:solidFill>
            </a:endParaRPr>
          </a:p>
        </p:txBody>
      </p:sp>
      <p:sp>
        <p:nvSpPr>
          <p:cNvPr id="13" name="Oval 12">
            <a:extLst>
              <a:ext uri="{FF2B5EF4-FFF2-40B4-BE49-F238E27FC236}">
                <a16:creationId xmlns:a16="http://schemas.microsoft.com/office/drawing/2014/main" id="{A91806A2-5CA2-4CB3-A621-1A455002A7C9}"/>
              </a:ext>
            </a:extLst>
          </p:cNvPr>
          <p:cNvSpPr/>
          <p:nvPr/>
        </p:nvSpPr>
        <p:spPr>
          <a:xfrm>
            <a:off x="7118409" y="3428999"/>
            <a:ext cx="1438183" cy="1313895"/>
          </a:xfrm>
          <a:prstGeom prst="ellipse">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a:t>
            </a:r>
            <a:endParaRPr lang="en-IN" dirty="0">
              <a:solidFill>
                <a:schemeClr val="tx1"/>
              </a:solidFill>
            </a:endParaRPr>
          </a:p>
        </p:txBody>
      </p:sp>
      <p:sp>
        <p:nvSpPr>
          <p:cNvPr id="14" name="Arrow: Right 13">
            <a:extLst>
              <a:ext uri="{FF2B5EF4-FFF2-40B4-BE49-F238E27FC236}">
                <a16:creationId xmlns:a16="http://schemas.microsoft.com/office/drawing/2014/main" id="{631252DB-D065-4712-9C33-47F57E5E1213}"/>
              </a:ext>
            </a:extLst>
          </p:cNvPr>
          <p:cNvSpPr/>
          <p:nvPr/>
        </p:nvSpPr>
        <p:spPr>
          <a:xfrm rot="19618140">
            <a:off x="8574107" y="2914133"/>
            <a:ext cx="960266" cy="59034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8F3E7E16-64BD-46BB-A6DA-BEB312D71AFD}"/>
              </a:ext>
            </a:extLst>
          </p:cNvPr>
          <p:cNvSpPr/>
          <p:nvPr/>
        </p:nvSpPr>
        <p:spPr>
          <a:xfrm rot="19381402">
            <a:off x="2786344" y="4610547"/>
            <a:ext cx="960266" cy="59034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A7423FD5-AD50-4343-9BEF-D688321EC553}"/>
              </a:ext>
            </a:extLst>
          </p:cNvPr>
          <p:cNvSpPr/>
          <p:nvPr/>
        </p:nvSpPr>
        <p:spPr>
          <a:xfrm>
            <a:off x="5809694" y="3790776"/>
            <a:ext cx="960266" cy="59034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48A92D9B-7386-484A-AC6F-E366A7F50AC9}"/>
              </a:ext>
            </a:extLst>
          </p:cNvPr>
          <p:cNvSpPr/>
          <p:nvPr/>
        </p:nvSpPr>
        <p:spPr>
          <a:xfrm rot="5400000">
            <a:off x="9918829" y="3693503"/>
            <a:ext cx="960266" cy="59034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1EE08D38-50F8-40AC-AA98-8DAE0F0F4A98}"/>
              </a:ext>
            </a:extLst>
          </p:cNvPr>
          <p:cNvSpPr/>
          <p:nvPr/>
        </p:nvSpPr>
        <p:spPr>
          <a:xfrm rot="5400000">
            <a:off x="1101481" y="3751536"/>
            <a:ext cx="960266" cy="590340"/>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23042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7FA88-8091-4720-A0BB-4042F9F4D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93" y="1111928"/>
            <a:ext cx="10715348" cy="4634144"/>
          </a:xfrm>
          <a:prstGeom prst="rect">
            <a:avLst/>
          </a:prstGeom>
        </p:spPr>
      </p:pic>
    </p:spTree>
    <p:extLst>
      <p:ext uri="{BB962C8B-B14F-4D97-AF65-F5344CB8AC3E}">
        <p14:creationId xmlns:p14="http://schemas.microsoft.com/office/powerpoint/2010/main" val="150028459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231422-17D7-4333-B0F7-4207316A06B9}"/>
              </a:ext>
            </a:extLst>
          </p:cNvPr>
          <p:cNvSpPr/>
          <p:nvPr/>
        </p:nvSpPr>
        <p:spPr>
          <a:xfrm>
            <a:off x="2903227" y="286279"/>
            <a:ext cx="5852885"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Supervised Learning</a:t>
            </a:r>
          </a:p>
        </p:txBody>
      </p:sp>
      <p:sp>
        <p:nvSpPr>
          <p:cNvPr id="3" name="Rectangle 2">
            <a:extLst>
              <a:ext uri="{FF2B5EF4-FFF2-40B4-BE49-F238E27FC236}">
                <a16:creationId xmlns:a16="http://schemas.microsoft.com/office/drawing/2014/main" id="{FD700C0D-52FB-4202-8A49-F7F792909FE5}"/>
              </a:ext>
            </a:extLst>
          </p:cNvPr>
          <p:cNvSpPr/>
          <p:nvPr/>
        </p:nvSpPr>
        <p:spPr>
          <a:xfrm>
            <a:off x="518067" y="1715584"/>
            <a:ext cx="3467809" cy="646331"/>
          </a:xfrm>
          <a:prstGeom prst="rect">
            <a:avLst/>
          </a:prstGeom>
          <a:noFill/>
        </p:spPr>
        <p:txBody>
          <a:bodyPr wrap="none" lIns="91440" tIns="45720" rIns="91440" bIns="45720">
            <a:spAutoFit/>
          </a:bodyPr>
          <a:lstStyle/>
          <a:p>
            <a:pPr algn="ctr"/>
            <a:r>
              <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Linear Regression</a:t>
            </a:r>
          </a:p>
        </p:txBody>
      </p:sp>
      <p:sp>
        <p:nvSpPr>
          <p:cNvPr id="4" name="TextBox 3">
            <a:extLst>
              <a:ext uri="{FF2B5EF4-FFF2-40B4-BE49-F238E27FC236}">
                <a16:creationId xmlns:a16="http://schemas.microsoft.com/office/drawing/2014/main" id="{54D5C0DB-D7B9-4D39-AB3E-C14BDDC58B84}"/>
              </a:ext>
            </a:extLst>
          </p:cNvPr>
          <p:cNvSpPr txBox="1"/>
          <p:nvPr/>
        </p:nvSpPr>
        <p:spPr>
          <a:xfrm>
            <a:off x="4176303" y="1882066"/>
            <a:ext cx="7497630" cy="1477328"/>
          </a:xfrm>
          <a:prstGeom prst="rect">
            <a:avLst/>
          </a:prstGeom>
          <a:noFill/>
        </p:spPr>
        <p:txBody>
          <a:bodyPr wrap="none" rtlCol="0">
            <a:spAutoFit/>
          </a:bodyPr>
          <a:lstStyle/>
          <a:p>
            <a:pPr marL="285750" indent="-285750">
              <a:buFont typeface="Wingdings" panose="05000000000000000000" pitchFamily="2" charset="2"/>
              <a:buChar char="v"/>
            </a:pPr>
            <a:r>
              <a:rPr lang="en-US" dirty="0"/>
              <a:t>Predict the value of a dependent variable based on the value of at least</a:t>
            </a:r>
          </a:p>
          <a:p>
            <a:r>
              <a:rPr lang="en-US" dirty="0"/>
              <a:t>     One independent variable.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Explain the impact of change in an independent variable on the dependent</a:t>
            </a:r>
          </a:p>
          <a:p>
            <a:r>
              <a:rPr lang="en-US" dirty="0"/>
              <a:t>      variable</a:t>
            </a:r>
            <a:endParaRPr lang="en-IN" dirty="0"/>
          </a:p>
        </p:txBody>
      </p:sp>
      <p:sp>
        <p:nvSpPr>
          <p:cNvPr id="5" name="TextBox 4">
            <a:extLst>
              <a:ext uri="{FF2B5EF4-FFF2-40B4-BE49-F238E27FC236}">
                <a16:creationId xmlns:a16="http://schemas.microsoft.com/office/drawing/2014/main" id="{5E42001E-0464-4C7D-96B5-00FE68C105C1}"/>
              </a:ext>
            </a:extLst>
          </p:cNvPr>
          <p:cNvSpPr txBox="1"/>
          <p:nvPr/>
        </p:nvSpPr>
        <p:spPr>
          <a:xfrm>
            <a:off x="349390" y="4031851"/>
            <a:ext cx="10126259" cy="2462213"/>
          </a:xfrm>
          <a:prstGeom prst="rect">
            <a:avLst/>
          </a:prstGeom>
          <a:noFill/>
        </p:spPr>
        <p:txBody>
          <a:bodyPr wrap="square" rtlCol="0">
            <a:spAutoFit/>
          </a:bodyPr>
          <a:lstStyle/>
          <a:p>
            <a:r>
              <a:rPr lang="en-US" sz="2800" b="1" dirty="0"/>
              <a:t>Simple Linear Regression Model</a:t>
            </a:r>
          </a:p>
          <a:p>
            <a:endParaRPr lang="en-US" dirty="0"/>
          </a:p>
          <a:p>
            <a:pPr marL="285750" indent="-285750">
              <a:buFont typeface="Wingdings" panose="05000000000000000000" pitchFamily="2" charset="2"/>
              <a:buChar char="v"/>
            </a:pPr>
            <a:r>
              <a:rPr lang="en-US" dirty="0"/>
              <a:t>Only one Independent variable x</a:t>
            </a:r>
          </a:p>
          <a:p>
            <a:endParaRPr lang="en-US" dirty="0"/>
          </a:p>
          <a:p>
            <a:pPr marL="285750" indent="-285750">
              <a:buFont typeface="Wingdings" panose="05000000000000000000" pitchFamily="2" charset="2"/>
              <a:buChar char="v"/>
            </a:pPr>
            <a:r>
              <a:rPr lang="en-US" dirty="0"/>
              <a:t>Relationship between x and y is described by the linear function</a:t>
            </a:r>
          </a:p>
          <a:p>
            <a:endParaRPr lang="en-US" dirty="0"/>
          </a:p>
          <a:p>
            <a:pPr marL="285750" indent="-285750">
              <a:buFont typeface="Wingdings" panose="05000000000000000000" pitchFamily="2" charset="2"/>
              <a:buChar char="v"/>
            </a:pPr>
            <a:r>
              <a:rPr lang="en-US" dirty="0"/>
              <a:t>Change in y are assumed to be caused by changes in x.</a:t>
            </a:r>
          </a:p>
          <a:p>
            <a:endParaRPr lang="en-IN" dirty="0"/>
          </a:p>
        </p:txBody>
      </p:sp>
    </p:spTree>
    <p:extLst>
      <p:ext uri="{BB962C8B-B14F-4D97-AF65-F5344CB8AC3E}">
        <p14:creationId xmlns:p14="http://schemas.microsoft.com/office/powerpoint/2010/main" val="25614509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6A88BA-2838-43EC-82B6-1CF62BE89DA4}"/>
              </a:ext>
            </a:extLst>
          </p:cNvPr>
          <p:cNvSpPr/>
          <p:nvPr/>
        </p:nvSpPr>
        <p:spPr>
          <a:xfrm>
            <a:off x="1949544" y="99847"/>
            <a:ext cx="829291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Types of linear Relationship</a:t>
            </a:r>
          </a:p>
        </p:txBody>
      </p:sp>
      <p:cxnSp>
        <p:nvCxnSpPr>
          <p:cNvPr id="4" name="Straight Arrow Connector 3">
            <a:extLst>
              <a:ext uri="{FF2B5EF4-FFF2-40B4-BE49-F238E27FC236}">
                <a16:creationId xmlns:a16="http://schemas.microsoft.com/office/drawing/2014/main" id="{D2DB9323-873E-4845-B91C-6C530CADEADB}"/>
              </a:ext>
            </a:extLst>
          </p:cNvPr>
          <p:cNvCxnSpPr>
            <a:cxnSpLocks/>
          </p:cNvCxnSpPr>
          <p:nvPr/>
        </p:nvCxnSpPr>
        <p:spPr>
          <a:xfrm flipV="1">
            <a:off x="648070" y="1402672"/>
            <a:ext cx="0" cy="202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274887F-532D-44C8-980E-8D654F7F4446}"/>
              </a:ext>
            </a:extLst>
          </p:cNvPr>
          <p:cNvCxnSpPr/>
          <p:nvPr/>
        </p:nvCxnSpPr>
        <p:spPr>
          <a:xfrm>
            <a:off x="648070" y="3429000"/>
            <a:ext cx="2778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056689-0552-4EF1-8067-0FA0247C760B}"/>
              </a:ext>
            </a:extLst>
          </p:cNvPr>
          <p:cNvCxnSpPr>
            <a:cxnSpLocks/>
          </p:cNvCxnSpPr>
          <p:nvPr/>
        </p:nvCxnSpPr>
        <p:spPr>
          <a:xfrm flipV="1">
            <a:off x="6909787" y="4061534"/>
            <a:ext cx="0" cy="202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F30EABB-842B-41BE-B510-289D4812DBD2}"/>
              </a:ext>
            </a:extLst>
          </p:cNvPr>
          <p:cNvCxnSpPr/>
          <p:nvPr/>
        </p:nvCxnSpPr>
        <p:spPr>
          <a:xfrm>
            <a:off x="6909787" y="6087862"/>
            <a:ext cx="2778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E8CC63-A45B-4D2B-9F63-5697E80CED64}"/>
              </a:ext>
            </a:extLst>
          </p:cNvPr>
          <p:cNvCxnSpPr>
            <a:cxnSpLocks/>
          </p:cNvCxnSpPr>
          <p:nvPr/>
        </p:nvCxnSpPr>
        <p:spPr>
          <a:xfrm flipV="1">
            <a:off x="6909787" y="1272466"/>
            <a:ext cx="0" cy="202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CA4ADF6-1EA7-4760-A8EA-84C51FC94084}"/>
              </a:ext>
            </a:extLst>
          </p:cNvPr>
          <p:cNvCxnSpPr/>
          <p:nvPr/>
        </p:nvCxnSpPr>
        <p:spPr>
          <a:xfrm>
            <a:off x="6909787" y="3298794"/>
            <a:ext cx="2778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165C502-B14B-4F2B-A4AB-8EC4FBE3F2FF}"/>
              </a:ext>
            </a:extLst>
          </p:cNvPr>
          <p:cNvCxnSpPr>
            <a:cxnSpLocks/>
          </p:cNvCxnSpPr>
          <p:nvPr/>
        </p:nvCxnSpPr>
        <p:spPr>
          <a:xfrm flipV="1">
            <a:off x="648070" y="4061534"/>
            <a:ext cx="0" cy="2026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5CECFB-0F25-438C-A1E8-D6572C60F485}"/>
              </a:ext>
            </a:extLst>
          </p:cNvPr>
          <p:cNvCxnSpPr/>
          <p:nvPr/>
        </p:nvCxnSpPr>
        <p:spPr>
          <a:xfrm>
            <a:off x="648069" y="6087862"/>
            <a:ext cx="2778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F09441-5F6F-4B0D-A9A9-CA8E1E1314E4}"/>
              </a:ext>
            </a:extLst>
          </p:cNvPr>
          <p:cNvCxnSpPr/>
          <p:nvPr/>
        </p:nvCxnSpPr>
        <p:spPr>
          <a:xfrm flipV="1">
            <a:off x="648069" y="1811045"/>
            <a:ext cx="2627791" cy="701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65928DD-712F-4EFD-8732-5D3183A6CF93}"/>
              </a:ext>
            </a:extLst>
          </p:cNvPr>
          <p:cNvCxnSpPr/>
          <p:nvPr/>
        </p:nvCxnSpPr>
        <p:spPr>
          <a:xfrm>
            <a:off x="719091" y="4314548"/>
            <a:ext cx="2556769" cy="1773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982850-5BD0-4DB9-B5D3-D971458B33AF}"/>
              </a:ext>
            </a:extLst>
          </p:cNvPr>
          <p:cNvCxnSpPr/>
          <p:nvPr/>
        </p:nvCxnSpPr>
        <p:spPr>
          <a:xfrm>
            <a:off x="7066625" y="4687410"/>
            <a:ext cx="248574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E85DD86E-8D7E-452A-91B5-9E8DB8BB430C}"/>
              </a:ext>
            </a:extLst>
          </p:cNvPr>
          <p:cNvSpPr/>
          <p:nvPr/>
        </p:nvSpPr>
        <p:spPr>
          <a:xfrm rot="16200000">
            <a:off x="7440360" y="1455711"/>
            <a:ext cx="3778406" cy="371258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Circle: Hollow 21">
            <a:extLst>
              <a:ext uri="{FF2B5EF4-FFF2-40B4-BE49-F238E27FC236}">
                <a16:creationId xmlns:a16="http://schemas.microsoft.com/office/drawing/2014/main" id="{933DF0DF-D8D3-46D2-BEB0-693070A5993C}"/>
              </a:ext>
            </a:extLst>
          </p:cNvPr>
          <p:cNvSpPr/>
          <p:nvPr/>
        </p:nvSpPr>
        <p:spPr>
          <a:xfrm flipH="1" flipV="1">
            <a:off x="859803" y="2370117"/>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Oval 22">
            <a:extLst>
              <a:ext uri="{FF2B5EF4-FFF2-40B4-BE49-F238E27FC236}">
                <a16:creationId xmlns:a16="http://schemas.microsoft.com/office/drawing/2014/main" id="{F2FA9114-E348-4C38-BE3D-C3DF62C0EA00}"/>
              </a:ext>
            </a:extLst>
          </p:cNvPr>
          <p:cNvSpPr/>
          <p:nvPr/>
        </p:nvSpPr>
        <p:spPr>
          <a:xfrm flipH="1" flipV="1">
            <a:off x="1210226" y="2310709"/>
            <a:ext cx="45719" cy="82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3DBF954A-00F1-4DB9-A95F-9FA8783141C9}"/>
              </a:ext>
            </a:extLst>
          </p:cNvPr>
          <p:cNvSpPr/>
          <p:nvPr/>
        </p:nvSpPr>
        <p:spPr>
          <a:xfrm flipV="1">
            <a:off x="2547891" y="1939796"/>
            <a:ext cx="45719" cy="53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104D298F-29CE-4F8D-85FE-87F27999EFF9}"/>
              </a:ext>
            </a:extLst>
          </p:cNvPr>
          <p:cNvSpPr/>
          <p:nvPr/>
        </p:nvSpPr>
        <p:spPr>
          <a:xfrm flipH="1">
            <a:off x="1811356" y="2157510"/>
            <a:ext cx="6095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21110D5F-84AD-40FF-97ED-9BE59726A8EE}"/>
              </a:ext>
            </a:extLst>
          </p:cNvPr>
          <p:cNvSpPr/>
          <p:nvPr/>
        </p:nvSpPr>
        <p:spPr>
          <a:xfrm flipV="1">
            <a:off x="2257887" y="2046304"/>
            <a:ext cx="45719" cy="53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6F720748-4C49-4B36-A470-C30BBFF0E19D}"/>
              </a:ext>
            </a:extLst>
          </p:cNvPr>
          <p:cNvSpPr/>
          <p:nvPr/>
        </p:nvSpPr>
        <p:spPr>
          <a:xfrm flipV="1">
            <a:off x="2942947" y="1784411"/>
            <a:ext cx="45719" cy="53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7A4108E1-575F-4CEB-81B4-5E8A799977A5}"/>
              </a:ext>
            </a:extLst>
          </p:cNvPr>
          <p:cNvSpPr/>
          <p:nvPr/>
        </p:nvSpPr>
        <p:spPr>
          <a:xfrm flipV="1">
            <a:off x="1491967" y="2310709"/>
            <a:ext cx="45719" cy="532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946280B3-8B44-4C10-B481-21E15F21E0BF}"/>
              </a:ext>
            </a:extLst>
          </p:cNvPr>
          <p:cNvSpPr txBox="1"/>
          <p:nvPr/>
        </p:nvSpPr>
        <p:spPr>
          <a:xfrm>
            <a:off x="611714" y="3506214"/>
            <a:ext cx="2815066" cy="369332"/>
          </a:xfrm>
          <a:prstGeom prst="rect">
            <a:avLst/>
          </a:prstGeom>
          <a:noFill/>
        </p:spPr>
        <p:txBody>
          <a:bodyPr wrap="none" rtlCol="0">
            <a:spAutoFit/>
          </a:bodyPr>
          <a:lstStyle/>
          <a:p>
            <a:r>
              <a:rPr lang="en-US" b="1" dirty="0"/>
              <a:t>Positive Linear Relationship</a:t>
            </a:r>
            <a:endParaRPr lang="en-IN" b="1" dirty="0"/>
          </a:p>
        </p:txBody>
      </p:sp>
      <p:sp>
        <p:nvSpPr>
          <p:cNvPr id="30" name="TextBox 29">
            <a:extLst>
              <a:ext uri="{FF2B5EF4-FFF2-40B4-BE49-F238E27FC236}">
                <a16:creationId xmlns:a16="http://schemas.microsoft.com/office/drawing/2014/main" id="{41231BEB-CCB8-4921-A98D-60A144D3D58E}"/>
              </a:ext>
            </a:extLst>
          </p:cNvPr>
          <p:cNvSpPr txBox="1"/>
          <p:nvPr/>
        </p:nvSpPr>
        <p:spPr>
          <a:xfrm>
            <a:off x="542011" y="6155337"/>
            <a:ext cx="2908873" cy="369332"/>
          </a:xfrm>
          <a:prstGeom prst="rect">
            <a:avLst/>
          </a:prstGeom>
          <a:noFill/>
        </p:spPr>
        <p:txBody>
          <a:bodyPr wrap="none" rtlCol="0">
            <a:spAutoFit/>
          </a:bodyPr>
          <a:lstStyle/>
          <a:p>
            <a:r>
              <a:rPr lang="en-US" b="1" dirty="0"/>
              <a:t>Negative Linear Relationship</a:t>
            </a:r>
            <a:endParaRPr lang="en-IN" b="1" dirty="0"/>
          </a:p>
        </p:txBody>
      </p:sp>
      <p:sp>
        <p:nvSpPr>
          <p:cNvPr id="31" name="TextBox 30">
            <a:extLst>
              <a:ext uri="{FF2B5EF4-FFF2-40B4-BE49-F238E27FC236}">
                <a16:creationId xmlns:a16="http://schemas.microsoft.com/office/drawing/2014/main" id="{DB3C9D07-9FAF-4089-8B65-996010493E43}"/>
              </a:ext>
            </a:extLst>
          </p:cNvPr>
          <p:cNvSpPr txBox="1"/>
          <p:nvPr/>
        </p:nvSpPr>
        <p:spPr>
          <a:xfrm>
            <a:off x="6914889" y="6179327"/>
            <a:ext cx="2637483" cy="369332"/>
          </a:xfrm>
          <a:prstGeom prst="rect">
            <a:avLst/>
          </a:prstGeom>
          <a:noFill/>
        </p:spPr>
        <p:txBody>
          <a:bodyPr wrap="square" rtlCol="0">
            <a:spAutoFit/>
          </a:bodyPr>
          <a:lstStyle/>
          <a:p>
            <a:r>
              <a:rPr lang="en-US" b="1" dirty="0"/>
              <a:t>NO Relationship</a:t>
            </a:r>
            <a:endParaRPr lang="en-IN" b="1" dirty="0"/>
          </a:p>
        </p:txBody>
      </p:sp>
      <p:sp>
        <p:nvSpPr>
          <p:cNvPr id="32" name="TextBox 31">
            <a:extLst>
              <a:ext uri="{FF2B5EF4-FFF2-40B4-BE49-F238E27FC236}">
                <a16:creationId xmlns:a16="http://schemas.microsoft.com/office/drawing/2014/main" id="{69521B8F-E8A0-42AE-ADBC-B5D30F937285}"/>
              </a:ext>
            </a:extLst>
          </p:cNvPr>
          <p:cNvSpPr txBox="1"/>
          <p:nvPr/>
        </p:nvSpPr>
        <p:spPr>
          <a:xfrm>
            <a:off x="6873432" y="3321548"/>
            <a:ext cx="2341603" cy="369332"/>
          </a:xfrm>
          <a:prstGeom prst="rect">
            <a:avLst/>
          </a:prstGeom>
          <a:noFill/>
        </p:spPr>
        <p:txBody>
          <a:bodyPr wrap="none" rtlCol="0">
            <a:spAutoFit/>
          </a:bodyPr>
          <a:lstStyle/>
          <a:p>
            <a:r>
              <a:rPr lang="en-US" b="1" dirty="0"/>
              <a:t>No Linear Relationship</a:t>
            </a:r>
            <a:endParaRPr lang="en-IN" b="1" dirty="0"/>
          </a:p>
        </p:txBody>
      </p:sp>
      <p:sp>
        <p:nvSpPr>
          <p:cNvPr id="33" name="Circle: Hollow 32">
            <a:extLst>
              <a:ext uri="{FF2B5EF4-FFF2-40B4-BE49-F238E27FC236}">
                <a16:creationId xmlns:a16="http://schemas.microsoft.com/office/drawing/2014/main" id="{1046F7BF-74AA-45D8-A4F9-90B9FC54E14F}"/>
              </a:ext>
            </a:extLst>
          </p:cNvPr>
          <p:cNvSpPr/>
          <p:nvPr/>
        </p:nvSpPr>
        <p:spPr>
          <a:xfrm>
            <a:off x="859803" y="4385569"/>
            <a:ext cx="45719" cy="56593"/>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Circle: Hollow 33">
            <a:extLst>
              <a:ext uri="{FF2B5EF4-FFF2-40B4-BE49-F238E27FC236}">
                <a16:creationId xmlns:a16="http://schemas.microsoft.com/office/drawing/2014/main" id="{D7671F67-76B8-4C87-AF9F-CA19E4CE18AA}"/>
              </a:ext>
            </a:extLst>
          </p:cNvPr>
          <p:cNvSpPr/>
          <p:nvPr/>
        </p:nvSpPr>
        <p:spPr>
          <a:xfrm>
            <a:off x="1010724" y="4687410"/>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Circle: Hollow 34">
            <a:extLst>
              <a:ext uri="{FF2B5EF4-FFF2-40B4-BE49-F238E27FC236}">
                <a16:creationId xmlns:a16="http://schemas.microsoft.com/office/drawing/2014/main" id="{8B42A84C-D6D4-44F3-B02D-AAA2E37DC3CB}"/>
              </a:ext>
            </a:extLst>
          </p:cNvPr>
          <p:cNvSpPr/>
          <p:nvPr/>
        </p:nvSpPr>
        <p:spPr>
          <a:xfrm>
            <a:off x="1444865" y="4802524"/>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Circle: Hollow 35">
            <a:extLst>
              <a:ext uri="{FF2B5EF4-FFF2-40B4-BE49-F238E27FC236}">
                <a16:creationId xmlns:a16="http://schemas.microsoft.com/office/drawing/2014/main" id="{134529ED-8D08-42DB-8117-9B8624F26B3F}"/>
              </a:ext>
            </a:extLst>
          </p:cNvPr>
          <p:cNvSpPr/>
          <p:nvPr/>
        </p:nvSpPr>
        <p:spPr>
          <a:xfrm>
            <a:off x="1916245" y="5098891"/>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 name="Circle: Hollow 36">
            <a:extLst>
              <a:ext uri="{FF2B5EF4-FFF2-40B4-BE49-F238E27FC236}">
                <a16:creationId xmlns:a16="http://schemas.microsoft.com/office/drawing/2014/main" id="{A877FD4F-381D-4C1E-846F-A8A74A34E3EF}"/>
              </a:ext>
            </a:extLst>
          </p:cNvPr>
          <p:cNvSpPr/>
          <p:nvPr/>
        </p:nvSpPr>
        <p:spPr>
          <a:xfrm>
            <a:off x="2431102" y="5399474"/>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 name="Circle: Hollow 37">
            <a:extLst>
              <a:ext uri="{FF2B5EF4-FFF2-40B4-BE49-F238E27FC236}">
                <a16:creationId xmlns:a16="http://schemas.microsoft.com/office/drawing/2014/main" id="{C323AE00-75A3-4D4E-B03C-39B2BCCFF74C}"/>
              </a:ext>
            </a:extLst>
          </p:cNvPr>
          <p:cNvSpPr/>
          <p:nvPr/>
        </p:nvSpPr>
        <p:spPr>
          <a:xfrm>
            <a:off x="2730032" y="5834824"/>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 name="Circle: Hollow 38">
            <a:extLst>
              <a:ext uri="{FF2B5EF4-FFF2-40B4-BE49-F238E27FC236}">
                <a16:creationId xmlns:a16="http://schemas.microsoft.com/office/drawing/2014/main" id="{EFC3FBDD-6FB6-47D8-961B-831FAEA75602}"/>
              </a:ext>
            </a:extLst>
          </p:cNvPr>
          <p:cNvSpPr/>
          <p:nvPr/>
        </p:nvSpPr>
        <p:spPr>
          <a:xfrm>
            <a:off x="3230141" y="5997528"/>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0" name="Circle: Hollow 39">
            <a:extLst>
              <a:ext uri="{FF2B5EF4-FFF2-40B4-BE49-F238E27FC236}">
                <a16:creationId xmlns:a16="http://schemas.microsoft.com/office/drawing/2014/main" id="{67AF8DC5-2DA6-4E39-B395-2FCE14B402E1}"/>
              </a:ext>
            </a:extLst>
          </p:cNvPr>
          <p:cNvSpPr/>
          <p:nvPr/>
        </p:nvSpPr>
        <p:spPr>
          <a:xfrm>
            <a:off x="8309499" y="1589103"/>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1" name="Circle: Hollow 40">
            <a:extLst>
              <a:ext uri="{FF2B5EF4-FFF2-40B4-BE49-F238E27FC236}">
                <a16:creationId xmlns:a16="http://schemas.microsoft.com/office/drawing/2014/main" id="{9E0B835E-5561-4A19-A672-2277BF269691}"/>
              </a:ext>
            </a:extLst>
          </p:cNvPr>
          <p:cNvSpPr/>
          <p:nvPr/>
        </p:nvSpPr>
        <p:spPr>
          <a:xfrm>
            <a:off x="8217354" y="1837676"/>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Circle: Hollow 41">
            <a:extLst>
              <a:ext uri="{FF2B5EF4-FFF2-40B4-BE49-F238E27FC236}">
                <a16:creationId xmlns:a16="http://schemas.microsoft.com/office/drawing/2014/main" id="{679B57EE-9AE1-4277-8E7B-DB2BE2DD72AE}"/>
              </a:ext>
            </a:extLst>
          </p:cNvPr>
          <p:cNvSpPr/>
          <p:nvPr/>
        </p:nvSpPr>
        <p:spPr>
          <a:xfrm>
            <a:off x="7637756" y="2480643"/>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Circle: Hollow 42">
            <a:extLst>
              <a:ext uri="{FF2B5EF4-FFF2-40B4-BE49-F238E27FC236}">
                <a16:creationId xmlns:a16="http://schemas.microsoft.com/office/drawing/2014/main" id="{E7A7A4BB-4D02-4DBE-A592-8A3261DDC8E1}"/>
              </a:ext>
            </a:extLst>
          </p:cNvPr>
          <p:cNvSpPr/>
          <p:nvPr/>
        </p:nvSpPr>
        <p:spPr>
          <a:xfrm>
            <a:off x="8766699" y="1417791"/>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Circle: Hollow 43">
            <a:extLst>
              <a:ext uri="{FF2B5EF4-FFF2-40B4-BE49-F238E27FC236}">
                <a16:creationId xmlns:a16="http://schemas.microsoft.com/office/drawing/2014/main" id="{E5A056F8-1D5B-45E8-931D-A765B074F93B}"/>
              </a:ext>
            </a:extLst>
          </p:cNvPr>
          <p:cNvSpPr/>
          <p:nvPr/>
        </p:nvSpPr>
        <p:spPr>
          <a:xfrm>
            <a:off x="7792524" y="2180369"/>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5" name="Circle: Hollow 44">
            <a:extLst>
              <a:ext uri="{FF2B5EF4-FFF2-40B4-BE49-F238E27FC236}">
                <a16:creationId xmlns:a16="http://schemas.microsoft.com/office/drawing/2014/main" id="{7C297BD8-1028-4092-AA4A-0332316E3FCC}"/>
              </a:ext>
            </a:extLst>
          </p:cNvPr>
          <p:cNvSpPr/>
          <p:nvPr/>
        </p:nvSpPr>
        <p:spPr>
          <a:xfrm>
            <a:off x="7516435" y="3161167"/>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6" name="Circle: Hollow 45">
            <a:extLst>
              <a:ext uri="{FF2B5EF4-FFF2-40B4-BE49-F238E27FC236}">
                <a16:creationId xmlns:a16="http://schemas.microsoft.com/office/drawing/2014/main" id="{1567DA32-F64F-4951-9891-BC25707CA8E5}"/>
              </a:ext>
            </a:extLst>
          </p:cNvPr>
          <p:cNvSpPr/>
          <p:nvPr/>
        </p:nvSpPr>
        <p:spPr>
          <a:xfrm>
            <a:off x="7427553" y="2973575"/>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7" name="Circle: Hollow 46">
            <a:extLst>
              <a:ext uri="{FF2B5EF4-FFF2-40B4-BE49-F238E27FC236}">
                <a16:creationId xmlns:a16="http://schemas.microsoft.com/office/drawing/2014/main" id="{BA6AAF81-D7C2-4D7C-B61A-504CA6B64028}"/>
              </a:ext>
            </a:extLst>
          </p:cNvPr>
          <p:cNvSpPr/>
          <p:nvPr/>
        </p:nvSpPr>
        <p:spPr>
          <a:xfrm>
            <a:off x="7998514" y="2046304"/>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Circle: Hollow 47">
            <a:extLst>
              <a:ext uri="{FF2B5EF4-FFF2-40B4-BE49-F238E27FC236}">
                <a16:creationId xmlns:a16="http://schemas.microsoft.com/office/drawing/2014/main" id="{32F748F5-EE71-4CC4-9A2B-D8BBF56063CC}"/>
              </a:ext>
            </a:extLst>
          </p:cNvPr>
          <p:cNvSpPr/>
          <p:nvPr/>
        </p:nvSpPr>
        <p:spPr>
          <a:xfrm>
            <a:off x="9013795" y="1455273"/>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9" name="Circle: Hollow 48">
            <a:extLst>
              <a:ext uri="{FF2B5EF4-FFF2-40B4-BE49-F238E27FC236}">
                <a16:creationId xmlns:a16="http://schemas.microsoft.com/office/drawing/2014/main" id="{3B685362-698D-4E2F-A632-1885814AC5DE}"/>
              </a:ext>
            </a:extLst>
          </p:cNvPr>
          <p:cNvSpPr/>
          <p:nvPr/>
        </p:nvSpPr>
        <p:spPr>
          <a:xfrm>
            <a:off x="8461899" y="1741503"/>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0" name="Circle: Hollow 49">
            <a:extLst>
              <a:ext uri="{FF2B5EF4-FFF2-40B4-BE49-F238E27FC236}">
                <a16:creationId xmlns:a16="http://schemas.microsoft.com/office/drawing/2014/main" id="{B8A46640-DA33-4135-BB6E-D6E154A0D9B2}"/>
              </a:ext>
            </a:extLst>
          </p:cNvPr>
          <p:cNvSpPr/>
          <p:nvPr/>
        </p:nvSpPr>
        <p:spPr>
          <a:xfrm>
            <a:off x="7952795" y="2285435"/>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1" name="Circle: Hollow 50">
            <a:extLst>
              <a:ext uri="{FF2B5EF4-FFF2-40B4-BE49-F238E27FC236}">
                <a16:creationId xmlns:a16="http://schemas.microsoft.com/office/drawing/2014/main" id="{4EFD5B36-6AFA-4C6A-AE3A-3B571C8CCE68}"/>
              </a:ext>
            </a:extLst>
          </p:cNvPr>
          <p:cNvSpPr/>
          <p:nvPr/>
        </p:nvSpPr>
        <p:spPr>
          <a:xfrm>
            <a:off x="8713038" y="1633935"/>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2" name="Circle: Hollow 51">
            <a:extLst>
              <a:ext uri="{FF2B5EF4-FFF2-40B4-BE49-F238E27FC236}">
                <a16:creationId xmlns:a16="http://schemas.microsoft.com/office/drawing/2014/main" id="{CBAE8783-1016-461B-8E40-AEEB03E4F914}"/>
              </a:ext>
            </a:extLst>
          </p:cNvPr>
          <p:cNvSpPr/>
          <p:nvPr/>
        </p:nvSpPr>
        <p:spPr>
          <a:xfrm>
            <a:off x="7660615" y="2714680"/>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3" name="Circle: Hollow 52">
            <a:extLst>
              <a:ext uri="{FF2B5EF4-FFF2-40B4-BE49-F238E27FC236}">
                <a16:creationId xmlns:a16="http://schemas.microsoft.com/office/drawing/2014/main" id="{B85D31BA-9090-42E2-B7CC-8CFE62A1EBD7}"/>
              </a:ext>
            </a:extLst>
          </p:cNvPr>
          <p:cNvSpPr/>
          <p:nvPr/>
        </p:nvSpPr>
        <p:spPr>
          <a:xfrm>
            <a:off x="8121798" y="4619484"/>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4" name="Circle: Hollow 53">
            <a:extLst>
              <a:ext uri="{FF2B5EF4-FFF2-40B4-BE49-F238E27FC236}">
                <a16:creationId xmlns:a16="http://schemas.microsoft.com/office/drawing/2014/main" id="{0CD30310-AE56-45D9-8454-9249A495AF63}"/>
              </a:ext>
            </a:extLst>
          </p:cNvPr>
          <p:cNvSpPr/>
          <p:nvPr/>
        </p:nvSpPr>
        <p:spPr>
          <a:xfrm>
            <a:off x="7657950" y="4668424"/>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5" name="Circle: Hollow 54">
            <a:extLst>
              <a:ext uri="{FF2B5EF4-FFF2-40B4-BE49-F238E27FC236}">
                <a16:creationId xmlns:a16="http://schemas.microsoft.com/office/drawing/2014/main" id="{9BE3BA85-692A-4891-A1D0-A372CEC34476}"/>
              </a:ext>
            </a:extLst>
          </p:cNvPr>
          <p:cNvSpPr/>
          <p:nvPr/>
        </p:nvSpPr>
        <p:spPr>
          <a:xfrm>
            <a:off x="8816042" y="4664329"/>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6" name="Circle: Hollow 55">
            <a:extLst>
              <a:ext uri="{FF2B5EF4-FFF2-40B4-BE49-F238E27FC236}">
                <a16:creationId xmlns:a16="http://schemas.microsoft.com/office/drawing/2014/main" id="{589CE0A4-DFC0-4FD4-A20E-0915A2BB81D3}"/>
              </a:ext>
            </a:extLst>
          </p:cNvPr>
          <p:cNvSpPr/>
          <p:nvPr/>
        </p:nvSpPr>
        <p:spPr>
          <a:xfrm>
            <a:off x="8274198" y="4771884"/>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7" name="Circle: Hollow 56">
            <a:extLst>
              <a:ext uri="{FF2B5EF4-FFF2-40B4-BE49-F238E27FC236}">
                <a16:creationId xmlns:a16="http://schemas.microsoft.com/office/drawing/2014/main" id="{50CC7995-28DF-49D6-9580-7C323F3FB5E4}"/>
              </a:ext>
            </a:extLst>
          </p:cNvPr>
          <p:cNvSpPr/>
          <p:nvPr/>
        </p:nvSpPr>
        <p:spPr>
          <a:xfrm>
            <a:off x="7904414" y="4884231"/>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8" name="Circle: Hollow 57">
            <a:extLst>
              <a:ext uri="{FF2B5EF4-FFF2-40B4-BE49-F238E27FC236}">
                <a16:creationId xmlns:a16="http://schemas.microsoft.com/office/drawing/2014/main" id="{122D3963-107A-4F79-8A2E-35EAC95DB2D4}"/>
              </a:ext>
            </a:extLst>
          </p:cNvPr>
          <p:cNvSpPr/>
          <p:nvPr/>
        </p:nvSpPr>
        <p:spPr>
          <a:xfrm>
            <a:off x="8645186" y="4503939"/>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9" name="Circle: Hollow 58">
            <a:extLst>
              <a:ext uri="{FF2B5EF4-FFF2-40B4-BE49-F238E27FC236}">
                <a16:creationId xmlns:a16="http://schemas.microsoft.com/office/drawing/2014/main" id="{8EE64263-16DC-456C-A627-C6249709CBB0}"/>
              </a:ext>
            </a:extLst>
          </p:cNvPr>
          <p:cNvSpPr/>
          <p:nvPr/>
        </p:nvSpPr>
        <p:spPr>
          <a:xfrm>
            <a:off x="9245548" y="4687410"/>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0" name="Circle: Hollow 59">
            <a:extLst>
              <a:ext uri="{FF2B5EF4-FFF2-40B4-BE49-F238E27FC236}">
                <a16:creationId xmlns:a16="http://schemas.microsoft.com/office/drawing/2014/main" id="{FA8BB04C-0DF8-4221-9546-A5831315C60C}"/>
              </a:ext>
            </a:extLst>
          </p:cNvPr>
          <p:cNvSpPr/>
          <p:nvPr/>
        </p:nvSpPr>
        <p:spPr>
          <a:xfrm>
            <a:off x="8350378" y="4600264"/>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1" name="Circle: Hollow 60">
            <a:extLst>
              <a:ext uri="{FF2B5EF4-FFF2-40B4-BE49-F238E27FC236}">
                <a16:creationId xmlns:a16="http://schemas.microsoft.com/office/drawing/2014/main" id="{99F89EA9-2866-4B87-8DA6-6875528DEE40}"/>
              </a:ext>
            </a:extLst>
          </p:cNvPr>
          <p:cNvSpPr/>
          <p:nvPr/>
        </p:nvSpPr>
        <p:spPr>
          <a:xfrm>
            <a:off x="7258580" y="4690888"/>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2" name="Circle: Hollow 61">
            <a:extLst>
              <a:ext uri="{FF2B5EF4-FFF2-40B4-BE49-F238E27FC236}">
                <a16:creationId xmlns:a16="http://schemas.microsoft.com/office/drawing/2014/main" id="{982BA8D1-207E-4C93-854D-F99CFF6691A3}"/>
              </a:ext>
            </a:extLst>
          </p:cNvPr>
          <p:cNvSpPr/>
          <p:nvPr/>
        </p:nvSpPr>
        <p:spPr>
          <a:xfrm>
            <a:off x="7427553" y="4620150"/>
            <a:ext cx="45719" cy="4571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0668851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BE20AE8-3FB7-4089-8D78-CCC8E0B5C5E9}"/>
              </a:ext>
            </a:extLst>
          </p:cNvPr>
          <p:cNvGraphicFramePr>
            <a:graphicFrameLocks noGrp="1"/>
          </p:cNvGraphicFramePr>
          <p:nvPr>
            <p:extLst>
              <p:ext uri="{D42A27DB-BD31-4B8C-83A1-F6EECF244321}">
                <p14:modId xmlns:p14="http://schemas.microsoft.com/office/powerpoint/2010/main" val="3089155780"/>
              </p:ext>
            </p:extLst>
          </p:nvPr>
        </p:nvGraphicFramePr>
        <p:xfrm>
          <a:off x="1704512" y="1322772"/>
          <a:ext cx="7652552" cy="4971492"/>
        </p:xfrm>
        <a:graphic>
          <a:graphicData uri="http://schemas.openxmlformats.org/drawingml/2006/table">
            <a:tbl>
              <a:tblPr>
                <a:tableStyleId>{5C22544A-7EE6-4342-B048-85BDC9FD1C3A}</a:tableStyleId>
              </a:tblPr>
              <a:tblGrid>
                <a:gridCol w="4740518">
                  <a:extLst>
                    <a:ext uri="{9D8B030D-6E8A-4147-A177-3AD203B41FA5}">
                      <a16:colId xmlns:a16="http://schemas.microsoft.com/office/drawing/2014/main" val="59972859"/>
                    </a:ext>
                  </a:extLst>
                </a:gridCol>
                <a:gridCol w="2912034">
                  <a:extLst>
                    <a:ext uri="{9D8B030D-6E8A-4147-A177-3AD203B41FA5}">
                      <a16:colId xmlns:a16="http://schemas.microsoft.com/office/drawing/2014/main" val="3766737960"/>
                    </a:ext>
                  </a:extLst>
                </a:gridCol>
              </a:tblGrid>
              <a:tr h="414291">
                <a:tc>
                  <a:txBody>
                    <a:bodyPr/>
                    <a:lstStyle/>
                    <a:p>
                      <a:pPr algn="l" fontAlgn="b"/>
                      <a:r>
                        <a:rPr lang="en-US" sz="1100" u="none" strike="noStrike" dirty="0">
                          <a:effectLst/>
                        </a:rPr>
                        <a:t>House price in $1000s(y)</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Squre feet(x)</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53452610"/>
                  </a:ext>
                </a:extLst>
              </a:tr>
              <a:tr h="414291">
                <a:tc>
                  <a:txBody>
                    <a:bodyPr/>
                    <a:lstStyle/>
                    <a:p>
                      <a:pPr algn="r" fontAlgn="b"/>
                      <a:r>
                        <a:rPr lang="en-IN" sz="1100" u="none" strike="noStrike">
                          <a:effectLst/>
                        </a:rPr>
                        <a:t>245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1400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50883319"/>
                  </a:ext>
                </a:extLst>
              </a:tr>
              <a:tr h="414291">
                <a:tc>
                  <a:txBody>
                    <a:bodyPr/>
                    <a:lstStyle/>
                    <a:p>
                      <a:pPr algn="r" fontAlgn="b"/>
                      <a:r>
                        <a:rPr lang="en-IN" sz="1100" u="none" strike="noStrike">
                          <a:effectLst/>
                        </a:rPr>
                        <a:t>312</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1600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18185281"/>
                  </a:ext>
                </a:extLst>
              </a:tr>
              <a:tr h="414291">
                <a:tc>
                  <a:txBody>
                    <a:bodyPr/>
                    <a:lstStyle/>
                    <a:p>
                      <a:pPr algn="r" fontAlgn="b"/>
                      <a:r>
                        <a:rPr lang="en-IN" sz="1100" u="none" strike="noStrike">
                          <a:effectLst/>
                        </a:rPr>
                        <a:t>279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1700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37397319"/>
                  </a:ext>
                </a:extLst>
              </a:tr>
              <a:tr h="414291">
                <a:tc>
                  <a:txBody>
                    <a:bodyPr/>
                    <a:lstStyle/>
                    <a:p>
                      <a:pPr algn="r" fontAlgn="b"/>
                      <a:r>
                        <a:rPr lang="en-IN" sz="1100" u="none" strike="noStrike">
                          <a:effectLst/>
                        </a:rPr>
                        <a:t>308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1875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59651684"/>
                  </a:ext>
                </a:extLst>
              </a:tr>
              <a:tr h="414291">
                <a:tc>
                  <a:txBody>
                    <a:bodyPr/>
                    <a:lstStyle/>
                    <a:p>
                      <a:pPr algn="r" fontAlgn="b"/>
                      <a:r>
                        <a:rPr lang="en-IN" sz="1100" u="none" strike="noStrike">
                          <a:effectLst/>
                        </a:rPr>
                        <a:t>199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1100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4795454"/>
                  </a:ext>
                </a:extLst>
              </a:tr>
              <a:tr h="414291">
                <a:tc>
                  <a:txBody>
                    <a:bodyPr/>
                    <a:lstStyle/>
                    <a:p>
                      <a:pPr algn="r" fontAlgn="b"/>
                      <a:r>
                        <a:rPr lang="en-IN" sz="1100" u="none" strike="noStrike">
                          <a:effectLst/>
                        </a:rPr>
                        <a:t>219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1550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99681812"/>
                  </a:ext>
                </a:extLst>
              </a:tr>
              <a:tr h="414291">
                <a:tc>
                  <a:txBody>
                    <a:bodyPr/>
                    <a:lstStyle/>
                    <a:p>
                      <a:pPr algn="r" fontAlgn="b"/>
                      <a:r>
                        <a:rPr lang="en-IN" sz="1100" u="none" strike="noStrike">
                          <a:effectLst/>
                        </a:rPr>
                        <a:t>405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2350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69197281"/>
                  </a:ext>
                </a:extLst>
              </a:tr>
              <a:tr h="414291">
                <a:tc>
                  <a:txBody>
                    <a:bodyPr/>
                    <a:lstStyle/>
                    <a:p>
                      <a:pPr algn="r" fontAlgn="b"/>
                      <a:r>
                        <a:rPr lang="en-IN" sz="1100" u="none" strike="noStrike">
                          <a:effectLst/>
                        </a:rPr>
                        <a:t>324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2450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14254550"/>
                  </a:ext>
                </a:extLst>
              </a:tr>
              <a:tr h="414291">
                <a:tc>
                  <a:txBody>
                    <a:bodyPr/>
                    <a:lstStyle/>
                    <a:p>
                      <a:pPr algn="r" fontAlgn="b"/>
                      <a:r>
                        <a:rPr lang="en-IN" sz="1100" u="none" strike="noStrike">
                          <a:effectLst/>
                        </a:rPr>
                        <a:t>319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1425</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88708960"/>
                  </a:ext>
                </a:extLst>
              </a:tr>
              <a:tr h="414291">
                <a:tc>
                  <a:txBody>
                    <a:bodyPr/>
                    <a:lstStyle/>
                    <a:p>
                      <a:pPr algn="r" fontAlgn="b"/>
                      <a:r>
                        <a:rPr lang="en-IN" sz="1100" u="none" strike="noStrike">
                          <a:effectLst/>
                        </a:rPr>
                        <a:t>255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1700</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8833018"/>
                  </a:ext>
                </a:extLst>
              </a:tr>
              <a:tr h="414291">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29917092"/>
                  </a:ext>
                </a:extLst>
              </a:tr>
            </a:tbl>
          </a:graphicData>
        </a:graphic>
      </p:graphicFrame>
      <p:sp>
        <p:nvSpPr>
          <p:cNvPr id="3" name="TextBox 2">
            <a:extLst>
              <a:ext uri="{FF2B5EF4-FFF2-40B4-BE49-F238E27FC236}">
                <a16:creationId xmlns:a16="http://schemas.microsoft.com/office/drawing/2014/main" id="{B2852D62-45B7-4988-BF01-5DE6D04927B8}"/>
              </a:ext>
            </a:extLst>
          </p:cNvPr>
          <p:cNvSpPr txBox="1"/>
          <p:nvPr/>
        </p:nvSpPr>
        <p:spPr>
          <a:xfrm>
            <a:off x="1704512" y="878889"/>
            <a:ext cx="4705775" cy="461665"/>
          </a:xfrm>
          <a:prstGeom prst="rect">
            <a:avLst/>
          </a:prstGeom>
          <a:noFill/>
        </p:spPr>
        <p:txBody>
          <a:bodyPr wrap="none" rtlCol="0">
            <a:spAutoFit/>
          </a:bodyPr>
          <a:lstStyle/>
          <a:p>
            <a:r>
              <a:rPr lang="en-US" sz="2400" b="1" dirty="0"/>
              <a:t>Sample Data for House Price Model</a:t>
            </a:r>
            <a:endParaRPr lang="en-IN" sz="2400" b="1" dirty="0"/>
          </a:p>
        </p:txBody>
      </p:sp>
    </p:spTree>
    <p:extLst>
      <p:ext uri="{BB962C8B-B14F-4D97-AF65-F5344CB8AC3E}">
        <p14:creationId xmlns:p14="http://schemas.microsoft.com/office/powerpoint/2010/main" val="22303328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75708BE-BB75-4A1A-A659-ABEF78C66D2E}"/>
              </a:ext>
            </a:extLst>
          </p:cNvPr>
          <p:cNvGraphicFramePr>
            <a:graphicFrameLocks noGrp="1"/>
          </p:cNvGraphicFramePr>
          <p:nvPr>
            <p:extLst>
              <p:ext uri="{D42A27DB-BD31-4B8C-83A1-F6EECF244321}">
                <p14:modId xmlns:p14="http://schemas.microsoft.com/office/powerpoint/2010/main" val="3819329907"/>
              </p:ext>
            </p:extLst>
          </p:nvPr>
        </p:nvGraphicFramePr>
        <p:xfrm>
          <a:off x="603679" y="447921"/>
          <a:ext cx="4145874" cy="2330788"/>
        </p:xfrm>
        <a:graphic>
          <a:graphicData uri="http://schemas.openxmlformats.org/drawingml/2006/table">
            <a:tbl>
              <a:tblPr>
                <a:tableStyleId>{5C22544A-7EE6-4342-B048-85BDC9FD1C3A}</a:tableStyleId>
              </a:tblPr>
              <a:tblGrid>
                <a:gridCol w="2072937">
                  <a:extLst>
                    <a:ext uri="{9D8B030D-6E8A-4147-A177-3AD203B41FA5}">
                      <a16:colId xmlns:a16="http://schemas.microsoft.com/office/drawing/2014/main" val="1746223491"/>
                    </a:ext>
                  </a:extLst>
                </a:gridCol>
                <a:gridCol w="2072937">
                  <a:extLst>
                    <a:ext uri="{9D8B030D-6E8A-4147-A177-3AD203B41FA5}">
                      <a16:colId xmlns:a16="http://schemas.microsoft.com/office/drawing/2014/main" val="3987706110"/>
                    </a:ext>
                  </a:extLst>
                </a:gridCol>
              </a:tblGrid>
              <a:tr h="288345">
                <a:tc gridSpan="2">
                  <a:txBody>
                    <a:bodyPr/>
                    <a:lstStyle/>
                    <a:p>
                      <a:pPr algn="l" fontAlgn="b"/>
                      <a:r>
                        <a:rPr lang="en-IN" sz="1100" u="none" strike="noStrike">
                          <a:effectLst/>
                        </a:rPr>
                        <a:t>SUMMARY OUTPUT</a:t>
                      </a:r>
                      <a:endParaRPr lang="en-IN" sz="11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extLst>
                  <a:ext uri="{0D108BD9-81ED-4DB2-BD59-A6C34878D82A}">
                    <a16:rowId xmlns:a16="http://schemas.microsoft.com/office/drawing/2014/main" val="1381203905"/>
                  </a:ext>
                </a:extLst>
              </a:tr>
              <a:tr h="300359">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48505930"/>
                  </a:ext>
                </a:extLst>
              </a:tr>
              <a:tr h="288345">
                <a:tc gridSpan="2">
                  <a:txBody>
                    <a:bodyPr/>
                    <a:lstStyle/>
                    <a:p>
                      <a:pPr algn="ctr" fontAlgn="b"/>
                      <a:r>
                        <a:rPr lang="en-IN" sz="1100" u="none" strike="noStrike">
                          <a:effectLst/>
                        </a:rPr>
                        <a:t>Regression Statistics</a:t>
                      </a:r>
                      <a:endParaRPr lang="en-IN" sz="1100" b="0" i="1"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extLst>
                  <a:ext uri="{0D108BD9-81ED-4DB2-BD59-A6C34878D82A}">
                    <a16:rowId xmlns:a16="http://schemas.microsoft.com/office/drawing/2014/main" val="3087023130"/>
                  </a:ext>
                </a:extLst>
              </a:tr>
              <a:tr h="288345">
                <a:tc>
                  <a:txBody>
                    <a:bodyPr/>
                    <a:lstStyle/>
                    <a:p>
                      <a:pPr algn="l" fontAlgn="b"/>
                      <a:r>
                        <a:rPr lang="en-IN" sz="1100" u="none" strike="noStrike">
                          <a:effectLst/>
                        </a:rPr>
                        <a:t>Multiple 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0.762114</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8822122"/>
                  </a:ext>
                </a:extLst>
              </a:tr>
              <a:tr h="288345">
                <a:tc>
                  <a:txBody>
                    <a:bodyPr/>
                    <a:lstStyle/>
                    <a:p>
                      <a:pPr algn="l" fontAlgn="b"/>
                      <a:r>
                        <a:rPr lang="en-IN" sz="1100" u="none" strike="noStrike">
                          <a:effectLst/>
                        </a:rPr>
                        <a:t>R Square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0.580817</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08960534"/>
                  </a:ext>
                </a:extLst>
              </a:tr>
              <a:tr h="288345">
                <a:tc>
                  <a:txBody>
                    <a:bodyPr/>
                    <a:lstStyle/>
                    <a:p>
                      <a:pPr algn="l" fontAlgn="b"/>
                      <a:r>
                        <a:rPr lang="en-IN" sz="1100" u="none" strike="noStrike">
                          <a:effectLst/>
                        </a:rPr>
                        <a:t>Adjusted R Square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0.528419</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13331782"/>
                  </a:ext>
                </a:extLst>
              </a:tr>
              <a:tr h="288345">
                <a:tc>
                  <a:txBody>
                    <a:bodyPr/>
                    <a:lstStyle/>
                    <a:p>
                      <a:pPr algn="l" fontAlgn="b"/>
                      <a:r>
                        <a:rPr lang="en-IN" sz="1100" u="none" strike="noStrike">
                          <a:effectLst/>
                        </a:rPr>
                        <a:t>Standard Error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41.33032</a:t>
                      </a:r>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14220480"/>
                  </a:ext>
                </a:extLst>
              </a:tr>
              <a:tr h="300359">
                <a:tc>
                  <a:txBody>
                    <a:bodyPr/>
                    <a:lstStyle/>
                    <a:p>
                      <a:pPr algn="l" fontAlgn="b"/>
                      <a:r>
                        <a:rPr lang="en-IN" sz="1100" u="none" strike="noStrike">
                          <a:effectLst/>
                        </a:rPr>
                        <a:t>Observations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dirty="0">
                          <a:effectLst/>
                        </a:rPr>
                        <a:t>10</a:t>
                      </a:r>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50729860"/>
                  </a:ext>
                </a:extLst>
              </a:tr>
            </a:tbl>
          </a:graphicData>
        </a:graphic>
      </p:graphicFrame>
      <p:graphicFrame>
        <p:nvGraphicFramePr>
          <p:cNvPr id="3" name="Table 2">
            <a:extLst>
              <a:ext uri="{FF2B5EF4-FFF2-40B4-BE49-F238E27FC236}">
                <a16:creationId xmlns:a16="http://schemas.microsoft.com/office/drawing/2014/main" id="{16DBA537-2121-4123-AF1F-3BBBB25C096E}"/>
              </a:ext>
            </a:extLst>
          </p:cNvPr>
          <p:cNvGraphicFramePr>
            <a:graphicFrameLocks noGrp="1"/>
          </p:cNvGraphicFramePr>
          <p:nvPr>
            <p:extLst>
              <p:ext uri="{D42A27DB-BD31-4B8C-83A1-F6EECF244321}">
                <p14:modId xmlns:p14="http://schemas.microsoft.com/office/powerpoint/2010/main" val="3264282272"/>
              </p:ext>
            </p:extLst>
          </p:nvPr>
        </p:nvGraphicFramePr>
        <p:xfrm>
          <a:off x="6095999" y="447921"/>
          <a:ext cx="5320686" cy="2330787"/>
        </p:xfrm>
        <a:graphic>
          <a:graphicData uri="http://schemas.openxmlformats.org/drawingml/2006/table">
            <a:tbl>
              <a:tblPr>
                <a:tableStyleId>{5C22544A-7EE6-4342-B048-85BDC9FD1C3A}</a:tableStyleId>
              </a:tblPr>
              <a:tblGrid>
                <a:gridCol w="760098">
                  <a:extLst>
                    <a:ext uri="{9D8B030D-6E8A-4147-A177-3AD203B41FA5}">
                      <a16:colId xmlns:a16="http://schemas.microsoft.com/office/drawing/2014/main" val="1540330902"/>
                    </a:ext>
                  </a:extLst>
                </a:gridCol>
                <a:gridCol w="760098">
                  <a:extLst>
                    <a:ext uri="{9D8B030D-6E8A-4147-A177-3AD203B41FA5}">
                      <a16:colId xmlns:a16="http://schemas.microsoft.com/office/drawing/2014/main" val="2119696103"/>
                    </a:ext>
                  </a:extLst>
                </a:gridCol>
                <a:gridCol w="760098">
                  <a:extLst>
                    <a:ext uri="{9D8B030D-6E8A-4147-A177-3AD203B41FA5}">
                      <a16:colId xmlns:a16="http://schemas.microsoft.com/office/drawing/2014/main" val="1061127458"/>
                    </a:ext>
                  </a:extLst>
                </a:gridCol>
                <a:gridCol w="760098">
                  <a:extLst>
                    <a:ext uri="{9D8B030D-6E8A-4147-A177-3AD203B41FA5}">
                      <a16:colId xmlns:a16="http://schemas.microsoft.com/office/drawing/2014/main" val="707825499"/>
                    </a:ext>
                  </a:extLst>
                </a:gridCol>
                <a:gridCol w="760098">
                  <a:extLst>
                    <a:ext uri="{9D8B030D-6E8A-4147-A177-3AD203B41FA5}">
                      <a16:colId xmlns:a16="http://schemas.microsoft.com/office/drawing/2014/main" val="1246279645"/>
                    </a:ext>
                  </a:extLst>
                </a:gridCol>
                <a:gridCol w="760098">
                  <a:extLst>
                    <a:ext uri="{9D8B030D-6E8A-4147-A177-3AD203B41FA5}">
                      <a16:colId xmlns:a16="http://schemas.microsoft.com/office/drawing/2014/main" val="2318929747"/>
                    </a:ext>
                  </a:extLst>
                </a:gridCol>
                <a:gridCol w="760098">
                  <a:extLst>
                    <a:ext uri="{9D8B030D-6E8A-4147-A177-3AD203B41FA5}">
                      <a16:colId xmlns:a16="http://schemas.microsoft.com/office/drawing/2014/main" val="2937055929"/>
                    </a:ext>
                  </a:extLst>
                </a:gridCol>
              </a:tblGrid>
              <a:tr h="355303">
                <a:tc>
                  <a:txBody>
                    <a:bodyPr/>
                    <a:lstStyle/>
                    <a:p>
                      <a:pPr algn="l" fontAlgn="b"/>
                      <a:r>
                        <a:rPr lang="en-IN" sz="1100" u="none" strike="noStrike">
                          <a:effectLst/>
                        </a:rPr>
                        <a:t>ANOVA</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56494599"/>
                  </a:ext>
                </a:extLst>
              </a:tr>
              <a:tr h="639545">
                <a:tc>
                  <a:txBody>
                    <a:bodyPr/>
                    <a:lstStyle/>
                    <a:p>
                      <a:pPr algn="ctr" fontAlgn="b"/>
                      <a:r>
                        <a:rPr lang="en-IN" sz="1100" u="none" strike="noStrike">
                          <a:effectLst/>
                        </a:rPr>
                        <a:t> </a:t>
                      </a:r>
                      <a:endParaRPr lang="en-IN"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df</a:t>
                      </a:r>
                      <a:endParaRPr lang="en-IN"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SS</a:t>
                      </a:r>
                      <a:endParaRPr lang="en-IN"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MS</a:t>
                      </a:r>
                      <a:endParaRPr lang="en-IN"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F</a:t>
                      </a:r>
                      <a:endParaRPr lang="en-IN" sz="1100" b="0"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100" u="none" strike="noStrike">
                          <a:effectLst/>
                        </a:rPr>
                        <a:t>Significance F</a:t>
                      </a:r>
                      <a:endParaRPr lang="en-IN" sz="1100" b="0" i="1"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80523566"/>
                  </a:ext>
                </a:extLst>
              </a:tr>
              <a:tr h="639545">
                <a:tc>
                  <a:txBody>
                    <a:bodyPr/>
                    <a:lstStyle/>
                    <a:p>
                      <a:pPr algn="l" fontAlgn="b"/>
                      <a:r>
                        <a:rPr lang="en-IN" sz="1100" u="none" strike="noStrike">
                          <a:effectLst/>
                        </a:rPr>
                        <a:t>Regression</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18934.93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18934.93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11.08476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0.010394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97351233"/>
                  </a:ext>
                </a:extLst>
              </a:tr>
              <a:tr h="341091">
                <a:tc>
                  <a:txBody>
                    <a:bodyPr/>
                    <a:lstStyle/>
                    <a:p>
                      <a:pPr algn="l" fontAlgn="b"/>
                      <a:r>
                        <a:rPr lang="en-IN" sz="1100" u="none" strike="noStrike">
                          <a:effectLst/>
                        </a:rPr>
                        <a:t>Residual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13665.57</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1708.196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626176"/>
                  </a:ext>
                </a:extLst>
              </a:tr>
              <a:tr h="355303">
                <a:tc>
                  <a:txBody>
                    <a:bodyPr/>
                    <a:lstStyle/>
                    <a:p>
                      <a:pPr algn="l" fontAlgn="b"/>
                      <a:r>
                        <a:rPr lang="en-IN" sz="1100" u="none" strike="noStrike">
                          <a:effectLst/>
                        </a:rPr>
                        <a:t>Total</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32600.5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83888574"/>
                  </a:ext>
                </a:extLst>
              </a:tr>
            </a:tbl>
          </a:graphicData>
        </a:graphic>
      </p:graphicFrame>
      <p:graphicFrame>
        <p:nvGraphicFramePr>
          <p:cNvPr id="4" name="Table 3">
            <a:extLst>
              <a:ext uri="{FF2B5EF4-FFF2-40B4-BE49-F238E27FC236}">
                <a16:creationId xmlns:a16="http://schemas.microsoft.com/office/drawing/2014/main" id="{81B7343C-D504-436D-83C2-444DE2AD08C0}"/>
              </a:ext>
            </a:extLst>
          </p:cNvPr>
          <p:cNvGraphicFramePr>
            <a:graphicFrameLocks noGrp="1"/>
          </p:cNvGraphicFramePr>
          <p:nvPr>
            <p:extLst>
              <p:ext uri="{D42A27DB-BD31-4B8C-83A1-F6EECF244321}">
                <p14:modId xmlns:p14="http://schemas.microsoft.com/office/powerpoint/2010/main" val="1091446798"/>
              </p:ext>
            </p:extLst>
          </p:nvPr>
        </p:nvGraphicFramePr>
        <p:xfrm>
          <a:off x="961747" y="3710866"/>
          <a:ext cx="10588100" cy="2485748"/>
        </p:xfrm>
        <a:graphic>
          <a:graphicData uri="http://schemas.openxmlformats.org/drawingml/2006/table">
            <a:tbl>
              <a:tblPr>
                <a:tableStyleId>{5C22544A-7EE6-4342-B048-85BDC9FD1C3A}</a:tableStyleId>
              </a:tblPr>
              <a:tblGrid>
                <a:gridCol w="1058810">
                  <a:extLst>
                    <a:ext uri="{9D8B030D-6E8A-4147-A177-3AD203B41FA5}">
                      <a16:colId xmlns:a16="http://schemas.microsoft.com/office/drawing/2014/main" val="3797367646"/>
                    </a:ext>
                  </a:extLst>
                </a:gridCol>
                <a:gridCol w="1058810">
                  <a:extLst>
                    <a:ext uri="{9D8B030D-6E8A-4147-A177-3AD203B41FA5}">
                      <a16:colId xmlns:a16="http://schemas.microsoft.com/office/drawing/2014/main" val="5158285"/>
                    </a:ext>
                  </a:extLst>
                </a:gridCol>
                <a:gridCol w="1058810">
                  <a:extLst>
                    <a:ext uri="{9D8B030D-6E8A-4147-A177-3AD203B41FA5}">
                      <a16:colId xmlns:a16="http://schemas.microsoft.com/office/drawing/2014/main" val="1637106918"/>
                    </a:ext>
                  </a:extLst>
                </a:gridCol>
                <a:gridCol w="1058810">
                  <a:extLst>
                    <a:ext uri="{9D8B030D-6E8A-4147-A177-3AD203B41FA5}">
                      <a16:colId xmlns:a16="http://schemas.microsoft.com/office/drawing/2014/main" val="1977613387"/>
                    </a:ext>
                  </a:extLst>
                </a:gridCol>
                <a:gridCol w="1058810">
                  <a:extLst>
                    <a:ext uri="{9D8B030D-6E8A-4147-A177-3AD203B41FA5}">
                      <a16:colId xmlns:a16="http://schemas.microsoft.com/office/drawing/2014/main" val="3010195074"/>
                    </a:ext>
                  </a:extLst>
                </a:gridCol>
                <a:gridCol w="1058810">
                  <a:extLst>
                    <a:ext uri="{9D8B030D-6E8A-4147-A177-3AD203B41FA5}">
                      <a16:colId xmlns:a16="http://schemas.microsoft.com/office/drawing/2014/main" val="4223756560"/>
                    </a:ext>
                  </a:extLst>
                </a:gridCol>
                <a:gridCol w="1058810">
                  <a:extLst>
                    <a:ext uri="{9D8B030D-6E8A-4147-A177-3AD203B41FA5}">
                      <a16:colId xmlns:a16="http://schemas.microsoft.com/office/drawing/2014/main" val="2837279164"/>
                    </a:ext>
                  </a:extLst>
                </a:gridCol>
                <a:gridCol w="1058810">
                  <a:extLst>
                    <a:ext uri="{9D8B030D-6E8A-4147-A177-3AD203B41FA5}">
                      <a16:colId xmlns:a16="http://schemas.microsoft.com/office/drawing/2014/main" val="1402782413"/>
                    </a:ext>
                  </a:extLst>
                </a:gridCol>
                <a:gridCol w="1058810">
                  <a:extLst>
                    <a:ext uri="{9D8B030D-6E8A-4147-A177-3AD203B41FA5}">
                      <a16:colId xmlns:a16="http://schemas.microsoft.com/office/drawing/2014/main" val="2573844828"/>
                    </a:ext>
                  </a:extLst>
                </a:gridCol>
                <a:gridCol w="1058810">
                  <a:extLst>
                    <a:ext uri="{9D8B030D-6E8A-4147-A177-3AD203B41FA5}">
                      <a16:colId xmlns:a16="http://schemas.microsoft.com/office/drawing/2014/main" val="539076939"/>
                    </a:ext>
                  </a:extLst>
                </a:gridCol>
              </a:tblGrid>
              <a:tr h="621437">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83443899"/>
                  </a:ext>
                </a:extLst>
              </a:tr>
              <a:tr h="621437">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Coefficients</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Standard Error</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t Stat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P-value</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Lower 95%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Upper 95%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100" u="none" strike="noStrike">
                          <a:effectLst/>
                        </a:rPr>
                        <a:t>Lower 95.0%</a:t>
                      </a:r>
                      <a:endParaRPr lang="en-IN" sz="11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l" fontAlgn="b"/>
                      <a:r>
                        <a:rPr lang="en-IN" sz="1100" u="none" strike="noStrike">
                          <a:effectLst/>
                        </a:rPr>
                        <a:t>Upper 95.0%</a:t>
                      </a:r>
                      <a:endParaRPr lang="en-IN" sz="1100" b="0"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extLst>
                  <a:ext uri="{0D108BD9-81ED-4DB2-BD59-A6C34878D82A}">
                    <a16:rowId xmlns:a16="http://schemas.microsoft.com/office/drawing/2014/main" val="456883102"/>
                  </a:ext>
                </a:extLst>
              </a:tr>
              <a:tr h="621437">
                <a:tc>
                  <a:txBody>
                    <a:bodyPr/>
                    <a:lstStyle/>
                    <a:p>
                      <a:pPr algn="l" fontAlgn="b"/>
                      <a:r>
                        <a:rPr lang="en-IN" sz="1100" u="none" strike="noStrike">
                          <a:effectLst/>
                        </a:rPr>
                        <a:t>Intercept</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98.24833</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58.03348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1.69296</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0.128919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-35.5771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232.0738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-35.5771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232.0738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54522344"/>
                  </a:ext>
                </a:extLst>
              </a:tr>
              <a:tr h="621437">
                <a:tc>
                  <a:txBody>
                    <a:bodyPr/>
                    <a:lstStyle/>
                    <a:p>
                      <a:pPr algn="l" fontAlgn="b"/>
                      <a:r>
                        <a:rPr lang="en-IN" sz="1100" u="none" strike="noStrike">
                          <a:effectLst/>
                        </a:rPr>
                        <a:t>X Variable 1</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0.109768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0.032969</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3.329378</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0.010394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0.03374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0.185795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0.03374</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100" u="none" strike="noStrike">
                          <a:effectLst/>
                        </a:rPr>
                        <a:t>0.185795</a:t>
                      </a:r>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13523235"/>
                  </a:ext>
                </a:extLst>
              </a:tr>
            </a:tbl>
          </a:graphicData>
        </a:graphic>
      </p:graphicFrame>
    </p:spTree>
    <p:extLst>
      <p:ext uri="{BB962C8B-B14F-4D97-AF65-F5344CB8AC3E}">
        <p14:creationId xmlns:p14="http://schemas.microsoft.com/office/powerpoint/2010/main" val="1549246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B08DB4-94E1-4A97-81E4-8156211CEF02}"/>
              </a:ext>
            </a:extLst>
          </p:cNvPr>
          <p:cNvPicPr>
            <a:picLocks noChangeAspect="1"/>
          </p:cNvPicPr>
          <p:nvPr/>
        </p:nvPicPr>
        <p:blipFill>
          <a:blip r:embed="rId2"/>
          <a:stretch>
            <a:fillRect/>
          </a:stretch>
        </p:blipFill>
        <p:spPr>
          <a:xfrm>
            <a:off x="473521" y="755064"/>
            <a:ext cx="4959613" cy="2440897"/>
          </a:xfrm>
          <a:prstGeom prst="rect">
            <a:avLst/>
          </a:prstGeom>
        </p:spPr>
      </p:pic>
      <p:pic>
        <p:nvPicPr>
          <p:cNvPr id="7" name="Picture 6">
            <a:extLst>
              <a:ext uri="{FF2B5EF4-FFF2-40B4-BE49-F238E27FC236}">
                <a16:creationId xmlns:a16="http://schemas.microsoft.com/office/drawing/2014/main" id="{8FA8FB44-8BB0-413D-8F96-00DEEE2FC39F}"/>
              </a:ext>
            </a:extLst>
          </p:cNvPr>
          <p:cNvPicPr>
            <a:picLocks noChangeAspect="1"/>
          </p:cNvPicPr>
          <p:nvPr/>
        </p:nvPicPr>
        <p:blipFill>
          <a:blip r:embed="rId3"/>
          <a:stretch>
            <a:fillRect/>
          </a:stretch>
        </p:blipFill>
        <p:spPr>
          <a:xfrm>
            <a:off x="4918230" y="3559946"/>
            <a:ext cx="6371116" cy="2951363"/>
          </a:xfrm>
          <a:prstGeom prst="rect">
            <a:avLst/>
          </a:prstGeom>
        </p:spPr>
      </p:pic>
      <p:sp>
        <p:nvSpPr>
          <p:cNvPr id="8" name="Rectangle 7">
            <a:extLst>
              <a:ext uri="{FF2B5EF4-FFF2-40B4-BE49-F238E27FC236}">
                <a16:creationId xmlns:a16="http://schemas.microsoft.com/office/drawing/2014/main" id="{2264E109-AE18-4CBC-BCA1-DF67B7823242}"/>
              </a:ext>
            </a:extLst>
          </p:cNvPr>
          <p:cNvSpPr/>
          <p:nvPr/>
        </p:nvSpPr>
        <p:spPr>
          <a:xfrm>
            <a:off x="6526048" y="1289456"/>
            <a:ext cx="315548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RAW DATA</a:t>
            </a:r>
          </a:p>
        </p:txBody>
      </p:sp>
      <p:sp>
        <p:nvSpPr>
          <p:cNvPr id="9" name="Rectangle 8">
            <a:extLst>
              <a:ext uri="{FF2B5EF4-FFF2-40B4-BE49-F238E27FC236}">
                <a16:creationId xmlns:a16="http://schemas.microsoft.com/office/drawing/2014/main" id="{0D78997B-C126-47A1-BFB4-745FA8F3C5D1}"/>
              </a:ext>
            </a:extLst>
          </p:cNvPr>
          <p:cNvSpPr/>
          <p:nvPr/>
        </p:nvSpPr>
        <p:spPr>
          <a:xfrm>
            <a:off x="893231" y="4112297"/>
            <a:ext cx="2705549"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PROCESS</a:t>
            </a:r>
          </a:p>
          <a:p>
            <a:pPr algn="ctr"/>
            <a:r>
              <a:rPr lang="en-US" sz="5400" dirty="0">
                <a:ln w="0"/>
                <a:effectLst>
                  <a:outerShdw blurRad="38100" dist="19050" dir="2700000" algn="tl" rotWithShape="0">
                    <a:schemeClr val="dk1">
                      <a:alpha val="40000"/>
                    </a:schemeClr>
                  </a:outerShdw>
                </a:effectLst>
              </a:rPr>
              <a:t> DATA</a:t>
            </a:r>
          </a:p>
        </p:txBody>
      </p:sp>
    </p:spTree>
    <p:extLst>
      <p:ext uri="{BB962C8B-B14F-4D97-AF65-F5344CB8AC3E}">
        <p14:creationId xmlns:p14="http://schemas.microsoft.com/office/powerpoint/2010/main" val="198166151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FD4946-6429-4225-B16D-383CA9B682A9}"/>
              </a:ext>
            </a:extLst>
          </p:cNvPr>
          <p:cNvPicPr>
            <a:picLocks noChangeAspect="1"/>
          </p:cNvPicPr>
          <p:nvPr/>
        </p:nvPicPr>
        <p:blipFill>
          <a:blip r:embed="rId2"/>
          <a:stretch>
            <a:fillRect/>
          </a:stretch>
        </p:blipFill>
        <p:spPr>
          <a:xfrm>
            <a:off x="328246" y="95738"/>
            <a:ext cx="11535508" cy="6666523"/>
          </a:xfrm>
          <a:prstGeom prst="rect">
            <a:avLst/>
          </a:prstGeom>
        </p:spPr>
      </p:pic>
    </p:spTree>
    <p:extLst>
      <p:ext uri="{BB962C8B-B14F-4D97-AF65-F5344CB8AC3E}">
        <p14:creationId xmlns:p14="http://schemas.microsoft.com/office/powerpoint/2010/main" val="173107414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C5BBDE-71F7-4F0B-96E7-2F301C5C38EC}"/>
              </a:ext>
            </a:extLst>
          </p:cNvPr>
          <p:cNvSpPr/>
          <p:nvPr/>
        </p:nvSpPr>
        <p:spPr>
          <a:xfrm>
            <a:off x="1930485" y="185058"/>
            <a:ext cx="850297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KNN- K NEAREST NEIGHBOUR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C73C8E29-13B3-49DE-8AC4-257B4252C17E}"/>
              </a:ext>
            </a:extLst>
          </p:cNvPr>
          <p:cNvSpPr txBox="1"/>
          <p:nvPr/>
        </p:nvSpPr>
        <p:spPr>
          <a:xfrm>
            <a:off x="282823" y="1570892"/>
            <a:ext cx="10961142" cy="2523768"/>
          </a:xfrm>
          <a:prstGeom prst="rect">
            <a:avLst/>
          </a:prstGeom>
          <a:noFill/>
        </p:spPr>
        <p:txBody>
          <a:bodyPr wrap="none" rtlCol="0">
            <a:spAutoFit/>
          </a:bodyPr>
          <a:lstStyle/>
          <a:p>
            <a:pPr marL="457200" indent="-457200">
              <a:buFont typeface="Wingdings" panose="05000000000000000000" pitchFamily="2" charset="2"/>
              <a:buChar char="v"/>
            </a:pPr>
            <a:r>
              <a:rPr lang="en-US" sz="2800" dirty="0"/>
              <a:t>It is instance based and lazy learning. </a:t>
            </a:r>
          </a:p>
          <a:p>
            <a:pPr marL="457200" indent="-457200">
              <a:buFont typeface="Wingdings" panose="05000000000000000000" pitchFamily="2" charset="2"/>
              <a:buChar char="v"/>
            </a:pPr>
            <a:r>
              <a:rPr lang="en-US" sz="2800" dirty="0"/>
              <a:t>Use  when   we have little or Prior knowledge about the distribution </a:t>
            </a:r>
          </a:p>
          <a:p>
            <a:r>
              <a:rPr lang="en-US" sz="2800" dirty="0"/>
              <a:t>      of the data.</a:t>
            </a:r>
          </a:p>
          <a:p>
            <a:pPr marL="457200" indent="-457200">
              <a:buFont typeface="Wingdings" panose="05000000000000000000" pitchFamily="2" charset="2"/>
              <a:buChar char="v"/>
            </a:pPr>
            <a:r>
              <a:rPr lang="en-US" sz="2800" dirty="0"/>
              <a:t>Highly effective inductive inference method for noisy training data and </a:t>
            </a:r>
          </a:p>
          <a:p>
            <a:r>
              <a:rPr lang="en-US" sz="2800" dirty="0"/>
              <a:t>      Complex target function.</a:t>
            </a:r>
          </a:p>
          <a:p>
            <a:endParaRPr lang="en-IN" dirty="0"/>
          </a:p>
        </p:txBody>
      </p:sp>
      <p:sp>
        <p:nvSpPr>
          <p:cNvPr id="4" name="Rectangle 3">
            <a:extLst>
              <a:ext uri="{FF2B5EF4-FFF2-40B4-BE49-F238E27FC236}">
                <a16:creationId xmlns:a16="http://schemas.microsoft.com/office/drawing/2014/main" id="{F2FFA822-D290-494F-BA23-3EB031B1495D}"/>
              </a:ext>
            </a:extLst>
          </p:cNvPr>
          <p:cNvSpPr/>
          <p:nvPr/>
        </p:nvSpPr>
        <p:spPr>
          <a:xfrm>
            <a:off x="138022" y="4890018"/>
            <a:ext cx="11915955"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K in KNN is number of nearest </a:t>
            </a:r>
            <a:r>
              <a:rPr lang="en-US" sz="5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neighbour</a:t>
            </a: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6284703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0921FD-077B-4706-94B2-E61B89283002}"/>
              </a:ext>
            </a:extLst>
          </p:cNvPr>
          <p:cNvSpPr/>
          <p:nvPr/>
        </p:nvSpPr>
        <p:spPr>
          <a:xfrm>
            <a:off x="1010378" y="591798"/>
            <a:ext cx="10321929" cy="2308324"/>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K-Nearest </a:t>
            </a:r>
            <a:r>
              <a:rPr lang="en-US" sz="3600" b="0" cap="none" spc="0" dirty="0" err="1">
                <a:ln w="0"/>
                <a:solidFill>
                  <a:schemeClr val="tx1"/>
                </a:solidFill>
                <a:effectLst>
                  <a:outerShdw blurRad="38100" dist="19050" dir="2700000" algn="tl" rotWithShape="0">
                    <a:schemeClr val="dk1">
                      <a:alpha val="40000"/>
                    </a:schemeClr>
                  </a:outerShdw>
                </a:effectLst>
              </a:rPr>
              <a:t>Neighbour</a:t>
            </a:r>
            <a:r>
              <a:rPr lang="en-US" sz="3600" b="0" cap="none" spc="0" dirty="0">
                <a:ln w="0"/>
                <a:solidFill>
                  <a:schemeClr val="tx1"/>
                </a:solidFill>
                <a:effectLst>
                  <a:outerShdw blurRad="38100" dist="19050" dir="2700000" algn="tl" rotWithShape="0">
                    <a:schemeClr val="dk1">
                      <a:alpha val="40000"/>
                    </a:schemeClr>
                  </a:outerShdw>
                </a:effectLst>
              </a:rPr>
              <a:t> is a simple algorithm</a:t>
            </a:r>
          </a:p>
          <a:p>
            <a:pPr algn="ctr"/>
            <a:r>
              <a:rPr lang="en-US" sz="3600" dirty="0">
                <a:ln w="0"/>
                <a:effectLst>
                  <a:outerShdw blurRad="38100" dist="19050" dir="2700000" algn="tl" rotWithShape="0">
                    <a:schemeClr val="dk1">
                      <a:alpha val="40000"/>
                    </a:schemeClr>
                  </a:outerShdw>
                </a:effectLst>
              </a:rPr>
              <a:t>That stores all available cases and</a:t>
            </a:r>
          </a:p>
          <a:p>
            <a:pPr algn="ctr"/>
            <a:r>
              <a:rPr lang="en-US" sz="3600" dirty="0">
                <a:ln w="0"/>
                <a:effectLst>
                  <a:outerShdw blurRad="38100" dist="19050" dir="2700000" algn="tl" rotWithShape="0">
                    <a:schemeClr val="dk1">
                      <a:alpha val="40000"/>
                    </a:schemeClr>
                  </a:outerShdw>
                </a:effectLst>
              </a:rPr>
              <a:t>Predict the target based on a similarity </a:t>
            </a:r>
          </a:p>
          <a:p>
            <a:pPr algn="ctr"/>
            <a:r>
              <a:rPr lang="en-US" sz="3600" dirty="0">
                <a:ln w="0"/>
                <a:effectLst>
                  <a:outerShdw blurRad="38100" dist="19050" dir="2700000" algn="tl" rotWithShape="0">
                    <a:schemeClr val="dk1">
                      <a:alpha val="40000"/>
                    </a:schemeClr>
                  </a:outerShdw>
                </a:effectLst>
              </a:rPr>
              <a:t>measure</a:t>
            </a:r>
          </a:p>
        </p:txBody>
      </p:sp>
      <p:sp>
        <p:nvSpPr>
          <p:cNvPr id="3" name="Arrow: Up 2">
            <a:extLst>
              <a:ext uri="{FF2B5EF4-FFF2-40B4-BE49-F238E27FC236}">
                <a16:creationId xmlns:a16="http://schemas.microsoft.com/office/drawing/2014/main" id="{F59A17EE-3250-419C-9231-18F3721AFC87}"/>
              </a:ext>
            </a:extLst>
          </p:cNvPr>
          <p:cNvSpPr/>
          <p:nvPr/>
        </p:nvSpPr>
        <p:spPr>
          <a:xfrm>
            <a:off x="2305538" y="3227754"/>
            <a:ext cx="273539" cy="321212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Right 3">
            <a:extLst>
              <a:ext uri="{FF2B5EF4-FFF2-40B4-BE49-F238E27FC236}">
                <a16:creationId xmlns:a16="http://schemas.microsoft.com/office/drawing/2014/main" id="{F2DDBDC2-53D8-4727-9C4B-E8B41A4512F0}"/>
              </a:ext>
            </a:extLst>
          </p:cNvPr>
          <p:cNvSpPr/>
          <p:nvPr/>
        </p:nvSpPr>
        <p:spPr>
          <a:xfrm>
            <a:off x="2375877" y="6262294"/>
            <a:ext cx="8096738" cy="2735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A9FDDB8D-FA01-491B-AFA9-175872C257E3}"/>
              </a:ext>
            </a:extLst>
          </p:cNvPr>
          <p:cNvSpPr/>
          <p:nvPr/>
        </p:nvSpPr>
        <p:spPr>
          <a:xfrm>
            <a:off x="4650154" y="3157415"/>
            <a:ext cx="3931138" cy="304018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58D57387-E107-4626-99CF-B9B867EE145B}"/>
              </a:ext>
            </a:extLst>
          </p:cNvPr>
          <p:cNvSpPr/>
          <p:nvPr/>
        </p:nvSpPr>
        <p:spPr>
          <a:xfrm>
            <a:off x="5525477" y="3785467"/>
            <a:ext cx="2297723" cy="178407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6 Points 6">
            <a:extLst>
              <a:ext uri="{FF2B5EF4-FFF2-40B4-BE49-F238E27FC236}">
                <a16:creationId xmlns:a16="http://schemas.microsoft.com/office/drawing/2014/main" id="{8A051B7D-3A03-4FE9-A3BD-CD4F514AD8CC}"/>
              </a:ext>
            </a:extLst>
          </p:cNvPr>
          <p:cNvSpPr/>
          <p:nvPr/>
        </p:nvSpPr>
        <p:spPr>
          <a:xfrm>
            <a:off x="6478953" y="4545732"/>
            <a:ext cx="390769" cy="398584"/>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41563ED-88E4-4A0D-BB3D-CAFA7F451A96}"/>
              </a:ext>
            </a:extLst>
          </p:cNvPr>
          <p:cNvSpPr/>
          <p:nvPr/>
        </p:nvSpPr>
        <p:spPr>
          <a:xfrm>
            <a:off x="2886808" y="3695590"/>
            <a:ext cx="304800" cy="27853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70CEA8BC-EA07-4B19-8EDA-594B750E73FB}"/>
              </a:ext>
            </a:extLst>
          </p:cNvPr>
          <p:cNvSpPr/>
          <p:nvPr/>
        </p:nvSpPr>
        <p:spPr>
          <a:xfrm>
            <a:off x="6871676" y="5062343"/>
            <a:ext cx="304800" cy="278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66753BC9-4381-4C02-A884-3DBDCA4ADAC4}"/>
              </a:ext>
            </a:extLst>
          </p:cNvPr>
          <p:cNvSpPr/>
          <p:nvPr/>
        </p:nvSpPr>
        <p:spPr>
          <a:xfrm>
            <a:off x="7428522" y="4406466"/>
            <a:ext cx="304800" cy="278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F9994A-8271-497D-B8CE-E195D6FE9832}"/>
              </a:ext>
            </a:extLst>
          </p:cNvPr>
          <p:cNvSpPr/>
          <p:nvPr/>
        </p:nvSpPr>
        <p:spPr>
          <a:xfrm>
            <a:off x="8569569" y="5225127"/>
            <a:ext cx="304800" cy="278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F0FDD370-C9C3-4380-8E44-6F1DCDF72FB5}"/>
              </a:ext>
            </a:extLst>
          </p:cNvPr>
          <p:cNvSpPr/>
          <p:nvPr/>
        </p:nvSpPr>
        <p:spPr>
          <a:xfrm>
            <a:off x="9429262" y="5736493"/>
            <a:ext cx="304800" cy="278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76DA0AF1-A332-447A-9A13-20F1F54B44E4}"/>
              </a:ext>
            </a:extLst>
          </p:cNvPr>
          <p:cNvSpPr/>
          <p:nvPr/>
        </p:nvSpPr>
        <p:spPr>
          <a:xfrm>
            <a:off x="9140092" y="4466492"/>
            <a:ext cx="304800" cy="278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DBADEF64-637F-4FFD-9A6A-4F059D4AA51F}"/>
              </a:ext>
            </a:extLst>
          </p:cNvPr>
          <p:cNvSpPr/>
          <p:nvPr/>
        </p:nvSpPr>
        <p:spPr>
          <a:xfrm>
            <a:off x="4894384" y="3974122"/>
            <a:ext cx="304800" cy="27853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9EF46CA6-EB93-4898-82CE-26B3E6C887F5}"/>
              </a:ext>
            </a:extLst>
          </p:cNvPr>
          <p:cNvSpPr/>
          <p:nvPr/>
        </p:nvSpPr>
        <p:spPr>
          <a:xfrm>
            <a:off x="4966677" y="4946595"/>
            <a:ext cx="304800" cy="27853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C112081-027D-40DB-B208-5C7578B272B4}"/>
              </a:ext>
            </a:extLst>
          </p:cNvPr>
          <p:cNvSpPr/>
          <p:nvPr/>
        </p:nvSpPr>
        <p:spPr>
          <a:xfrm>
            <a:off x="5742354" y="3343679"/>
            <a:ext cx="304800" cy="27853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EC28263F-DF80-422D-ABEE-79170DD9FE48}"/>
              </a:ext>
            </a:extLst>
          </p:cNvPr>
          <p:cNvSpPr/>
          <p:nvPr/>
        </p:nvSpPr>
        <p:spPr>
          <a:xfrm>
            <a:off x="6047154" y="4191254"/>
            <a:ext cx="304800" cy="27853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B3C87EF-7857-45E9-A702-719C7A2FABFD}"/>
              </a:ext>
            </a:extLst>
          </p:cNvPr>
          <p:cNvSpPr txBox="1"/>
          <p:nvPr/>
        </p:nvSpPr>
        <p:spPr>
          <a:xfrm>
            <a:off x="1786852" y="4649149"/>
            <a:ext cx="421910" cy="369332"/>
          </a:xfrm>
          <a:prstGeom prst="rect">
            <a:avLst/>
          </a:prstGeom>
          <a:noFill/>
        </p:spPr>
        <p:txBody>
          <a:bodyPr wrap="none" rtlCol="0">
            <a:spAutoFit/>
          </a:bodyPr>
          <a:lstStyle/>
          <a:p>
            <a:r>
              <a:rPr lang="en-US" dirty="0"/>
              <a:t>X1</a:t>
            </a:r>
            <a:endParaRPr lang="en-IN" dirty="0"/>
          </a:p>
        </p:txBody>
      </p:sp>
      <p:sp>
        <p:nvSpPr>
          <p:cNvPr id="25" name="TextBox 24">
            <a:extLst>
              <a:ext uri="{FF2B5EF4-FFF2-40B4-BE49-F238E27FC236}">
                <a16:creationId xmlns:a16="http://schemas.microsoft.com/office/drawing/2014/main" id="{D1CE3F2C-10EA-4286-9CCA-4A66ABAA2B6C}"/>
              </a:ext>
            </a:extLst>
          </p:cNvPr>
          <p:cNvSpPr txBox="1"/>
          <p:nvPr/>
        </p:nvSpPr>
        <p:spPr>
          <a:xfrm>
            <a:off x="6615723" y="6492575"/>
            <a:ext cx="421910" cy="369332"/>
          </a:xfrm>
          <a:prstGeom prst="rect">
            <a:avLst/>
          </a:prstGeom>
          <a:noFill/>
        </p:spPr>
        <p:txBody>
          <a:bodyPr wrap="none" rtlCol="0">
            <a:spAutoFit/>
          </a:bodyPr>
          <a:lstStyle/>
          <a:p>
            <a:r>
              <a:rPr lang="en-US" dirty="0"/>
              <a:t>X2</a:t>
            </a:r>
            <a:endParaRPr lang="en-IN" dirty="0"/>
          </a:p>
        </p:txBody>
      </p:sp>
    </p:spTree>
    <p:extLst>
      <p:ext uri="{BB962C8B-B14F-4D97-AF65-F5344CB8AC3E}">
        <p14:creationId xmlns:p14="http://schemas.microsoft.com/office/powerpoint/2010/main" val="12826248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FD5488-4219-4E52-BCCB-EFEC5C3FEE18}"/>
              </a:ext>
            </a:extLst>
          </p:cNvPr>
          <p:cNvPicPr>
            <a:picLocks noChangeAspect="1"/>
          </p:cNvPicPr>
          <p:nvPr/>
        </p:nvPicPr>
        <p:blipFill>
          <a:blip r:embed="rId2"/>
          <a:stretch>
            <a:fillRect/>
          </a:stretch>
        </p:blipFill>
        <p:spPr>
          <a:xfrm>
            <a:off x="373710" y="71561"/>
            <a:ext cx="11402171" cy="6456459"/>
          </a:xfrm>
          <a:prstGeom prst="rect">
            <a:avLst/>
          </a:prstGeom>
        </p:spPr>
      </p:pic>
    </p:spTree>
    <p:extLst>
      <p:ext uri="{BB962C8B-B14F-4D97-AF65-F5344CB8AC3E}">
        <p14:creationId xmlns:p14="http://schemas.microsoft.com/office/powerpoint/2010/main" val="140118355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C0CD0-6780-440F-8EB1-1029D8FCAE9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72771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93B5C-D402-412E-85D8-908D1F15076F}"/>
              </a:ext>
            </a:extLst>
          </p:cNvPr>
          <p:cNvPicPr>
            <a:picLocks noChangeAspect="1"/>
          </p:cNvPicPr>
          <p:nvPr/>
        </p:nvPicPr>
        <p:blipFill>
          <a:blip r:embed="rId2"/>
          <a:stretch>
            <a:fillRect/>
          </a:stretch>
        </p:blipFill>
        <p:spPr>
          <a:xfrm>
            <a:off x="1656862" y="992555"/>
            <a:ext cx="9323753" cy="4736122"/>
          </a:xfrm>
          <a:prstGeom prst="rect">
            <a:avLst/>
          </a:prstGeom>
        </p:spPr>
      </p:pic>
    </p:spTree>
    <p:extLst>
      <p:ext uri="{BB962C8B-B14F-4D97-AF65-F5344CB8AC3E}">
        <p14:creationId xmlns:p14="http://schemas.microsoft.com/office/powerpoint/2010/main" val="7303111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06D7AE-1014-4F54-B34C-94E00F63B157}"/>
              </a:ext>
            </a:extLst>
          </p:cNvPr>
          <p:cNvSpPr/>
          <p:nvPr/>
        </p:nvSpPr>
        <p:spPr>
          <a:xfrm>
            <a:off x="222274" y="130351"/>
            <a:ext cx="390081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APPLICATION</a:t>
            </a:r>
          </a:p>
        </p:txBody>
      </p:sp>
      <p:sp>
        <p:nvSpPr>
          <p:cNvPr id="3" name="TextBox 2">
            <a:extLst>
              <a:ext uri="{FF2B5EF4-FFF2-40B4-BE49-F238E27FC236}">
                <a16:creationId xmlns:a16="http://schemas.microsoft.com/office/drawing/2014/main" id="{B764E640-5149-474E-84E0-17EFCF432E27}"/>
              </a:ext>
            </a:extLst>
          </p:cNvPr>
          <p:cNvSpPr txBox="1"/>
          <p:nvPr/>
        </p:nvSpPr>
        <p:spPr>
          <a:xfrm>
            <a:off x="222274" y="2141416"/>
            <a:ext cx="11732186" cy="2215991"/>
          </a:xfrm>
          <a:prstGeom prst="rect">
            <a:avLst/>
          </a:prstGeom>
          <a:noFill/>
        </p:spPr>
        <p:txBody>
          <a:bodyPr wrap="none" rtlCol="0">
            <a:spAutoFit/>
          </a:bodyPr>
          <a:lstStyle/>
          <a:p>
            <a:r>
              <a:rPr lang="en-US" sz="2400" dirty="0"/>
              <a:t>TEXT MINING , AGRICULTURE, FINANCE, STOCK CURRENCY EXCHANGE RATE FINANCE RISK</a:t>
            </a:r>
          </a:p>
          <a:p>
            <a:r>
              <a:rPr lang="en-US" dirty="0"/>
              <a:t>In example of a typical </a:t>
            </a:r>
            <a:r>
              <a:rPr lang="en-US" dirty="0">
                <a:hlinkClick r:id="rId2" tooltip="Computer vision">
                  <a:extLst>
                    <a:ext uri="{A12FA001-AC4F-418D-AE19-62706E023703}">
                      <ahyp:hlinkClr xmlns:ahyp="http://schemas.microsoft.com/office/drawing/2018/hyperlinkcolor" val="tx"/>
                    </a:ext>
                  </a:extLst>
                </a:hlinkClick>
              </a:rPr>
              <a:t>computer vision</a:t>
            </a:r>
            <a:r>
              <a:rPr lang="en-US" dirty="0"/>
              <a:t> computation pipeline for </a:t>
            </a:r>
            <a:r>
              <a:rPr lang="en-US" dirty="0">
                <a:hlinkClick r:id="rId3" tooltip="Facial recognition system">
                  <a:extLst>
                    <a:ext uri="{A12FA001-AC4F-418D-AE19-62706E023703}">
                      <ahyp:hlinkClr xmlns:ahyp="http://schemas.microsoft.com/office/drawing/2018/hyperlinkcolor" val="tx"/>
                    </a:ext>
                  </a:extLst>
                </a:hlinkClick>
              </a:rPr>
              <a:t>face recognition</a:t>
            </a:r>
            <a:r>
              <a:rPr lang="en-US" dirty="0"/>
              <a:t> </a:t>
            </a:r>
          </a:p>
          <a:p>
            <a:r>
              <a:rPr lang="en-US" dirty="0"/>
              <a:t>using </a:t>
            </a:r>
            <a:r>
              <a:rPr lang="en-US" i="1" dirty="0"/>
              <a:t>k</a:t>
            </a:r>
            <a:r>
              <a:rPr lang="en-US" dirty="0"/>
              <a:t>-NN including feature extraction and dimension reduction pre-processing steps (usually implemented with </a:t>
            </a:r>
            <a:r>
              <a:rPr lang="en-US" dirty="0">
                <a:hlinkClick r:id="rId4" tooltip="OpenCV"/>
              </a:rPr>
              <a:t>OpenCV</a:t>
            </a:r>
            <a:r>
              <a:rPr lang="en-US" dirty="0"/>
              <a:t>):</a:t>
            </a:r>
          </a:p>
          <a:p>
            <a:r>
              <a:rPr lang="en-US" dirty="0" err="1">
                <a:hlinkClick r:id="rId5" tooltip="Haar wavelet">
                  <a:extLst>
                    <a:ext uri="{A12FA001-AC4F-418D-AE19-62706E023703}">
                      <ahyp:hlinkClr xmlns:ahyp="http://schemas.microsoft.com/office/drawing/2018/hyperlinkcolor" val="tx"/>
                    </a:ext>
                  </a:extLst>
                </a:hlinkClick>
              </a:rPr>
              <a:t>Haar</a:t>
            </a:r>
            <a:r>
              <a:rPr lang="en-US" dirty="0"/>
              <a:t> face detection</a:t>
            </a:r>
          </a:p>
          <a:p>
            <a:r>
              <a:rPr lang="en-US" dirty="0">
                <a:hlinkClick r:id="rId6" tooltip="Mean-shift">
                  <a:extLst>
                    <a:ext uri="{A12FA001-AC4F-418D-AE19-62706E023703}">
                      <ahyp:hlinkClr xmlns:ahyp="http://schemas.microsoft.com/office/drawing/2018/hyperlinkcolor" val="tx"/>
                    </a:ext>
                  </a:extLst>
                </a:hlinkClick>
              </a:rPr>
              <a:t>Mean-shift</a:t>
            </a:r>
            <a:r>
              <a:rPr lang="en-US" dirty="0"/>
              <a:t> tracking analysis</a:t>
            </a:r>
          </a:p>
          <a:p>
            <a:r>
              <a:rPr lang="en-US" dirty="0">
                <a:hlinkClick r:id="rId7" tooltip="Principal Component Analysis">
                  <a:extLst>
                    <a:ext uri="{A12FA001-AC4F-418D-AE19-62706E023703}">
                      <ahyp:hlinkClr xmlns:ahyp="http://schemas.microsoft.com/office/drawing/2018/hyperlinkcolor" val="tx"/>
                    </a:ext>
                  </a:extLst>
                </a:hlinkClick>
              </a:rPr>
              <a:t>PCA</a:t>
            </a:r>
            <a:r>
              <a:rPr lang="en-US" dirty="0"/>
              <a:t> or </a:t>
            </a:r>
            <a:r>
              <a:rPr lang="en-US" dirty="0">
                <a:hlinkClick r:id="rId8" tooltip="Linear discriminant analysis">
                  <a:extLst>
                    <a:ext uri="{A12FA001-AC4F-418D-AE19-62706E023703}">
                      <ahyp:hlinkClr xmlns:ahyp="http://schemas.microsoft.com/office/drawing/2018/hyperlinkcolor" val="tx"/>
                    </a:ext>
                  </a:extLst>
                </a:hlinkClick>
              </a:rPr>
              <a:t>Fisher LDA</a:t>
            </a:r>
            <a:r>
              <a:rPr lang="en-US" dirty="0"/>
              <a:t> projection into feature space, followed by </a:t>
            </a:r>
            <a:r>
              <a:rPr lang="en-US" i="1" dirty="0"/>
              <a:t>k</a:t>
            </a:r>
            <a:r>
              <a:rPr lang="en-US" dirty="0"/>
              <a:t>-NN classification</a:t>
            </a:r>
          </a:p>
          <a:p>
            <a:endParaRPr lang="en-IN" sz="2400" dirty="0"/>
          </a:p>
        </p:txBody>
      </p:sp>
    </p:spTree>
    <p:extLst>
      <p:ext uri="{BB962C8B-B14F-4D97-AF65-F5344CB8AC3E}">
        <p14:creationId xmlns:p14="http://schemas.microsoft.com/office/powerpoint/2010/main" val="21408938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DD3D23-7C36-489B-8984-2F1FEE55F073}"/>
              </a:ext>
            </a:extLst>
          </p:cNvPr>
          <p:cNvSpPr/>
          <p:nvPr/>
        </p:nvSpPr>
        <p:spPr>
          <a:xfrm>
            <a:off x="122192" y="406844"/>
            <a:ext cx="12223262" cy="5262979"/>
          </a:xfrm>
          <a:prstGeom prst="rect">
            <a:avLst/>
          </a:prstGeom>
        </p:spPr>
        <p:txBody>
          <a:bodyPr wrap="square">
            <a:spAutoFit/>
          </a:bodyPr>
          <a:lstStyle/>
          <a:p>
            <a:r>
              <a:rPr lang="en-US" sz="2800" dirty="0">
                <a:solidFill>
                  <a:srgbClr val="000000"/>
                </a:solidFill>
                <a:latin typeface="Linux Libertine"/>
              </a:rPr>
              <a:t>Feature extraction</a:t>
            </a:r>
          </a:p>
          <a:p>
            <a:r>
              <a:rPr lang="en-US" sz="2800" dirty="0">
                <a:solidFill>
                  <a:srgbClr val="222222"/>
                </a:solidFill>
                <a:latin typeface="Arial" panose="020B0604020202020204" pitchFamily="34" charset="0"/>
              </a:rPr>
              <a:t>When the input data to an algorithm is too large to be processed and it is suspected to be redundant (e.g. the same measurement in both feet and meters) then the input data will be transformed into a reduce.</a:t>
            </a:r>
          </a:p>
          <a:p>
            <a:r>
              <a:rPr lang="en-US" sz="2800" dirty="0">
                <a:solidFill>
                  <a:srgbClr val="222222"/>
                </a:solidFill>
                <a:latin typeface="Arial" panose="020B0604020202020204" pitchFamily="34" charset="0"/>
              </a:rPr>
              <a:t>Representation set of features (also named features vector). </a:t>
            </a:r>
          </a:p>
          <a:p>
            <a:endParaRPr lang="en-US" sz="2800" dirty="0">
              <a:solidFill>
                <a:srgbClr val="222222"/>
              </a:solidFill>
              <a:latin typeface="Arial" panose="020B0604020202020204" pitchFamily="34" charset="0"/>
            </a:endParaRPr>
          </a:p>
          <a:p>
            <a:r>
              <a:rPr lang="en-US" sz="2800" dirty="0">
                <a:solidFill>
                  <a:srgbClr val="222222"/>
                </a:solidFill>
                <a:latin typeface="Arial" panose="020B0604020202020204" pitchFamily="34" charset="0"/>
              </a:rPr>
              <a:t>Transforming the input data into the set of features is called </a:t>
            </a:r>
            <a:r>
              <a:rPr lang="en-US" sz="2800" dirty="0">
                <a:solidFill>
                  <a:srgbClr val="0B0080"/>
                </a:solidFill>
                <a:latin typeface="Arial" panose="020B0604020202020204" pitchFamily="34" charset="0"/>
                <a:hlinkClick r:id="rId2" tooltip="Feature extraction"/>
              </a:rPr>
              <a:t>feature extraction</a:t>
            </a:r>
            <a:r>
              <a:rPr lang="en-US" sz="2800" dirty="0">
                <a:solidFill>
                  <a:srgbClr val="222222"/>
                </a:solidFill>
                <a:latin typeface="Arial" panose="020B0604020202020204" pitchFamily="34" charset="0"/>
              </a:rPr>
              <a:t>. If the features extracted are carefully chosen it is expected that the features set will extract the relevant information from the input data in order to perform the desired task using this reduced representation instead of the full size input. Feature extraction is performed on raw data prior to applying </a:t>
            </a:r>
            <a:r>
              <a:rPr lang="en-US" sz="2800" i="1" dirty="0">
                <a:solidFill>
                  <a:srgbClr val="222222"/>
                </a:solidFill>
                <a:latin typeface="Arial" panose="020B0604020202020204" pitchFamily="34" charset="0"/>
              </a:rPr>
              <a:t>k</a:t>
            </a:r>
            <a:r>
              <a:rPr lang="en-US" sz="2800" dirty="0">
                <a:solidFill>
                  <a:srgbClr val="222222"/>
                </a:solidFill>
                <a:latin typeface="Arial" panose="020B0604020202020204" pitchFamily="34" charset="0"/>
              </a:rPr>
              <a:t>-NN algorithm on the transformed data in </a:t>
            </a:r>
            <a:r>
              <a:rPr lang="en-US" sz="2800" dirty="0">
                <a:solidFill>
                  <a:srgbClr val="0B0080"/>
                </a:solidFill>
                <a:latin typeface="Arial" panose="020B0604020202020204" pitchFamily="34" charset="0"/>
                <a:hlinkClick r:id="rId3" tooltip="Feature space"/>
              </a:rPr>
              <a:t>feature space</a:t>
            </a:r>
            <a:r>
              <a:rPr lang="en-US" sz="2800" dirty="0">
                <a:solidFill>
                  <a:srgbClr val="222222"/>
                </a:solidFill>
                <a:latin typeface="Arial" panose="020B0604020202020204" pitchFamily="34" charset="0"/>
              </a:rPr>
              <a:t>.</a:t>
            </a:r>
            <a:endParaRPr lang="en-US" sz="2800"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7769726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3C47CA-C61D-4FB3-99FE-829C8C95BDDC}"/>
              </a:ext>
            </a:extLst>
          </p:cNvPr>
          <p:cNvSpPr/>
          <p:nvPr/>
        </p:nvSpPr>
        <p:spPr>
          <a:xfrm>
            <a:off x="614941" y="351967"/>
            <a:ext cx="10959644" cy="1754326"/>
          </a:xfrm>
          <a:prstGeom prst="rect">
            <a:avLst/>
          </a:prstGeom>
        </p:spPr>
        <p:txBody>
          <a:bodyPr wrap="square">
            <a:spAutoFit/>
          </a:bodyPr>
          <a:lstStyle/>
          <a:p>
            <a:r>
              <a:rPr lang="en-US" sz="3600" b="1" dirty="0">
                <a:latin typeface="Arial" panose="020B0604020202020204" pitchFamily="34" charset="0"/>
              </a:rPr>
              <a:t>                        Unsupervised learning</a:t>
            </a:r>
            <a:r>
              <a:rPr lang="en-US" dirty="0">
                <a:latin typeface="Arial" panose="020B0604020202020204" pitchFamily="34" charset="0"/>
              </a:rPr>
              <a:t> </a:t>
            </a:r>
          </a:p>
          <a:p>
            <a:endParaRPr lang="en-US" dirty="0">
              <a:latin typeface="Arial" panose="020B0604020202020204" pitchFamily="34" charset="0"/>
            </a:endParaRPr>
          </a:p>
          <a:p>
            <a:endParaRPr lang="en-US" dirty="0">
              <a:latin typeface="Arial" panose="020B0604020202020204" pitchFamily="34" charset="0"/>
            </a:endParaRPr>
          </a:p>
          <a:p>
            <a:r>
              <a:rPr lang="en-US" dirty="0">
                <a:latin typeface="Arial" panose="020B0604020202020204" pitchFamily="34" charset="0"/>
              </a:rPr>
              <a:t>is a term used for </a:t>
            </a:r>
            <a:r>
              <a:rPr lang="en-US" dirty="0">
                <a:latin typeface="Arial" panose="020B0604020202020204" pitchFamily="34" charset="0"/>
                <a:hlinkClick r:id="rId2" tooltip="Hebbian learning">
                  <a:extLst>
                    <a:ext uri="{A12FA001-AC4F-418D-AE19-62706E023703}">
                      <ahyp:hlinkClr xmlns:ahyp="http://schemas.microsoft.com/office/drawing/2018/hyperlinkcolor" val="tx"/>
                    </a:ext>
                  </a:extLst>
                </a:hlinkClick>
              </a:rPr>
              <a:t>Hebbian learning</a:t>
            </a:r>
            <a:r>
              <a:rPr lang="en-US" dirty="0">
                <a:latin typeface="Arial" panose="020B0604020202020204" pitchFamily="34" charset="0"/>
              </a:rPr>
              <a:t>, associated to learning without a teacher, also known as </a:t>
            </a:r>
            <a:r>
              <a:rPr lang="en-US" dirty="0">
                <a:latin typeface="Arial" panose="020B0604020202020204" pitchFamily="34" charset="0"/>
                <a:hlinkClick r:id="rId3" tooltip="Self-organization">
                  <a:extLst>
                    <a:ext uri="{A12FA001-AC4F-418D-AE19-62706E023703}">
                      <ahyp:hlinkClr xmlns:ahyp="http://schemas.microsoft.com/office/drawing/2018/hyperlinkcolor" val="tx"/>
                    </a:ext>
                  </a:extLst>
                </a:hlinkClick>
              </a:rPr>
              <a:t>self-organization</a:t>
            </a:r>
            <a:r>
              <a:rPr lang="en-US" dirty="0">
                <a:latin typeface="Arial" panose="020B0604020202020204" pitchFamily="34" charset="0"/>
              </a:rPr>
              <a:t> and a method of modelling the probability density of inputs.</a:t>
            </a:r>
            <a:endParaRPr lang="en-IN" dirty="0"/>
          </a:p>
        </p:txBody>
      </p:sp>
      <p:pic>
        <p:nvPicPr>
          <p:cNvPr id="3" name="Picture 2">
            <a:extLst>
              <a:ext uri="{FF2B5EF4-FFF2-40B4-BE49-F238E27FC236}">
                <a16:creationId xmlns:a16="http://schemas.microsoft.com/office/drawing/2014/main" id="{05A613F3-C609-4C14-9D8D-66FC6706B3FC}"/>
              </a:ext>
            </a:extLst>
          </p:cNvPr>
          <p:cNvPicPr>
            <a:picLocks noChangeAspect="1"/>
          </p:cNvPicPr>
          <p:nvPr/>
        </p:nvPicPr>
        <p:blipFill>
          <a:blip r:embed="rId4"/>
          <a:stretch>
            <a:fillRect/>
          </a:stretch>
        </p:blipFill>
        <p:spPr>
          <a:xfrm>
            <a:off x="3352800" y="3429000"/>
            <a:ext cx="5254081" cy="2298192"/>
          </a:xfrm>
          <a:prstGeom prst="rect">
            <a:avLst/>
          </a:prstGeom>
        </p:spPr>
      </p:pic>
    </p:spTree>
    <p:extLst>
      <p:ext uri="{BB962C8B-B14F-4D97-AF65-F5344CB8AC3E}">
        <p14:creationId xmlns:p14="http://schemas.microsoft.com/office/powerpoint/2010/main" val="14315755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D7AB2D-0D7C-4871-A6E8-629C2AE38E81}"/>
              </a:ext>
            </a:extLst>
          </p:cNvPr>
          <p:cNvPicPr>
            <a:picLocks noChangeAspect="1"/>
          </p:cNvPicPr>
          <p:nvPr/>
        </p:nvPicPr>
        <p:blipFill>
          <a:blip r:embed="rId2"/>
          <a:stretch>
            <a:fillRect/>
          </a:stretch>
        </p:blipFill>
        <p:spPr>
          <a:xfrm>
            <a:off x="506027" y="683580"/>
            <a:ext cx="11185864" cy="5256999"/>
          </a:xfrm>
          <a:prstGeom prst="rect">
            <a:avLst/>
          </a:prstGeom>
        </p:spPr>
      </p:pic>
    </p:spTree>
    <p:extLst>
      <p:ext uri="{BB962C8B-B14F-4D97-AF65-F5344CB8AC3E}">
        <p14:creationId xmlns:p14="http://schemas.microsoft.com/office/powerpoint/2010/main" val="413272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861F92-4A1A-4A27-803D-793E3EF626F2}"/>
              </a:ext>
            </a:extLst>
          </p:cNvPr>
          <p:cNvPicPr>
            <a:picLocks noChangeAspect="1"/>
          </p:cNvPicPr>
          <p:nvPr/>
        </p:nvPicPr>
        <p:blipFill>
          <a:blip r:embed="rId2"/>
          <a:stretch>
            <a:fillRect/>
          </a:stretch>
        </p:blipFill>
        <p:spPr>
          <a:xfrm>
            <a:off x="1340528" y="1641537"/>
            <a:ext cx="9348186" cy="4537322"/>
          </a:xfrm>
          <a:prstGeom prst="rect">
            <a:avLst/>
          </a:prstGeom>
        </p:spPr>
      </p:pic>
      <p:sp>
        <p:nvSpPr>
          <p:cNvPr id="4" name="Rectangle 3">
            <a:extLst>
              <a:ext uri="{FF2B5EF4-FFF2-40B4-BE49-F238E27FC236}">
                <a16:creationId xmlns:a16="http://schemas.microsoft.com/office/drawing/2014/main" id="{9E1BE156-2850-42E0-91EE-7C9614D6AF0A}"/>
              </a:ext>
            </a:extLst>
          </p:cNvPr>
          <p:cNvSpPr/>
          <p:nvPr/>
        </p:nvSpPr>
        <p:spPr>
          <a:xfrm>
            <a:off x="4398294" y="543732"/>
            <a:ext cx="300479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BP VS RTP</a:t>
            </a:r>
          </a:p>
        </p:txBody>
      </p:sp>
    </p:spTree>
    <p:extLst>
      <p:ext uri="{BB962C8B-B14F-4D97-AF65-F5344CB8AC3E}">
        <p14:creationId xmlns:p14="http://schemas.microsoft.com/office/powerpoint/2010/main" val="6115829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F4C986-34C2-47D8-B05D-DF63807B402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7427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ED296-A5B4-43B3-B079-754C45937133}"/>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3618116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02D7D0-736F-47C0-B65D-55BB30DDEE0C}"/>
              </a:ext>
            </a:extLst>
          </p:cNvPr>
          <p:cNvPicPr>
            <a:picLocks noChangeAspect="1"/>
          </p:cNvPicPr>
          <p:nvPr/>
        </p:nvPicPr>
        <p:blipFill>
          <a:blip r:embed="rId2"/>
          <a:stretch>
            <a:fillRect/>
          </a:stretch>
        </p:blipFill>
        <p:spPr>
          <a:xfrm>
            <a:off x="435007" y="124287"/>
            <a:ext cx="11390050" cy="6427433"/>
          </a:xfrm>
          <a:prstGeom prst="rect">
            <a:avLst/>
          </a:prstGeom>
        </p:spPr>
      </p:pic>
    </p:spTree>
    <p:extLst>
      <p:ext uri="{BB962C8B-B14F-4D97-AF65-F5344CB8AC3E}">
        <p14:creationId xmlns:p14="http://schemas.microsoft.com/office/powerpoint/2010/main" val="407243166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CDA41F-7FBB-4228-83ED-467650E296CA}"/>
              </a:ext>
            </a:extLst>
          </p:cNvPr>
          <p:cNvSpPr/>
          <p:nvPr/>
        </p:nvSpPr>
        <p:spPr>
          <a:xfrm>
            <a:off x="320430" y="497672"/>
            <a:ext cx="3753335"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CLUSTERING</a:t>
            </a:r>
          </a:p>
        </p:txBody>
      </p:sp>
      <p:sp>
        <p:nvSpPr>
          <p:cNvPr id="3" name="Rectangle 2">
            <a:extLst>
              <a:ext uri="{FF2B5EF4-FFF2-40B4-BE49-F238E27FC236}">
                <a16:creationId xmlns:a16="http://schemas.microsoft.com/office/drawing/2014/main" id="{43C4911F-D681-4D43-BD56-1DB7A0C8A615}"/>
              </a:ext>
            </a:extLst>
          </p:cNvPr>
          <p:cNvSpPr/>
          <p:nvPr/>
        </p:nvSpPr>
        <p:spPr>
          <a:xfrm>
            <a:off x="320430" y="1776832"/>
            <a:ext cx="11676185" cy="1477328"/>
          </a:xfrm>
          <a:prstGeom prst="rect">
            <a:avLst/>
          </a:prstGeom>
        </p:spPr>
        <p:txBody>
          <a:bodyPr wrap="square">
            <a:spAutoFit/>
          </a:bodyPr>
          <a:lstStyle/>
          <a:p>
            <a:r>
              <a:rPr lang="en-US" b="1" dirty="0">
                <a:latin typeface="Arial" panose="020B0604020202020204" pitchFamily="34" charset="0"/>
              </a:rPr>
              <a:t>Cluster analysis</a:t>
            </a:r>
            <a:r>
              <a:rPr lang="en-US" dirty="0">
                <a:latin typeface="Arial" panose="020B0604020202020204" pitchFamily="34" charset="0"/>
              </a:rPr>
              <a:t> or </a:t>
            </a:r>
            <a:r>
              <a:rPr lang="en-US" b="1" dirty="0">
                <a:latin typeface="Arial" panose="020B0604020202020204" pitchFamily="34" charset="0"/>
              </a:rPr>
              <a:t>clustering</a:t>
            </a:r>
            <a:r>
              <a:rPr lang="en-US" dirty="0">
                <a:latin typeface="Arial" panose="020B0604020202020204" pitchFamily="34" charset="0"/>
              </a:rPr>
              <a:t> is the task of grouping a set of objects in such a way that objects in the same group (called a </a:t>
            </a:r>
            <a:r>
              <a:rPr lang="en-US" b="1" dirty="0">
                <a:latin typeface="Arial" panose="020B0604020202020204" pitchFamily="34" charset="0"/>
              </a:rPr>
              <a:t>cluster</a:t>
            </a:r>
            <a:r>
              <a:rPr lang="en-US" dirty="0">
                <a:latin typeface="Arial" panose="020B0604020202020204" pitchFamily="34" charset="0"/>
              </a:rPr>
              <a:t>) are more similar (in some sense) to each other than to those in other groups (clusters). It is a main task of exploratory </a:t>
            </a:r>
            <a:r>
              <a:rPr lang="en-US" dirty="0">
                <a:latin typeface="Arial" panose="020B0604020202020204" pitchFamily="34" charset="0"/>
                <a:hlinkClick r:id="rId2" tooltip="Data mining">
                  <a:extLst>
                    <a:ext uri="{A12FA001-AC4F-418D-AE19-62706E023703}">
                      <ahyp:hlinkClr xmlns:ahyp="http://schemas.microsoft.com/office/drawing/2018/hyperlinkcolor" val="tx"/>
                    </a:ext>
                  </a:extLst>
                </a:hlinkClick>
              </a:rPr>
              <a:t>data mining</a:t>
            </a:r>
            <a:r>
              <a:rPr lang="en-US" dirty="0">
                <a:latin typeface="Arial" panose="020B0604020202020204" pitchFamily="34" charset="0"/>
              </a:rPr>
              <a:t>, and a common technique for </a:t>
            </a:r>
            <a:r>
              <a:rPr lang="en-US" dirty="0">
                <a:latin typeface="Arial" panose="020B0604020202020204" pitchFamily="34" charset="0"/>
                <a:hlinkClick r:id="rId3" tooltip="Statistics">
                  <a:extLst>
                    <a:ext uri="{A12FA001-AC4F-418D-AE19-62706E023703}">
                      <ahyp:hlinkClr xmlns:ahyp="http://schemas.microsoft.com/office/drawing/2018/hyperlinkcolor" val="tx"/>
                    </a:ext>
                  </a:extLst>
                </a:hlinkClick>
              </a:rPr>
              <a:t>statistical</a:t>
            </a:r>
            <a:r>
              <a:rPr lang="en-US" dirty="0">
                <a:latin typeface="Arial" panose="020B0604020202020204" pitchFamily="34" charset="0"/>
              </a:rPr>
              <a:t> </a:t>
            </a:r>
            <a:r>
              <a:rPr lang="en-US" dirty="0">
                <a:latin typeface="Arial" panose="020B0604020202020204" pitchFamily="34" charset="0"/>
                <a:hlinkClick r:id="rId4" tooltip="Data analysis">
                  <a:extLst>
                    <a:ext uri="{A12FA001-AC4F-418D-AE19-62706E023703}">
                      <ahyp:hlinkClr xmlns:ahyp="http://schemas.microsoft.com/office/drawing/2018/hyperlinkcolor" val="tx"/>
                    </a:ext>
                  </a:extLst>
                </a:hlinkClick>
              </a:rPr>
              <a:t>data analysis</a:t>
            </a:r>
            <a:r>
              <a:rPr lang="en-US" dirty="0">
                <a:latin typeface="Arial" panose="020B0604020202020204" pitchFamily="34" charset="0"/>
              </a:rPr>
              <a:t>, used in many fields, including </a:t>
            </a:r>
            <a:r>
              <a:rPr lang="en-US" dirty="0">
                <a:latin typeface="Arial" panose="020B0604020202020204" pitchFamily="34" charset="0"/>
                <a:hlinkClick r:id="rId5" tooltip="Machine learning">
                  <a:extLst>
                    <a:ext uri="{A12FA001-AC4F-418D-AE19-62706E023703}">
                      <ahyp:hlinkClr xmlns:ahyp="http://schemas.microsoft.com/office/drawing/2018/hyperlinkcolor" val="tx"/>
                    </a:ext>
                  </a:extLst>
                </a:hlinkClick>
              </a:rPr>
              <a:t>machine learning</a:t>
            </a:r>
            <a:r>
              <a:rPr lang="en-US" dirty="0">
                <a:latin typeface="Arial" panose="020B0604020202020204" pitchFamily="34" charset="0"/>
              </a:rPr>
              <a:t>, </a:t>
            </a:r>
            <a:r>
              <a:rPr lang="en-US" dirty="0">
                <a:latin typeface="Arial" panose="020B0604020202020204" pitchFamily="34" charset="0"/>
                <a:hlinkClick r:id="rId6" tooltip="Pattern recognition">
                  <a:extLst>
                    <a:ext uri="{A12FA001-AC4F-418D-AE19-62706E023703}">
                      <ahyp:hlinkClr xmlns:ahyp="http://schemas.microsoft.com/office/drawing/2018/hyperlinkcolor" val="tx"/>
                    </a:ext>
                  </a:extLst>
                </a:hlinkClick>
              </a:rPr>
              <a:t>pattern recognition</a:t>
            </a:r>
            <a:r>
              <a:rPr lang="en-US" dirty="0">
                <a:latin typeface="Arial" panose="020B0604020202020204" pitchFamily="34" charset="0"/>
              </a:rPr>
              <a:t>, </a:t>
            </a:r>
            <a:r>
              <a:rPr lang="en-US" dirty="0">
                <a:latin typeface="Arial" panose="020B0604020202020204" pitchFamily="34" charset="0"/>
                <a:hlinkClick r:id="rId7" tooltip="Image analysis">
                  <a:extLst>
                    <a:ext uri="{A12FA001-AC4F-418D-AE19-62706E023703}">
                      <ahyp:hlinkClr xmlns:ahyp="http://schemas.microsoft.com/office/drawing/2018/hyperlinkcolor" val="tx"/>
                    </a:ext>
                  </a:extLst>
                </a:hlinkClick>
              </a:rPr>
              <a:t>image analysis</a:t>
            </a:r>
            <a:r>
              <a:rPr lang="en-US" dirty="0">
                <a:latin typeface="Arial" panose="020B0604020202020204" pitchFamily="34" charset="0"/>
              </a:rPr>
              <a:t>, </a:t>
            </a:r>
            <a:r>
              <a:rPr lang="en-US" dirty="0">
                <a:latin typeface="Arial" panose="020B0604020202020204" pitchFamily="34" charset="0"/>
                <a:hlinkClick r:id="rId8" tooltip="Information retrieval">
                  <a:extLst>
                    <a:ext uri="{A12FA001-AC4F-418D-AE19-62706E023703}">
                      <ahyp:hlinkClr xmlns:ahyp="http://schemas.microsoft.com/office/drawing/2018/hyperlinkcolor" val="tx"/>
                    </a:ext>
                  </a:extLst>
                </a:hlinkClick>
              </a:rPr>
              <a:t>information retrieval</a:t>
            </a:r>
            <a:r>
              <a:rPr lang="en-US" dirty="0">
                <a:latin typeface="Arial" panose="020B0604020202020204" pitchFamily="34" charset="0"/>
              </a:rPr>
              <a:t>, </a:t>
            </a:r>
            <a:r>
              <a:rPr lang="en-US" dirty="0">
                <a:latin typeface="Arial" panose="020B0604020202020204" pitchFamily="34" charset="0"/>
                <a:hlinkClick r:id="rId9" tooltip="Bioinformatics">
                  <a:extLst>
                    <a:ext uri="{A12FA001-AC4F-418D-AE19-62706E023703}">
                      <ahyp:hlinkClr xmlns:ahyp="http://schemas.microsoft.com/office/drawing/2018/hyperlinkcolor" val="tx"/>
                    </a:ext>
                  </a:extLst>
                </a:hlinkClick>
              </a:rPr>
              <a:t>bioinformatics</a:t>
            </a:r>
            <a:r>
              <a:rPr lang="en-US" dirty="0">
                <a:latin typeface="Arial" panose="020B0604020202020204" pitchFamily="34" charset="0"/>
              </a:rPr>
              <a:t>, </a:t>
            </a:r>
            <a:r>
              <a:rPr lang="en-US" dirty="0">
                <a:latin typeface="Arial" panose="020B0604020202020204" pitchFamily="34" charset="0"/>
                <a:hlinkClick r:id="rId10" tooltip="Data compression">
                  <a:extLst>
                    <a:ext uri="{A12FA001-AC4F-418D-AE19-62706E023703}">
                      <ahyp:hlinkClr xmlns:ahyp="http://schemas.microsoft.com/office/drawing/2018/hyperlinkcolor" val="tx"/>
                    </a:ext>
                  </a:extLst>
                </a:hlinkClick>
              </a:rPr>
              <a:t>data compression</a:t>
            </a:r>
            <a:r>
              <a:rPr lang="en-US" dirty="0">
                <a:latin typeface="Arial" panose="020B0604020202020204" pitchFamily="34" charset="0"/>
              </a:rPr>
              <a:t>, and </a:t>
            </a:r>
            <a:r>
              <a:rPr lang="en-US" dirty="0">
                <a:latin typeface="Arial" panose="020B0604020202020204" pitchFamily="34" charset="0"/>
                <a:hlinkClick r:id="rId11" tooltip="Computer graphics">
                  <a:extLst>
                    <a:ext uri="{A12FA001-AC4F-418D-AE19-62706E023703}">
                      <ahyp:hlinkClr xmlns:ahyp="http://schemas.microsoft.com/office/drawing/2018/hyperlinkcolor" val="tx"/>
                    </a:ext>
                  </a:extLst>
                </a:hlinkClick>
              </a:rPr>
              <a:t>computer graphics</a:t>
            </a:r>
            <a:r>
              <a:rPr lang="en-US" dirty="0">
                <a:latin typeface="Arial" panose="020B0604020202020204" pitchFamily="34" charset="0"/>
              </a:rPr>
              <a:t>.</a:t>
            </a:r>
            <a:endParaRPr lang="en-IN" dirty="0"/>
          </a:p>
        </p:txBody>
      </p:sp>
      <p:sp>
        <p:nvSpPr>
          <p:cNvPr id="4" name="Rectangle 3">
            <a:extLst>
              <a:ext uri="{FF2B5EF4-FFF2-40B4-BE49-F238E27FC236}">
                <a16:creationId xmlns:a16="http://schemas.microsoft.com/office/drawing/2014/main" id="{BE69DE79-887B-4863-AD3C-C4E7024AE37A}"/>
              </a:ext>
            </a:extLst>
          </p:cNvPr>
          <p:cNvSpPr/>
          <p:nvPr/>
        </p:nvSpPr>
        <p:spPr>
          <a:xfrm>
            <a:off x="398584" y="3733800"/>
            <a:ext cx="11394831" cy="1754326"/>
          </a:xfrm>
          <a:prstGeom prst="rect">
            <a:avLst/>
          </a:prstGeom>
        </p:spPr>
        <p:txBody>
          <a:bodyPr wrap="square">
            <a:spAutoFit/>
          </a:bodyPr>
          <a:lstStyle/>
          <a:p>
            <a:r>
              <a:rPr lang="en-US" dirty="0">
                <a:solidFill>
                  <a:srgbClr val="222222"/>
                </a:solidFill>
                <a:latin typeface="Arial" panose="020B0604020202020204" pitchFamily="34" charset="0"/>
              </a:rPr>
              <a:t>The notion of a "cluster" cannot be precisely defined, which is one of the reasons why there are so many clustering algorithms.</a:t>
            </a:r>
            <a:r>
              <a:rPr lang="en-US" baseline="30000" dirty="0">
                <a:solidFill>
                  <a:srgbClr val="0B0080"/>
                </a:solidFill>
                <a:latin typeface="Arial" panose="020B0604020202020204" pitchFamily="34" charset="0"/>
              </a:rPr>
              <a:t> </a:t>
            </a:r>
            <a:r>
              <a:rPr lang="en-US" dirty="0">
                <a:solidFill>
                  <a:srgbClr val="222222"/>
                </a:solidFill>
                <a:latin typeface="Arial" panose="020B0604020202020204" pitchFamily="34" charset="0"/>
              </a:rPr>
              <a:t>There is a common denominator: a group of data objects. However, different researchers employ different cluster models, and for each of these cluster models again different algorithms can be given. The notion of a cluster, as found by different algorithms, varies significantly in its properties. Understanding these "cluster models" is key to understanding the differences between the various algorithms.</a:t>
            </a:r>
          </a:p>
          <a:p>
            <a:pPr>
              <a:buFont typeface="Arial" panose="020B0604020202020204" pitchFamily="34" charset="0"/>
              <a:buChar char="•"/>
            </a:pPr>
            <a:endParaRPr lang="en-US" dirty="0">
              <a:solidFill>
                <a:srgbClr val="222222"/>
              </a:solidFill>
              <a:latin typeface="Arial" panose="020B0604020202020204" pitchFamily="34" charset="0"/>
            </a:endParaRPr>
          </a:p>
        </p:txBody>
      </p:sp>
    </p:spTree>
    <p:extLst>
      <p:ext uri="{BB962C8B-B14F-4D97-AF65-F5344CB8AC3E}">
        <p14:creationId xmlns:p14="http://schemas.microsoft.com/office/powerpoint/2010/main" val="174287356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237F3C-D8EB-48BA-BAC6-37C5A54AE235}"/>
              </a:ext>
            </a:extLst>
          </p:cNvPr>
          <p:cNvSpPr/>
          <p:nvPr/>
        </p:nvSpPr>
        <p:spPr>
          <a:xfrm>
            <a:off x="2704124" y="359508"/>
            <a:ext cx="6557107" cy="78935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CLUSTERING</a:t>
            </a:r>
            <a:endParaRPr lang="en-IN" dirty="0">
              <a:solidFill>
                <a:schemeClr val="tx1"/>
              </a:solidFill>
            </a:endParaRPr>
          </a:p>
        </p:txBody>
      </p:sp>
      <p:cxnSp>
        <p:nvCxnSpPr>
          <p:cNvPr id="5" name="Straight Arrow Connector 4">
            <a:extLst>
              <a:ext uri="{FF2B5EF4-FFF2-40B4-BE49-F238E27FC236}">
                <a16:creationId xmlns:a16="http://schemas.microsoft.com/office/drawing/2014/main" id="{E885477F-5411-4D91-A2D2-BD2661F2783E}"/>
              </a:ext>
            </a:extLst>
          </p:cNvPr>
          <p:cNvCxnSpPr>
            <a:stCxn id="2" idx="2"/>
          </p:cNvCxnSpPr>
          <p:nvPr/>
        </p:nvCxnSpPr>
        <p:spPr>
          <a:xfrm flipH="1">
            <a:off x="5982677" y="1148861"/>
            <a:ext cx="1" cy="95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480B87B-5F24-4247-87CE-6FEC101A6E40}"/>
              </a:ext>
            </a:extLst>
          </p:cNvPr>
          <p:cNvCxnSpPr/>
          <p:nvPr/>
        </p:nvCxnSpPr>
        <p:spPr>
          <a:xfrm>
            <a:off x="2704124" y="2083241"/>
            <a:ext cx="66545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C521603-AF57-4F61-9043-4F48F0A6DCA0}"/>
              </a:ext>
            </a:extLst>
          </p:cNvPr>
          <p:cNvCxnSpPr/>
          <p:nvPr/>
        </p:nvCxnSpPr>
        <p:spPr>
          <a:xfrm>
            <a:off x="2704124" y="2083241"/>
            <a:ext cx="0"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F0391AF-6F03-41B2-823C-59F52D04D44D}"/>
              </a:ext>
            </a:extLst>
          </p:cNvPr>
          <p:cNvCxnSpPr/>
          <p:nvPr/>
        </p:nvCxnSpPr>
        <p:spPr>
          <a:xfrm>
            <a:off x="9358685" y="2083241"/>
            <a:ext cx="0" cy="80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378AB8-69A5-4B91-A165-D826AE6E8EEF}"/>
              </a:ext>
            </a:extLst>
          </p:cNvPr>
          <p:cNvCxnSpPr>
            <a:cxnSpLocks/>
          </p:cNvCxnSpPr>
          <p:nvPr/>
        </p:nvCxnSpPr>
        <p:spPr>
          <a:xfrm>
            <a:off x="6002896" y="2075290"/>
            <a:ext cx="0" cy="2304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4BAF780-DAA3-4E69-9855-66DE1E12AAD4}"/>
              </a:ext>
            </a:extLst>
          </p:cNvPr>
          <p:cNvSpPr/>
          <p:nvPr/>
        </p:nvSpPr>
        <p:spPr>
          <a:xfrm>
            <a:off x="503552" y="2814761"/>
            <a:ext cx="2939362" cy="78932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K-MEAN </a:t>
            </a:r>
            <a:endParaRPr lang="en-IN" dirty="0">
              <a:solidFill>
                <a:schemeClr val="tx1"/>
              </a:solidFill>
            </a:endParaRPr>
          </a:p>
        </p:txBody>
      </p:sp>
      <p:sp>
        <p:nvSpPr>
          <p:cNvPr id="17" name="Rectangle 16">
            <a:extLst>
              <a:ext uri="{FF2B5EF4-FFF2-40B4-BE49-F238E27FC236}">
                <a16:creationId xmlns:a16="http://schemas.microsoft.com/office/drawing/2014/main" id="{C0783018-0F50-4C4C-A88A-C7E8FB3EEA74}"/>
              </a:ext>
            </a:extLst>
          </p:cNvPr>
          <p:cNvSpPr/>
          <p:nvPr/>
        </p:nvSpPr>
        <p:spPr>
          <a:xfrm>
            <a:off x="4561723" y="4380098"/>
            <a:ext cx="2939362" cy="78932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C-MEAN</a:t>
            </a:r>
            <a:endParaRPr lang="en-IN" dirty="0">
              <a:solidFill>
                <a:schemeClr val="tx1"/>
              </a:solidFill>
            </a:endParaRPr>
          </a:p>
        </p:txBody>
      </p:sp>
      <p:sp>
        <p:nvSpPr>
          <p:cNvPr id="18" name="Rectangle 17">
            <a:extLst>
              <a:ext uri="{FF2B5EF4-FFF2-40B4-BE49-F238E27FC236}">
                <a16:creationId xmlns:a16="http://schemas.microsoft.com/office/drawing/2014/main" id="{A873BB3B-5B4D-4C86-9E97-81291CDE53E2}"/>
              </a:ext>
            </a:extLst>
          </p:cNvPr>
          <p:cNvSpPr/>
          <p:nvPr/>
        </p:nvSpPr>
        <p:spPr>
          <a:xfrm>
            <a:off x="8926634" y="2886323"/>
            <a:ext cx="2939362" cy="78932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HIERARCHICAL</a:t>
            </a:r>
            <a:endParaRPr lang="en-IN" dirty="0">
              <a:solidFill>
                <a:schemeClr val="tx1"/>
              </a:solidFill>
            </a:endParaRPr>
          </a:p>
        </p:txBody>
      </p:sp>
    </p:spTree>
    <p:extLst>
      <p:ext uri="{BB962C8B-B14F-4D97-AF65-F5344CB8AC3E}">
        <p14:creationId xmlns:p14="http://schemas.microsoft.com/office/powerpoint/2010/main" val="6066965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1F39F8-B2B7-4E12-95AF-EFB0D6517E10}"/>
              </a:ext>
            </a:extLst>
          </p:cNvPr>
          <p:cNvSpPr/>
          <p:nvPr/>
        </p:nvSpPr>
        <p:spPr>
          <a:xfrm>
            <a:off x="378025" y="341366"/>
            <a:ext cx="2682722"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K-MEAN </a:t>
            </a:r>
          </a:p>
        </p:txBody>
      </p:sp>
      <p:sp>
        <p:nvSpPr>
          <p:cNvPr id="3" name="TextBox 2">
            <a:extLst>
              <a:ext uri="{FF2B5EF4-FFF2-40B4-BE49-F238E27FC236}">
                <a16:creationId xmlns:a16="http://schemas.microsoft.com/office/drawing/2014/main" id="{E65E0595-B597-495C-8712-7D94F0668554}"/>
              </a:ext>
            </a:extLst>
          </p:cNvPr>
          <p:cNvSpPr txBox="1"/>
          <p:nvPr/>
        </p:nvSpPr>
        <p:spPr>
          <a:xfrm>
            <a:off x="609600" y="1820985"/>
            <a:ext cx="9191106" cy="369332"/>
          </a:xfrm>
          <a:prstGeom prst="rect">
            <a:avLst/>
          </a:prstGeom>
          <a:noFill/>
        </p:spPr>
        <p:txBody>
          <a:bodyPr wrap="none" rtlCol="0">
            <a:spAutoFit/>
          </a:bodyPr>
          <a:lstStyle/>
          <a:p>
            <a:r>
              <a:rPr lang="en-US" dirty="0"/>
              <a:t>It is also called exclusive clustering , hard clustering data point belongs exclusively to one cluster.</a:t>
            </a:r>
            <a:endParaRPr lang="en-IN" dirty="0"/>
          </a:p>
        </p:txBody>
      </p:sp>
      <p:pic>
        <p:nvPicPr>
          <p:cNvPr id="5" name="Picture 4">
            <a:extLst>
              <a:ext uri="{FF2B5EF4-FFF2-40B4-BE49-F238E27FC236}">
                <a16:creationId xmlns:a16="http://schemas.microsoft.com/office/drawing/2014/main" id="{C27CF53C-F5E7-4AE1-B625-31282C9749AA}"/>
              </a:ext>
            </a:extLst>
          </p:cNvPr>
          <p:cNvPicPr>
            <a:picLocks noChangeAspect="1"/>
          </p:cNvPicPr>
          <p:nvPr/>
        </p:nvPicPr>
        <p:blipFill>
          <a:blip r:embed="rId2"/>
          <a:stretch>
            <a:fillRect/>
          </a:stretch>
        </p:blipFill>
        <p:spPr>
          <a:xfrm>
            <a:off x="742462" y="2649415"/>
            <a:ext cx="10793046" cy="3684466"/>
          </a:xfrm>
          <a:prstGeom prst="rect">
            <a:avLst/>
          </a:prstGeom>
        </p:spPr>
      </p:pic>
    </p:spTree>
    <p:extLst>
      <p:ext uri="{BB962C8B-B14F-4D97-AF65-F5344CB8AC3E}">
        <p14:creationId xmlns:p14="http://schemas.microsoft.com/office/powerpoint/2010/main" val="429310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97F36-EDE6-44BE-BF47-CAA8B299A62C}"/>
              </a:ext>
            </a:extLst>
          </p:cNvPr>
          <p:cNvPicPr>
            <a:picLocks noChangeAspect="1"/>
          </p:cNvPicPr>
          <p:nvPr/>
        </p:nvPicPr>
        <p:blipFill>
          <a:blip r:embed="rId2"/>
          <a:stretch>
            <a:fillRect/>
          </a:stretch>
        </p:blipFill>
        <p:spPr>
          <a:xfrm>
            <a:off x="187570" y="445477"/>
            <a:ext cx="11910646" cy="6142892"/>
          </a:xfrm>
          <a:prstGeom prst="rect">
            <a:avLst/>
          </a:prstGeom>
        </p:spPr>
      </p:pic>
    </p:spTree>
    <p:extLst>
      <p:ext uri="{BB962C8B-B14F-4D97-AF65-F5344CB8AC3E}">
        <p14:creationId xmlns:p14="http://schemas.microsoft.com/office/powerpoint/2010/main" val="11119162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79BC07-BFF0-49DC-BE70-56E3958B0BCE}"/>
              </a:ext>
            </a:extLst>
          </p:cNvPr>
          <p:cNvPicPr>
            <a:picLocks noChangeAspect="1"/>
          </p:cNvPicPr>
          <p:nvPr/>
        </p:nvPicPr>
        <p:blipFill>
          <a:blip r:embed="rId2"/>
          <a:stretch>
            <a:fillRect/>
          </a:stretch>
        </p:blipFill>
        <p:spPr>
          <a:xfrm>
            <a:off x="2438392" y="685794"/>
            <a:ext cx="7315215" cy="5486411"/>
          </a:xfrm>
          <a:prstGeom prst="rect">
            <a:avLst/>
          </a:prstGeom>
        </p:spPr>
      </p:pic>
    </p:spTree>
    <p:extLst>
      <p:ext uri="{BB962C8B-B14F-4D97-AF65-F5344CB8AC3E}">
        <p14:creationId xmlns:p14="http://schemas.microsoft.com/office/powerpoint/2010/main" val="19196586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1D3B7D-F211-42CF-888C-5F1F69B3ECC9}"/>
              </a:ext>
            </a:extLst>
          </p:cNvPr>
          <p:cNvSpPr/>
          <p:nvPr/>
        </p:nvSpPr>
        <p:spPr>
          <a:xfrm>
            <a:off x="373216" y="341366"/>
            <a:ext cx="2692340"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t>
            </a: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-MEAN </a:t>
            </a:r>
          </a:p>
        </p:txBody>
      </p:sp>
      <p:sp>
        <p:nvSpPr>
          <p:cNvPr id="3" name="TextBox 2">
            <a:extLst>
              <a:ext uri="{FF2B5EF4-FFF2-40B4-BE49-F238E27FC236}">
                <a16:creationId xmlns:a16="http://schemas.microsoft.com/office/drawing/2014/main" id="{FD6A8789-8ECC-40C8-8A73-4875657EFD52}"/>
              </a:ext>
            </a:extLst>
          </p:cNvPr>
          <p:cNvSpPr txBox="1"/>
          <p:nvPr/>
        </p:nvSpPr>
        <p:spPr>
          <a:xfrm>
            <a:off x="609600" y="1820985"/>
            <a:ext cx="6727676" cy="369332"/>
          </a:xfrm>
          <a:prstGeom prst="rect">
            <a:avLst/>
          </a:prstGeom>
          <a:noFill/>
        </p:spPr>
        <p:txBody>
          <a:bodyPr wrap="none" rtlCol="0">
            <a:spAutoFit/>
          </a:bodyPr>
          <a:lstStyle/>
          <a:p>
            <a:r>
              <a:rPr lang="en-US" b="1" dirty="0"/>
              <a:t>It is also called Fuzzy- clustering , data point belongs multiple cluster.</a:t>
            </a:r>
            <a:endParaRPr lang="en-IN" b="1" dirty="0"/>
          </a:p>
        </p:txBody>
      </p:sp>
      <p:sp>
        <p:nvSpPr>
          <p:cNvPr id="4" name="Oval 3">
            <a:extLst>
              <a:ext uri="{FF2B5EF4-FFF2-40B4-BE49-F238E27FC236}">
                <a16:creationId xmlns:a16="http://schemas.microsoft.com/office/drawing/2014/main" id="{172059F4-2F94-4568-AFDC-8499A265F6E7}"/>
              </a:ext>
            </a:extLst>
          </p:cNvPr>
          <p:cNvSpPr/>
          <p:nvPr/>
        </p:nvSpPr>
        <p:spPr>
          <a:xfrm>
            <a:off x="1824891" y="2669650"/>
            <a:ext cx="4103077" cy="299971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C72A519C-6032-4D3B-AAF7-27CA19FAD82D}"/>
              </a:ext>
            </a:extLst>
          </p:cNvPr>
          <p:cNvSpPr/>
          <p:nvPr/>
        </p:nvSpPr>
        <p:spPr>
          <a:xfrm>
            <a:off x="3876430" y="3717723"/>
            <a:ext cx="2860431" cy="21883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4F0EC907-B5C3-4FA3-BC59-D091ED39D9A2}"/>
              </a:ext>
            </a:extLst>
          </p:cNvPr>
          <p:cNvSpPr/>
          <p:nvPr/>
        </p:nvSpPr>
        <p:spPr>
          <a:xfrm>
            <a:off x="2844800" y="3321538"/>
            <a:ext cx="220756" cy="171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8DCBEB3F-758D-479F-9085-7672749428AA}"/>
              </a:ext>
            </a:extLst>
          </p:cNvPr>
          <p:cNvSpPr/>
          <p:nvPr/>
        </p:nvSpPr>
        <p:spPr>
          <a:xfrm>
            <a:off x="2376868" y="3768119"/>
            <a:ext cx="220756" cy="171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1A342490-F743-46A4-B4CA-60C86374033A}"/>
              </a:ext>
            </a:extLst>
          </p:cNvPr>
          <p:cNvSpPr/>
          <p:nvPr/>
        </p:nvSpPr>
        <p:spPr>
          <a:xfrm>
            <a:off x="2693391" y="4323510"/>
            <a:ext cx="220756" cy="171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5B892759-3AF2-4616-B160-81C276239B96}"/>
              </a:ext>
            </a:extLst>
          </p:cNvPr>
          <p:cNvSpPr/>
          <p:nvPr/>
        </p:nvSpPr>
        <p:spPr>
          <a:xfrm>
            <a:off x="3174533" y="4974492"/>
            <a:ext cx="220756" cy="171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54123C25-0742-4C34-B074-EE4590DE6457}"/>
              </a:ext>
            </a:extLst>
          </p:cNvPr>
          <p:cNvSpPr/>
          <p:nvPr/>
        </p:nvSpPr>
        <p:spPr>
          <a:xfrm>
            <a:off x="3913004" y="3140277"/>
            <a:ext cx="220756" cy="171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B0E2607-A03A-4D21-BF39-E8A0EDDC31D1}"/>
              </a:ext>
            </a:extLst>
          </p:cNvPr>
          <p:cNvSpPr/>
          <p:nvPr/>
        </p:nvSpPr>
        <p:spPr>
          <a:xfrm>
            <a:off x="4325815" y="4583723"/>
            <a:ext cx="220756" cy="171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0E094BA-7093-420C-8975-C0D74FD5A259}"/>
              </a:ext>
            </a:extLst>
          </p:cNvPr>
          <p:cNvSpPr/>
          <p:nvPr/>
        </p:nvSpPr>
        <p:spPr>
          <a:xfrm>
            <a:off x="4689230" y="4083537"/>
            <a:ext cx="220756" cy="1719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a:extLst>
              <a:ext uri="{FF2B5EF4-FFF2-40B4-BE49-F238E27FC236}">
                <a16:creationId xmlns:a16="http://schemas.microsoft.com/office/drawing/2014/main" id="{3B148FCE-06EB-41F1-9A6C-BC9F17F00488}"/>
              </a:ext>
            </a:extLst>
          </p:cNvPr>
          <p:cNvSpPr/>
          <p:nvPr/>
        </p:nvSpPr>
        <p:spPr>
          <a:xfrm>
            <a:off x="4513879" y="4800906"/>
            <a:ext cx="320431" cy="24618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Isosceles Triangle 13">
            <a:extLst>
              <a:ext uri="{FF2B5EF4-FFF2-40B4-BE49-F238E27FC236}">
                <a16:creationId xmlns:a16="http://schemas.microsoft.com/office/drawing/2014/main" id="{F2DAAE4D-F03C-499B-917A-55E6BC445EC6}"/>
              </a:ext>
            </a:extLst>
          </p:cNvPr>
          <p:cNvSpPr/>
          <p:nvPr/>
        </p:nvSpPr>
        <p:spPr>
          <a:xfrm>
            <a:off x="4241771" y="4220964"/>
            <a:ext cx="320431" cy="24618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F0D63D0B-1434-407E-AF10-96AA21187CEE}"/>
              </a:ext>
            </a:extLst>
          </p:cNvPr>
          <p:cNvSpPr/>
          <p:nvPr/>
        </p:nvSpPr>
        <p:spPr>
          <a:xfrm>
            <a:off x="5814645" y="4220964"/>
            <a:ext cx="320431" cy="24618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Isosceles Triangle 15">
            <a:extLst>
              <a:ext uri="{FF2B5EF4-FFF2-40B4-BE49-F238E27FC236}">
                <a16:creationId xmlns:a16="http://schemas.microsoft.com/office/drawing/2014/main" id="{E9D3D8A5-841A-41F1-A34A-D79D1428AC9A}"/>
              </a:ext>
            </a:extLst>
          </p:cNvPr>
          <p:cNvSpPr/>
          <p:nvPr/>
        </p:nvSpPr>
        <p:spPr>
          <a:xfrm>
            <a:off x="5208458" y="5316415"/>
            <a:ext cx="320431" cy="24618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Isosceles Triangle 16">
            <a:extLst>
              <a:ext uri="{FF2B5EF4-FFF2-40B4-BE49-F238E27FC236}">
                <a16:creationId xmlns:a16="http://schemas.microsoft.com/office/drawing/2014/main" id="{2A9E31A1-C6E5-459C-957A-CA8D7ACB79EF}"/>
              </a:ext>
            </a:extLst>
          </p:cNvPr>
          <p:cNvSpPr/>
          <p:nvPr/>
        </p:nvSpPr>
        <p:spPr>
          <a:xfrm>
            <a:off x="6172199" y="4800906"/>
            <a:ext cx="320431" cy="24618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8998E443-3D54-4B17-8D24-C2A3995058FD}"/>
              </a:ext>
            </a:extLst>
          </p:cNvPr>
          <p:cNvSpPr/>
          <p:nvPr/>
        </p:nvSpPr>
        <p:spPr>
          <a:xfrm rot="19531184">
            <a:off x="4586861" y="3368118"/>
            <a:ext cx="3310619" cy="360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FAB6A82D-D3D6-4552-BF83-06EAEBA32F41}"/>
              </a:ext>
            </a:extLst>
          </p:cNvPr>
          <p:cNvSpPr/>
          <p:nvPr/>
        </p:nvSpPr>
        <p:spPr>
          <a:xfrm>
            <a:off x="7638041" y="2300318"/>
            <a:ext cx="1715534" cy="369332"/>
          </a:xfrm>
          <a:prstGeom prst="rect">
            <a:avLst/>
          </a:prstGeom>
        </p:spPr>
        <p:txBody>
          <a:bodyPr wrap="none">
            <a:spAutoFit/>
          </a:bodyPr>
          <a:lstStyle/>
          <a:p>
            <a:r>
              <a:rPr lang="en-US" b="1" dirty="0"/>
              <a:t>multiple cluster.</a:t>
            </a:r>
            <a:endParaRPr lang="en-IN" b="1" dirty="0"/>
          </a:p>
        </p:txBody>
      </p:sp>
    </p:spTree>
    <p:extLst>
      <p:ext uri="{BB962C8B-B14F-4D97-AF65-F5344CB8AC3E}">
        <p14:creationId xmlns:p14="http://schemas.microsoft.com/office/powerpoint/2010/main" val="31317501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6CCECC-F606-483F-8381-44E79607B552}"/>
              </a:ext>
            </a:extLst>
          </p:cNvPr>
          <p:cNvSpPr/>
          <p:nvPr/>
        </p:nvSpPr>
        <p:spPr>
          <a:xfrm>
            <a:off x="134927" y="172888"/>
            <a:ext cx="5726611" cy="1446550"/>
          </a:xfrm>
          <a:prstGeom prst="rect">
            <a:avLst/>
          </a:prstGeom>
        </p:spPr>
        <p:txBody>
          <a:bodyPr wrap="square">
            <a:spAutoFit/>
          </a:bodyPr>
          <a:lstStyle/>
          <a:p>
            <a:pPr algn="ctr"/>
            <a:r>
              <a:rPr lang="en-US" sz="4400" b="1" dirty="0"/>
              <a:t>HIERARCHICAL</a:t>
            </a:r>
          </a:p>
          <a:p>
            <a:pPr algn="ctr"/>
            <a:endParaRPr lang="en-US" sz="4400" b="1" dirty="0"/>
          </a:p>
        </p:txBody>
      </p:sp>
      <p:sp>
        <p:nvSpPr>
          <p:cNvPr id="5" name="TextBox 4">
            <a:extLst>
              <a:ext uri="{FF2B5EF4-FFF2-40B4-BE49-F238E27FC236}">
                <a16:creationId xmlns:a16="http://schemas.microsoft.com/office/drawing/2014/main" id="{103A2E41-BC37-4EB2-9F70-761FEED49F51}"/>
              </a:ext>
            </a:extLst>
          </p:cNvPr>
          <p:cNvSpPr txBox="1"/>
          <p:nvPr/>
        </p:nvSpPr>
        <p:spPr>
          <a:xfrm>
            <a:off x="1133849" y="1062056"/>
            <a:ext cx="7014484" cy="461665"/>
          </a:xfrm>
          <a:prstGeom prst="rect">
            <a:avLst/>
          </a:prstGeom>
          <a:noFill/>
        </p:spPr>
        <p:txBody>
          <a:bodyPr wrap="none" rtlCol="0">
            <a:spAutoFit/>
          </a:bodyPr>
          <a:lstStyle/>
          <a:p>
            <a:r>
              <a:rPr lang="en-US" sz="2400" b="1" dirty="0"/>
              <a:t>In such type of clustering we usually develop Relation</a:t>
            </a:r>
            <a:endParaRPr lang="en-IN" sz="2400" b="1" dirty="0"/>
          </a:p>
        </p:txBody>
      </p:sp>
      <p:graphicFrame>
        <p:nvGraphicFramePr>
          <p:cNvPr id="6" name="Diagram 5">
            <a:extLst>
              <a:ext uri="{FF2B5EF4-FFF2-40B4-BE49-F238E27FC236}">
                <a16:creationId xmlns:a16="http://schemas.microsoft.com/office/drawing/2014/main" id="{471CD6D8-5B62-4184-B523-4E44306A83E6}"/>
              </a:ext>
            </a:extLst>
          </p:cNvPr>
          <p:cNvGraphicFramePr/>
          <p:nvPr>
            <p:extLst>
              <p:ext uri="{D42A27DB-BD31-4B8C-83A1-F6EECF244321}">
                <p14:modId xmlns:p14="http://schemas.microsoft.com/office/powerpoint/2010/main" val="1495749129"/>
              </p:ext>
            </p:extLst>
          </p:nvPr>
        </p:nvGraphicFramePr>
        <p:xfrm>
          <a:off x="1133850" y="1548004"/>
          <a:ext cx="1726581" cy="4017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a:extLst>
              <a:ext uri="{FF2B5EF4-FFF2-40B4-BE49-F238E27FC236}">
                <a16:creationId xmlns:a16="http://schemas.microsoft.com/office/drawing/2014/main" id="{35BE4E87-C5FE-4071-90FC-355891CA0671}"/>
              </a:ext>
            </a:extLst>
          </p:cNvPr>
          <p:cNvCxnSpPr/>
          <p:nvPr/>
        </p:nvCxnSpPr>
        <p:spPr>
          <a:xfrm>
            <a:off x="1969477" y="4611077"/>
            <a:ext cx="0" cy="617415"/>
          </a:xfrm>
          <a:prstGeom prst="line">
            <a:avLst/>
          </a:prstGeom>
        </p:spPr>
        <p:style>
          <a:lnRef idx="3">
            <a:schemeClr val="dk1"/>
          </a:lnRef>
          <a:fillRef idx="0">
            <a:schemeClr val="dk1"/>
          </a:fillRef>
          <a:effectRef idx="2">
            <a:schemeClr val="dk1"/>
          </a:effectRef>
          <a:fontRef idx="minor">
            <a:schemeClr val="tx1"/>
          </a:fontRef>
        </p:style>
      </p:cxnSp>
      <p:grpSp>
        <p:nvGrpSpPr>
          <p:cNvPr id="9" name="Group 8">
            <a:extLst>
              <a:ext uri="{FF2B5EF4-FFF2-40B4-BE49-F238E27FC236}">
                <a16:creationId xmlns:a16="http://schemas.microsoft.com/office/drawing/2014/main" id="{04B6013B-67F6-4691-BCB2-45ADA955AF92}"/>
              </a:ext>
            </a:extLst>
          </p:cNvPr>
          <p:cNvGrpSpPr/>
          <p:nvPr/>
        </p:nvGrpSpPr>
        <p:grpSpPr>
          <a:xfrm>
            <a:off x="1133849" y="5163697"/>
            <a:ext cx="1726159" cy="863079"/>
            <a:chOff x="210" y="2189800"/>
            <a:chExt cx="1726159" cy="863079"/>
          </a:xfrm>
        </p:grpSpPr>
        <p:sp>
          <p:nvSpPr>
            <p:cNvPr id="10" name="Rectangle 9">
              <a:extLst>
                <a:ext uri="{FF2B5EF4-FFF2-40B4-BE49-F238E27FC236}">
                  <a16:creationId xmlns:a16="http://schemas.microsoft.com/office/drawing/2014/main" id="{C74CE0C5-7053-436B-B0C2-332512CC8BF7}"/>
                </a:ext>
              </a:extLst>
            </p:cNvPr>
            <p:cNvSpPr/>
            <p:nvPr/>
          </p:nvSpPr>
          <p:spPr>
            <a:xfrm>
              <a:off x="210" y="2189800"/>
              <a:ext cx="1726159" cy="863079"/>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A62A54DA-3046-4C66-941F-6436BC4A4E12}"/>
                </a:ext>
              </a:extLst>
            </p:cNvPr>
            <p:cNvSpPr txBox="1"/>
            <p:nvPr/>
          </p:nvSpPr>
          <p:spPr>
            <a:xfrm>
              <a:off x="210" y="2189800"/>
              <a:ext cx="1726159" cy="86307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26670" rIns="26670" bIns="26670" numCol="1" spcCol="1270" anchor="ctr" anchorCtr="0">
              <a:noAutofit/>
            </a:bodyPr>
            <a:lstStyle/>
            <a:p>
              <a:pPr marL="0" lvl="0" indent="0" algn="ctr" defTabSz="1866900">
                <a:lnSpc>
                  <a:spcPct val="90000"/>
                </a:lnSpc>
                <a:spcBef>
                  <a:spcPct val="0"/>
                </a:spcBef>
                <a:spcAft>
                  <a:spcPct val="35000"/>
                </a:spcAft>
                <a:buNone/>
              </a:pPr>
              <a:r>
                <a:rPr lang="en-US" sz="4200" dirty="0"/>
                <a:t>District</a:t>
              </a:r>
              <a:endParaRPr lang="en-IN" sz="4200" kern="1200" dirty="0"/>
            </a:p>
          </p:txBody>
        </p:sp>
      </p:grpSp>
      <p:sp>
        <p:nvSpPr>
          <p:cNvPr id="12" name="Arrow: Right 11">
            <a:extLst>
              <a:ext uri="{FF2B5EF4-FFF2-40B4-BE49-F238E27FC236}">
                <a16:creationId xmlns:a16="http://schemas.microsoft.com/office/drawing/2014/main" id="{8F87BD0B-A0C1-427A-84A8-0CF6A83BF898}"/>
              </a:ext>
            </a:extLst>
          </p:cNvPr>
          <p:cNvSpPr/>
          <p:nvPr/>
        </p:nvSpPr>
        <p:spPr>
          <a:xfrm>
            <a:off x="3203538" y="3876118"/>
            <a:ext cx="3310619" cy="360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E934E4DE-6AB8-4414-96C1-05105B296217}"/>
              </a:ext>
            </a:extLst>
          </p:cNvPr>
          <p:cNvSpPr/>
          <p:nvPr/>
        </p:nvSpPr>
        <p:spPr>
          <a:xfrm>
            <a:off x="6514157" y="3847450"/>
            <a:ext cx="2320187" cy="369332"/>
          </a:xfrm>
          <a:prstGeom prst="rect">
            <a:avLst/>
          </a:prstGeom>
        </p:spPr>
        <p:txBody>
          <a:bodyPr wrap="none">
            <a:spAutoFit/>
          </a:bodyPr>
          <a:lstStyle/>
          <a:p>
            <a:r>
              <a:rPr lang="en-US" b="1" dirty="0"/>
              <a:t>Relation Development</a:t>
            </a:r>
            <a:endParaRPr lang="en-IN" dirty="0"/>
          </a:p>
        </p:txBody>
      </p:sp>
    </p:spTree>
    <p:extLst>
      <p:ext uri="{BB962C8B-B14F-4D97-AF65-F5344CB8AC3E}">
        <p14:creationId xmlns:p14="http://schemas.microsoft.com/office/powerpoint/2010/main" val="131007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1D34E5-27AC-40F8-A81B-32DBC0807BA3}"/>
              </a:ext>
            </a:extLst>
          </p:cNvPr>
          <p:cNvSpPr/>
          <p:nvPr/>
        </p:nvSpPr>
        <p:spPr>
          <a:xfrm>
            <a:off x="4358936" y="159798"/>
            <a:ext cx="2583402" cy="100317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a:t>
            </a:r>
            <a:endParaRPr lang="en-IN" b="1" dirty="0">
              <a:solidFill>
                <a:schemeClr val="tx1"/>
              </a:solidFill>
            </a:endParaRPr>
          </a:p>
        </p:txBody>
      </p:sp>
      <p:cxnSp>
        <p:nvCxnSpPr>
          <p:cNvPr id="4" name="Straight Arrow Connector 3">
            <a:extLst>
              <a:ext uri="{FF2B5EF4-FFF2-40B4-BE49-F238E27FC236}">
                <a16:creationId xmlns:a16="http://schemas.microsoft.com/office/drawing/2014/main" id="{4A94F742-C0D9-422A-8FC8-E06609ADE348}"/>
              </a:ext>
            </a:extLst>
          </p:cNvPr>
          <p:cNvCxnSpPr>
            <a:stCxn id="2" idx="2"/>
          </p:cNvCxnSpPr>
          <p:nvPr/>
        </p:nvCxnSpPr>
        <p:spPr>
          <a:xfrm>
            <a:off x="5650637" y="1162975"/>
            <a:ext cx="0" cy="239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51B5847-46DD-45A6-974B-C6C1EB2B1C16}"/>
              </a:ext>
            </a:extLst>
          </p:cNvPr>
          <p:cNvCxnSpPr/>
          <p:nvPr/>
        </p:nvCxnSpPr>
        <p:spPr>
          <a:xfrm>
            <a:off x="2507941" y="1393795"/>
            <a:ext cx="628539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009B53-ED65-47C9-8F4C-53F15C20FC31}"/>
              </a:ext>
            </a:extLst>
          </p:cNvPr>
          <p:cNvCxnSpPr/>
          <p:nvPr/>
        </p:nvCxnSpPr>
        <p:spPr>
          <a:xfrm>
            <a:off x="2539014" y="1402672"/>
            <a:ext cx="0" cy="44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4FF2CBD-179F-4E02-923E-38CE0CD9C19D}"/>
              </a:ext>
            </a:extLst>
          </p:cNvPr>
          <p:cNvCxnSpPr>
            <a:cxnSpLocks/>
          </p:cNvCxnSpPr>
          <p:nvPr/>
        </p:nvCxnSpPr>
        <p:spPr>
          <a:xfrm>
            <a:off x="8793332" y="1393794"/>
            <a:ext cx="0" cy="355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Top Corners Rounded 12">
            <a:extLst>
              <a:ext uri="{FF2B5EF4-FFF2-40B4-BE49-F238E27FC236}">
                <a16:creationId xmlns:a16="http://schemas.microsoft.com/office/drawing/2014/main" id="{59EC8C3F-4004-42AD-9B6D-285CAFF639EC}"/>
              </a:ext>
            </a:extLst>
          </p:cNvPr>
          <p:cNvSpPr/>
          <p:nvPr/>
        </p:nvSpPr>
        <p:spPr>
          <a:xfrm>
            <a:off x="1535838" y="1748900"/>
            <a:ext cx="2175006" cy="1038679"/>
          </a:xfrm>
          <a:prstGeom prst="round2Same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MAIN TYPES</a:t>
            </a:r>
            <a:endParaRPr lang="en-IN" b="1" dirty="0">
              <a:solidFill>
                <a:schemeClr val="tx1"/>
              </a:solidFill>
            </a:endParaRPr>
          </a:p>
        </p:txBody>
      </p:sp>
      <p:sp>
        <p:nvSpPr>
          <p:cNvPr id="14" name="Rectangle: Top Corners Rounded 13">
            <a:extLst>
              <a:ext uri="{FF2B5EF4-FFF2-40B4-BE49-F238E27FC236}">
                <a16:creationId xmlns:a16="http://schemas.microsoft.com/office/drawing/2014/main" id="{93EE57AF-C27A-495C-AC91-4BA0CD4E375F}"/>
              </a:ext>
            </a:extLst>
          </p:cNvPr>
          <p:cNvSpPr/>
          <p:nvPr/>
        </p:nvSpPr>
        <p:spPr>
          <a:xfrm>
            <a:off x="7705829" y="1748900"/>
            <a:ext cx="2175006" cy="1038679"/>
          </a:xfrm>
          <a:prstGeom prst="round2Same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OTHER TYPES</a:t>
            </a:r>
            <a:endParaRPr lang="en-IN" b="1" dirty="0">
              <a:solidFill>
                <a:schemeClr val="tx1"/>
              </a:solidFill>
            </a:endParaRPr>
          </a:p>
        </p:txBody>
      </p:sp>
      <p:cxnSp>
        <p:nvCxnSpPr>
          <p:cNvPr id="16" name="Straight Arrow Connector 15">
            <a:extLst>
              <a:ext uri="{FF2B5EF4-FFF2-40B4-BE49-F238E27FC236}">
                <a16:creationId xmlns:a16="http://schemas.microsoft.com/office/drawing/2014/main" id="{1542B956-AD10-4D2C-9699-F218EBF87E73}"/>
              </a:ext>
            </a:extLst>
          </p:cNvPr>
          <p:cNvCxnSpPr>
            <a:cxnSpLocks/>
          </p:cNvCxnSpPr>
          <p:nvPr/>
        </p:nvCxnSpPr>
        <p:spPr>
          <a:xfrm>
            <a:off x="1651247" y="2787579"/>
            <a:ext cx="8877" cy="34445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7CB6D2-441F-4E3C-810A-150A0D4BA6EC}"/>
              </a:ext>
            </a:extLst>
          </p:cNvPr>
          <p:cNvCxnSpPr/>
          <p:nvPr/>
        </p:nvCxnSpPr>
        <p:spPr>
          <a:xfrm>
            <a:off x="1660124" y="3338004"/>
            <a:ext cx="1313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FBD422-183D-49F4-82A6-C353A71B55E0}"/>
              </a:ext>
            </a:extLst>
          </p:cNvPr>
          <p:cNvCxnSpPr/>
          <p:nvPr/>
        </p:nvCxnSpPr>
        <p:spPr>
          <a:xfrm>
            <a:off x="1651247" y="4429957"/>
            <a:ext cx="14115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A369C52-78BA-4973-9499-ED3AB40C1100}"/>
              </a:ext>
            </a:extLst>
          </p:cNvPr>
          <p:cNvCxnSpPr/>
          <p:nvPr/>
        </p:nvCxnSpPr>
        <p:spPr>
          <a:xfrm>
            <a:off x="1660124" y="5317724"/>
            <a:ext cx="1402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A013D7-25A2-448F-878E-412E46767547}"/>
              </a:ext>
            </a:extLst>
          </p:cNvPr>
          <p:cNvCxnSpPr/>
          <p:nvPr/>
        </p:nvCxnSpPr>
        <p:spPr>
          <a:xfrm>
            <a:off x="1660124" y="6161103"/>
            <a:ext cx="1402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937E628-2521-48F6-AFCA-39A2C063BF39}"/>
              </a:ext>
            </a:extLst>
          </p:cNvPr>
          <p:cNvSpPr txBox="1"/>
          <p:nvPr/>
        </p:nvSpPr>
        <p:spPr>
          <a:xfrm>
            <a:off x="2982896" y="3153338"/>
            <a:ext cx="928459" cy="369332"/>
          </a:xfrm>
          <a:prstGeom prst="rect">
            <a:avLst/>
          </a:prstGeom>
          <a:noFill/>
        </p:spPr>
        <p:txBody>
          <a:bodyPr wrap="none" rtlCol="0">
            <a:spAutoFit/>
          </a:bodyPr>
          <a:lstStyle/>
          <a:p>
            <a:r>
              <a:rPr lang="en-US" dirty="0"/>
              <a:t>CENSUS</a:t>
            </a:r>
            <a:endParaRPr lang="en-IN" dirty="0"/>
          </a:p>
        </p:txBody>
      </p:sp>
      <p:sp>
        <p:nvSpPr>
          <p:cNvPr id="27" name="TextBox 26">
            <a:extLst>
              <a:ext uri="{FF2B5EF4-FFF2-40B4-BE49-F238E27FC236}">
                <a16:creationId xmlns:a16="http://schemas.microsoft.com/office/drawing/2014/main" id="{92E971A3-C765-49BB-884E-1284447FE5CA}"/>
              </a:ext>
            </a:extLst>
          </p:cNvPr>
          <p:cNvSpPr txBox="1"/>
          <p:nvPr/>
        </p:nvSpPr>
        <p:spPr>
          <a:xfrm>
            <a:off x="3062796" y="4245291"/>
            <a:ext cx="2406877" cy="369332"/>
          </a:xfrm>
          <a:prstGeom prst="rect">
            <a:avLst/>
          </a:prstGeom>
          <a:noFill/>
        </p:spPr>
        <p:txBody>
          <a:bodyPr wrap="none" rtlCol="0">
            <a:spAutoFit/>
          </a:bodyPr>
          <a:lstStyle/>
          <a:p>
            <a:r>
              <a:rPr lang="en-US" dirty="0"/>
              <a:t>OBSERVATIONAL STUDY</a:t>
            </a:r>
            <a:endParaRPr lang="en-IN" dirty="0"/>
          </a:p>
        </p:txBody>
      </p:sp>
      <p:sp>
        <p:nvSpPr>
          <p:cNvPr id="28" name="TextBox 27">
            <a:extLst>
              <a:ext uri="{FF2B5EF4-FFF2-40B4-BE49-F238E27FC236}">
                <a16:creationId xmlns:a16="http://schemas.microsoft.com/office/drawing/2014/main" id="{3DA57531-72CB-44C2-A5A3-629DF7B8BD79}"/>
              </a:ext>
            </a:extLst>
          </p:cNvPr>
          <p:cNvSpPr txBox="1"/>
          <p:nvPr/>
        </p:nvSpPr>
        <p:spPr>
          <a:xfrm>
            <a:off x="3062796" y="5146374"/>
            <a:ext cx="2370649" cy="369332"/>
          </a:xfrm>
          <a:prstGeom prst="rect">
            <a:avLst/>
          </a:prstGeom>
          <a:noFill/>
        </p:spPr>
        <p:txBody>
          <a:bodyPr wrap="none" rtlCol="0">
            <a:spAutoFit/>
          </a:bodyPr>
          <a:lstStyle/>
          <a:p>
            <a:r>
              <a:rPr lang="en-US" dirty="0"/>
              <a:t>CONVENIENCE SAMPLE</a:t>
            </a:r>
            <a:endParaRPr lang="en-IN" dirty="0"/>
          </a:p>
        </p:txBody>
      </p:sp>
      <p:sp>
        <p:nvSpPr>
          <p:cNvPr id="29" name="TextBox 28">
            <a:extLst>
              <a:ext uri="{FF2B5EF4-FFF2-40B4-BE49-F238E27FC236}">
                <a16:creationId xmlns:a16="http://schemas.microsoft.com/office/drawing/2014/main" id="{27902339-93BB-40B6-8E69-C6256B2E7D4B}"/>
              </a:ext>
            </a:extLst>
          </p:cNvPr>
          <p:cNvSpPr txBox="1"/>
          <p:nvPr/>
        </p:nvSpPr>
        <p:spPr>
          <a:xfrm>
            <a:off x="3071673" y="6004833"/>
            <a:ext cx="2082621" cy="369332"/>
          </a:xfrm>
          <a:prstGeom prst="rect">
            <a:avLst/>
          </a:prstGeom>
          <a:noFill/>
        </p:spPr>
        <p:txBody>
          <a:bodyPr wrap="none" rtlCol="0">
            <a:spAutoFit/>
          </a:bodyPr>
          <a:lstStyle/>
          <a:p>
            <a:r>
              <a:rPr lang="en-US" dirty="0"/>
              <a:t>RANDOMIZED TRAIL</a:t>
            </a:r>
            <a:endParaRPr lang="en-IN" dirty="0"/>
          </a:p>
        </p:txBody>
      </p:sp>
      <p:cxnSp>
        <p:nvCxnSpPr>
          <p:cNvPr id="31" name="Straight Arrow Connector 30">
            <a:extLst>
              <a:ext uri="{FF2B5EF4-FFF2-40B4-BE49-F238E27FC236}">
                <a16:creationId xmlns:a16="http://schemas.microsoft.com/office/drawing/2014/main" id="{6D56DFE3-4F17-4128-B368-9AE3F646380B}"/>
              </a:ext>
            </a:extLst>
          </p:cNvPr>
          <p:cNvCxnSpPr>
            <a:stCxn id="14" idx="1"/>
          </p:cNvCxnSpPr>
          <p:nvPr/>
        </p:nvCxnSpPr>
        <p:spPr>
          <a:xfrm>
            <a:off x="8793332" y="2787579"/>
            <a:ext cx="0" cy="365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635135-0331-4AB5-BCF0-DCFC68AB6EAA}"/>
              </a:ext>
            </a:extLst>
          </p:cNvPr>
          <p:cNvCxnSpPr>
            <a:cxnSpLocks/>
          </p:cNvCxnSpPr>
          <p:nvPr/>
        </p:nvCxnSpPr>
        <p:spPr>
          <a:xfrm>
            <a:off x="6338656" y="3153338"/>
            <a:ext cx="51312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8066CB0-FFEF-440B-826E-0A42FEB31B41}"/>
              </a:ext>
            </a:extLst>
          </p:cNvPr>
          <p:cNvCxnSpPr/>
          <p:nvPr/>
        </p:nvCxnSpPr>
        <p:spPr>
          <a:xfrm>
            <a:off x="6356412" y="3153338"/>
            <a:ext cx="0" cy="459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8255C66-81A7-4805-803B-0D2662861F5B}"/>
              </a:ext>
            </a:extLst>
          </p:cNvPr>
          <p:cNvCxnSpPr/>
          <p:nvPr/>
        </p:nvCxnSpPr>
        <p:spPr>
          <a:xfrm>
            <a:off x="8793332" y="3153338"/>
            <a:ext cx="0" cy="442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9C54AE7-CBFD-4E9A-9C1B-BA3C7A5BB697}"/>
              </a:ext>
            </a:extLst>
          </p:cNvPr>
          <p:cNvCxnSpPr/>
          <p:nvPr/>
        </p:nvCxnSpPr>
        <p:spPr>
          <a:xfrm>
            <a:off x="11469950" y="3153338"/>
            <a:ext cx="0" cy="459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950ABA1-0FA6-4BD2-BB73-5DD6D910853E}"/>
              </a:ext>
            </a:extLst>
          </p:cNvPr>
          <p:cNvSpPr txBox="1"/>
          <p:nvPr/>
        </p:nvSpPr>
        <p:spPr>
          <a:xfrm>
            <a:off x="5563032" y="3613212"/>
            <a:ext cx="2004010" cy="369332"/>
          </a:xfrm>
          <a:prstGeom prst="rect">
            <a:avLst/>
          </a:prstGeom>
          <a:noFill/>
        </p:spPr>
        <p:txBody>
          <a:bodyPr wrap="none" rtlCol="0">
            <a:spAutoFit/>
          </a:bodyPr>
          <a:lstStyle/>
          <a:p>
            <a:r>
              <a:rPr lang="en-US" dirty="0"/>
              <a:t>PREDICTION STUDY</a:t>
            </a:r>
            <a:endParaRPr lang="en-IN" dirty="0"/>
          </a:p>
        </p:txBody>
      </p:sp>
      <p:sp>
        <p:nvSpPr>
          <p:cNvPr id="42" name="TextBox 41">
            <a:extLst>
              <a:ext uri="{FF2B5EF4-FFF2-40B4-BE49-F238E27FC236}">
                <a16:creationId xmlns:a16="http://schemas.microsoft.com/office/drawing/2014/main" id="{43DF965C-83AE-4EF3-9FA2-6FBDC6E0BDA9}"/>
              </a:ext>
            </a:extLst>
          </p:cNvPr>
          <p:cNvSpPr txBox="1"/>
          <p:nvPr/>
        </p:nvSpPr>
        <p:spPr>
          <a:xfrm>
            <a:off x="8314365" y="3595456"/>
            <a:ext cx="1179875" cy="646331"/>
          </a:xfrm>
          <a:prstGeom prst="rect">
            <a:avLst/>
          </a:prstGeom>
          <a:noFill/>
        </p:spPr>
        <p:txBody>
          <a:bodyPr wrap="none" rtlCol="0">
            <a:spAutoFit/>
          </a:bodyPr>
          <a:lstStyle/>
          <a:p>
            <a:r>
              <a:rPr lang="en-US" dirty="0"/>
              <a:t>STUDIES</a:t>
            </a:r>
          </a:p>
          <a:p>
            <a:r>
              <a:rPr lang="en-US" dirty="0"/>
              <a:t>OVERTIME</a:t>
            </a:r>
            <a:endParaRPr lang="en-IN" dirty="0"/>
          </a:p>
        </p:txBody>
      </p:sp>
      <p:sp>
        <p:nvSpPr>
          <p:cNvPr id="43" name="TextBox 42">
            <a:extLst>
              <a:ext uri="{FF2B5EF4-FFF2-40B4-BE49-F238E27FC236}">
                <a16:creationId xmlns:a16="http://schemas.microsoft.com/office/drawing/2014/main" id="{DBA463AE-33E5-410A-AFF0-1BAB790C7EBF}"/>
              </a:ext>
            </a:extLst>
          </p:cNvPr>
          <p:cNvSpPr txBox="1"/>
          <p:nvPr/>
        </p:nvSpPr>
        <p:spPr>
          <a:xfrm>
            <a:off x="10411734" y="3613212"/>
            <a:ext cx="1681294" cy="369332"/>
          </a:xfrm>
          <a:prstGeom prst="rect">
            <a:avLst/>
          </a:prstGeom>
          <a:noFill/>
        </p:spPr>
        <p:txBody>
          <a:bodyPr wrap="none" rtlCol="0">
            <a:spAutoFit/>
          </a:bodyPr>
          <a:lstStyle/>
          <a:p>
            <a:r>
              <a:rPr lang="en-US" dirty="0"/>
              <a:t>RETROSPECTIVE</a:t>
            </a:r>
            <a:endParaRPr lang="en-IN" dirty="0"/>
          </a:p>
        </p:txBody>
      </p:sp>
      <p:cxnSp>
        <p:nvCxnSpPr>
          <p:cNvPr id="46" name="Straight Arrow Connector 45">
            <a:extLst>
              <a:ext uri="{FF2B5EF4-FFF2-40B4-BE49-F238E27FC236}">
                <a16:creationId xmlns:a16="http://schemas.microsoft.com/office/drawing/2014/main" id="{105B6B6C-0740-49AC-A0F6-5A44D18D25E0}"/>
              </a:ext>
            </a:extLst>
          </p:cNvPr>
          <p:cNvCxnSpPr>
            <a:stCxn id="42" idx="2"/>
          </p:cNvCxnSpPr>
          <p:nvPr/>
        </p:nvCxnSpPr>
        <p:spPr>
          <a:xfrm flipH="1">
            <a:off x="8904302" y="4241787"/>
            <a:ext cx="1" cy="169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8DDEF45-3825-4DC8-87FD-2C9B3A897C0F}"/>
              </a:ext>
            </a:extLst>
          </p:cNvPr>
          <p:cNvCxnSpPr>
            <a:cxnSpLocks/>
          </p:cNvCxnSpPr>
          <p:nvPr/>
        </p:nvCxnSpPr>
        <p:spPr>
          <a:xfrm>
            <a:off x="8904302" y="4683904"/>
            <a:ext cx="781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96C2105-6CE0-4BB3-9930-96047776736A}"/>
              </a:ext>
            </a:extLst>
          </p:cNvPr>
          <p:cNvCxnSpPr>
            <a:cxnSpLocks/>
          </p:cNvCxnSpPr>
          <p:nvPr/>
        </p:nvCxnSpPr>
        <p:spPr>
          <a:xfrm>
            <a:off x="8904302" y="5866113"/>
            <a:ext cx="781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9DB54B7-4CF0-4666-8A44-CFAEBD4A07F2}"/>
              </a:ext>
            </a:extLst>
          </p:cNvPr>
          <p:cNvSpPr txBox="1"/>
          <p:nvPr/>
        </p:nvSpPr>
        <p:spPr>
          <a:xfrm>
            <a:off x="9685538" y="4499238"/>
            <a:ext cx="1889684" cy="369332"/>
          </a:xfrm>
          <a:prstGeom prst="rect">
            <a:avLst/>
          </a:prstGeom>
          <a:noFill/>
        </p:spPr>
        <p:txBody>
          <a:bodyPr wrap="none" rtlCol="0">
            <a:spAutoFit/>
          </a:bodyPr>
          <a:lstStyle/>
          <a:p>
            <a:r>
              <a:rPr lang="en-US" dirty="0"/>
              <a:t>CROSS SECTIONAL</a:t>
            </a:r>
            <a:endParaRPr lang="en-IN" dirty="0"/>
          </a:p>
        </p:txBody>
      </p:sp>
      <p:sp>
        <p:nvSpPr>
          <p:cNvPr id="52" name="TextBox 51">
            <a:extLst>
              <a:ext uri="{FF2B5EF4-FFF2-40B4-BE49-F238E27FC236}">
                <a16:creationId xmlns:a16="http://schemas.microsoft.com/office/drawing/2014/main" id="{A965C322-93D6-4988-9BCF-8C8526EACF1F}"/>
              </a:ext>
            </a:extLst>
          </p:cNvPr>
          <p:cNvSpPr txBox="1"/>
          <p:nvPr/>
        </p:nvSpPr>
        <p:spPr>
          <a:xfrm>
            <a:off x="9729601" y="5681447"/>
            <a:ext cx="1622304" cy="369332"/>
          </a:xfrm>
          <a:prstGeom prst="rect">
            <a:avLst/>
          </a:prstGeom>
          <a:noFill/>
        </p:spPr>
        <p:txBody>
          <a:bodyPr wrap="none" rtlCol="0">
            <a:spAutoFit/>
          </a:bodyPr>
          <a:lstStyle/>
          <a:p>
            <a:r>
              <a:rPr lang="en-US" dirty="0"/>
              <a:t>LONGITUDINAL</a:t>
            </a:r>
            <a:endParaRPr lang="en-IN" dirty="0"/>
          </a:p>
        </p:txBody>
      </p:sp>
    </p:spTree>
    <p:extLst>
      <p:ext uri="{BB962C8B-B14F-4D97-AF65-F5344CB8AC3E}">
        <p14:creationId xmlns:p14="http://schemas.microsoft.com/office/powerpoint/2010/main" val="38934594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3F2A81-51C4-478E-9C55-FEF3FADE277B}"/>
              </a:ext>
            </a:extLst>
          </p:cNvPr>
          <p:cNvPicPr>
            <a:picLocks noChangeAspect="1"/>
          </p:cNvPicPr>
          <p:nvPr/>
        </p:nvPicPr>
        <p:blipFill>
          <a:blip r:embed="rId2"/>
          <a:stretch>
            <a:fillRect/>
          </a:stretch>
        </p:blipFill>
        <p:spPr>
          <a:xfrm>
            <a:off x="1078523" y="687754"/>
            <a:ext cx="10120923" cy="5486400"/>
          </a:xfrm>
          <a:prstGeom prst="rect">
            <a:avLst/>
          </a:prstGeom>
        </p:spPr>
      </p:pic>
    </p:spTree>
    <p:extLst>
      <p:ext uri="{BB962C8B-B14F-4D97-AF65-F5344CB8AC3E}">
        <p14:creationId xmlns:p14="http://schemas.microsoft.com/office/powerpoint/2010/main" val="360759442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Up 1">
            <a:extLst>
              <a:ext uri="{FF2B5EF4-FFF2-40B4-BE49-F238E27FC236}">
                <a16:creationId xmlns:a16="http://schemas.microsoft.com/office/drawing/2014/main" id="{F3E81C1B-178F-46C6-AB33-A9AB9996E8FC}"/>
              </a:ext>
            </a:extLst>
          </p:cNvPr>
          <p:cNvSpPr/>
          <p:nvPr/>
        </p:nvSpPr>
        <p:spPr>
          <a:xfrm>
            <a:off x="1484923" y="1031631"/>
            <a:ext cx="250092" cy="4673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rrow: Up 2">
            <a:extLst>
              <a:ext uri="{FF2B5EF4-FFF2-40B4-BE49-F238E27FC236}">
                <a16:creationId xmlns:a16="http://schemas.microsoft.com/office/drawing/2014/main" id="{A395AA9A-A9CB-4E40-8C06-BC19DF71B5A7}"/>
              </a:ext>
            </a:extLst>
          </p:cNvPr>
          <p:cNvSpPr/>
          <p:nvPr/>
        </p:nvSpPr>
        <p:spPr>
          <a:xfrm rot="5400000">
            <a:off x="5941646" y="1189892"/>
            <a:ext cx="179754" cy="89759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F02BD6F4-3B8E-4D5A-9D88-7D7498878AD7}"/>
              </a:ext>
            </a:extLst>
          </p:cNvPr>
          <p:cNvSpPr/>
          <p:nvPr/>
        </p:nvSpPr>
        <p:spPr>
          <a:xfrm>
            <a:off x="3763106" y="1521069"/>
            <a:ext cx="148492" cy="179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8498107-895D-498C-A99D-801D820ACA81}"/>
              </a:ext>
            </a:extLst>
          </p:cNvPr>
          <p:cNvSpPr/>
          <p:nvPr/>
        </p:nvSpPr>
        <p:spPr>
          <a:xfrm>
            <a:off x="3536460" y="1360852"/>
            <a:ext cx="148492" cy="179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20A69335-3731-44B3-9E90-6B77BD8DB207}"/>
              </a:ext>
            </a:extLst>
          </p:cNvPr>
          <p:cNvSpPr/>
          <p:nvPr/>
        </p:nvSpPr>
        <p:spPr>
          <a:xfrm>
            <a:off x="3466122" y="1879600"/>
            <a:ext cx="148492" cy="179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E15601BD-112A-46D6-8073-4062E3DEA04F}"/>
              </a:ext>
            </a:extLst>
          </p:cNvPr>
          <p:cNvSpPr/>
          <p:nvPr/>
        </p:nvSpPr>
        <p:spPr>
          <a:xfrm>
            <a:off x="3614614" y="887044"/>
            <a:ext cx="148492" cy="179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860E3CFC-001D-40A2-8A34-F52607094F2D}"/>
              </a:ext>
            </a:extLst>
          </p:cNvPr>
          <p:cNvSpPr/>
          <p:nvPr/>
        </p:nvSpPr>
        <p:spPr>
          <a:xfrm>
            <a:off x="4347308" y="1926490"/>
            <a:ext cx="148492" cy="179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8A24A6D-FB82-4E20-9F86-4E696DEB99A9}"/>
              </a:ext>
            </a:extLst>
          </p:cNvPr>
          <p:cNvSpPr/>
          <p:nvPr/>
        </p:nvSpPr>
        <p:spPr>
          <a:xfrm>
            <a:off x="3931137" y="1746735"/>
            <a:ext cx="148492" cy="179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69022048-3922-491F-B98F-B9D7973961D3}"/>
              </a:ext>
            </a:extLst>
          </p:cNvPr>
          <p:cNvSpPr/>
          <p:nvPr/>
        </p:nvSpPr>
        <p:spPr>
          <a:xfrm>
            <a:off x="3849076" y="1270974"/>
            <a:ext cx="148492" cy="1797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2EC844E7-6748-4290-8013-4A5F86B9DAF0}"/>
              </a:ext>
            </a:extLst>
          </p:cNvPr>
          <p:cNvSpPr/>
          <p:nvPr/>
        </p:nvSpPr>
        <p:spPr>
          <a:xfrm>
            <a:off x="4482123" y="3618522"/>
            <a:ext cx="148492" cy="17975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5BE783BE-B081-4C46-9538-43EE68F94D38}"/>
              </a:ext>
            </a:extLst>
          </p:cNvPr>
          <p:cNvSpPr/>
          <p:nvPr/>
        </p:nvSpPr>
        <p:spPr>
          <a:xfrm>
            <a:off x="5095630" y="3879359"/>
            <a:ext cx="148492" cy="17975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EC5D5D52-7606-4ED7-8222-16820A175B14}"/>
              </a:ext>
            </a:extLst>
          </p:cNvPr>
          <p:cNvSpPr/>
          <p:nvPr/>
        </p:nvSpPr>
        <p:spPr>
          <a:xfrm>
            <a:off x="4482123" y="4464538"/>
            <a:ext cx="148492" cy="17975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D8183FF5-8259-4CB7-9B8C-E812A5B4692C}"/>
              </a:ext>
            </a:extLst>
          </p:cNvPr>
          <p:cNvSpPr/>
          <p:nvPr/>
        </p:nvSpPr>
        <p:spPr>
          <a:xfrm>
            <a:off x="4943231" y="4448906"/>
            <a:ext cx="148492" cy="17975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019FB9D-96E5-41C0-A1EB-931C8BE101C8}"/>
              </a:ext>
            </a:extLst>
          </p:cNvPr>
          <p:cNvSpPr/>
          <p:nvPr/>
        </p:nvSpPr>
        <p:spPr>
          <a:xfrm>
            <a:off x="4783015" y="4196861"/>
            <a:ext cx="148492" cy="17975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918C9561-1E34-44E7-8E47-E6B55B0AB7E3}"/>
              </a:ext>
            </a:extLst>
          </p:cNvPr>
          <p:cNvSpPr/>
          <p:nvPr/>
        </p:nvSpPr>
        <p:spPr>
          <a:xfrm>
            <a:off x="4329723" y="3923322"/>
            <a:ext cx="152400" cy="1524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348C30B9-4674-4DCC-81D1-C1342795D4D0}"/>
              </a:ext>
            </a:extLst>
          </p:cNvPr>
          <p:cNvSpPr/>
          <p:nvPr/>
        </p:nvSpPr>
        <p:spPr>
          <a:xfrm>
            <a:off x="7788030" y="1949935"/>
            <a:ext cx="148492" cy="1797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3EE1A956-0091-46F2-BECF-E3FB1F2C7A0E}"/>
              </a:ext>
            </a:extLst>
          </p:cNvPr>
          <p:cNvSpPr/>
          <p:nvPr/>
        </p:nvSpPr>
        <p:spPr>
          <a:xfrm>
            <a:off x="7444152" y="2399321"/>
            <a:ext cx="148492" cy="1797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F083FD03-01C0-49D7-9932-02E9322ED5AE}"/>
              </a:ext>
            </a:extLst>
          </p:cNvPr>
          <p:cNvSpPr/>
          <p:nvPr/>
        </p:nvSpPr>
        <p:spPr>
          <a:xfrm>
            <a:off x="8092830" y="2422766"/>
            <a:ext cx="148492" cy="1797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607C3E2E-D6A6-458D-915E-A87E1FD3C0C4}"/>
              </a:ext>
            </a:extLst>
          </p:cNvPr>
          <p:cNvSpPr/>
          <p:nvPr/>
        </p:nvSpPr>
        <p:spPr>
          <a:xfrm>
            <a:off x="7733321" y="2579075"/>
            <a:ext cx="148492" cy="1797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B7C99656-3E6C-4C85-841E-2FDE894BEAA6}"/>
              </a:ext>
            </a:extLst>
          </p:cNvPr>
          <p:cNvSpPr/>
          <p:nvPr/>
        </p:nvSpPr>
        <p:spPr>
          <a:xfrm>
            <a:off x="8170984" y="1983150"/>
            <a:ext cx="148492" cy="1797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C03928AB-AC46-4776-AC1F-2B1860E05B33}"/>
              </a:ext>
            </a:extLst>
          </p:cNvPr>
          <p:cNvSpPr/>
          <p:nvPr/>
        </p:nvSpPr>
        <p:spPr>
          <a:xfrm>
            <a:off x="7369906" y="1953841"/>
            <a:ext cx="148492" cy="1797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7469E506-CAEC-4952-9CF2-F485A9118A7A}"/>
              </a:ext>
            </a:extLst>
          </p:cNvPr>
          <p:cNvSpPr txBox="1"/>
          <p:nvPr/>
        </p:nvSpPr>
        <p:spPr>
          <a:xfrm>
            <a:off x="4760900" y="976921"/>
            <a:ext cx="2232534" cy="369332"/>
          </a:xfrm>
          <a:prstGeom prst="rect">
            <a:avLst/>
          </a:prstGeom>
          <a:noFill/>
        </p:spPr>
        <p:txBody>
          <a:bodyPr wrap="none" rtlCol="0">
            <a:spAutoFit/>
          </a:bodyPr>
          <a:lstStyle/>
          <a:p>
            <a:r>
              <a:rPr lang="en-US" dirty="0"/>
              <a:t>ECULIDEAN DISTANVE</a:t>
            </a:r>
            <a:endParaRPr lang="en-IN" dirty="0"/>
          </a:p>
        </p:txBody>
      </p:sp>
    </p:spTree>
    <p:extLst>
      <p:ext uri="{BB962C8B-B14F-4D97-AF65-F5344CB8AC3E}">
        <p14:creationId xmlns:p14="http://schemas.microsoft.com/office/powerpoint/2010/main" val="40806710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Up 1">
            <a:extLst>
              <a:ext uri="{FF2B5EF4-FFF2-40B4-BE49-F238E27FC236}">
                <a16:creationId xmlns:a16="http://schemas.microsoft.com/office/drawing/2014/main" id="{FDD48C9F-E8B7-41AC-B48C-F05D2FB4BD7F}"/>
              </a:ext>
            </a:extLst>
          </p:cNvPr>
          <p:cNvSpPr/>
          <p:nvPr/>
        </p:nvSpPr>
        <p:spPr>
          <a:xfrm>
            <a:off x="1477420" y="338637"/>
            <a:ext cx="250092" cy="4673600"/>
          </a:xfrm>
          <a:prstGeom prst="upArrow">
            <a:avLst/>
          </a:prstGeom>
          <a:solidFill>
            <a:srgbClr val="FFC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rrow: Up 2">
            <a:extLst>
              <a:ext uri="{FF2B5EF4-FFF2-40B4-BE49-F238E27FC236}">
                <a16:creationId xmlns:a16="http://schemas.microsoft.com/office/drawing/2014/main" id="{88184CDE-894B-4556-B0BA-03513FFE22AB}"/>
              </a:ext>
            </a:extLst>
          </p:cNvPr>
          <p:cNvSpPr/>
          <p:nvPr/>
        </p:nvSpPr>
        <p:spPr>
          <a:xfrm rot="5400000">
            <a:off x="5962194" y="524252"/>
            <a:ext cx="179754" cy="8975970"/>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07098FB2-054E-44B5-AD65-99F25BC782F9}"/>
              </a:ext>
            </a:extLst>
          </p:cNvPr>
          <p:cNvSpPr/>
          <p:nvPr/>
        </p:nvSpPr>
        <p:spPr>
          <a:xfrm flipH="1">
            <a:off x="2257656" y="4971916"/>
            <a:ext cx="46892" cy="305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70D773B2-40D7-4A34-BB08-1BC57BA9825C}"/>
              </a:ext>
            </a:extLst>
          </p:cNvPr>
          <p:cNvSpPr/>
          <p:nvPr/>
        </p:nvSpPr>
        <p:spPr>
          <a:xfrm rot="16200000">
            <a:off x="31449" y="2920442"/>
            <a:ext cx="2574679"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REDUCTION IN VARIANCE</a:t>
            </a:r>
          </a:p>
        </p:txBody>
      </p:sp>
      <p:sp>
        <p:nvSpPr>
          <p:cNvPr id="14" name="Rectangle 13">
            <a:extLst>
              <a:ext uri="{FF2B5EF4-FFF2-40B4-BE49-F238E27FC236}">
                <a16:creationId xmlns:a16="http://schemas.microsoft.com/office/drawing/2014/main" id="{235D52D0-3EBA-48CA-BDFF-503B5541F142}"/>
              </a:ext>
            </a:extLst>
          </p:cNvPr>
          <p:cNvSpPr/>
          <p:nvPr/>
        </p:nvSpPr>
        <p:spPr>
          <a:xfrm>
            <a:off x="4715554" y="5276716"/>
            <a:ext cx="2172005" cy="707886"/>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K</a:t>
            </a:r>
          </a:p>
          <a:p>
            <a:pPr algn="ctr"/>
            <a:r>
              <a:rPr lang="en-US" sz="2000" b="0" cap="none" spc="0" dirty="0">
                <a:ln w="0"/>
                <a:solidFill>
                  <a:schemeClr val="tx1"/>
                </a:solidFill>
                <a:effectLst>
                  <a:outerShdw blurRad="38100" dist="19050" dir="2700000" algn="tl" rotWithShape="0">
                    <a:schemeClr val="dk1">
                      <a:alpha val="40000"/>
                    </a:schemeClr>
                  </a:outerShdw>
                </a:effectLst>
              </a:rPr>
              <a:t>CLUSTER INCREASE</a:t>
            </a:r>
          </a:p>
        </p:txBody>
      </p:sp>
      <p:sp>
        <p:nvSpPr>
          <p:cNvPr id="18" name="Freeform: Shape 17">
            <a:extLst>
              <a:ext uri="{FF2B5EF4-FFF2-40B4-BE49-F238E27FC236}">
                <a16:creationId xmlns:a16="http://schemas.microsoft.com/office/drawing/2014/main" id="{342077B3-50FD-4C23-A10A-856EFDC9BA18}"/>
              </a:ext>
            </a:extLst>
          </p:cNvPr>
          <p:cNvSpPr/>
          <p:nvPr/>
        </p:nvSpPr>
        <p:spPr>
          <a:xfrm>
            <a:off x="1972781" y="915604"/>
            <a:ext cx="8158579" cy="3701989"/>
          </a:xfrm>
          <a:custGeom>
            <a:avLst/>
            <a:gdLst>
              <a:gd name="connsiteX0" fmla="*/ 0 w 8158579"/>
              <a:gd name="connsiteY0" fmla="*/ 0 h 3701989"/>
              <a:gd name="connsiteX1" fmla="*/ 248575 w 8158579"/>
              <a:gd name="connsiteY1" fmla="*/ 949911 h 3701989"/>
              <a:gd name="connsiteX2" fmla="*/ 941033 w 8158579"/>
              <a:gd name="connsiteY2" fmla="*/ 1811045 h 3701989"/>
              <a:gd name="connsiteX3" fmla="*/ 2175029 w 8158579"/>
              <a:gd name="connsiteY3" fmla="*/ 2467992 h 3701989"/>
              <a:gd name="connsiteX4" fmla="*/ 3728621 w 8158579"/>
              <a:gd name="connsiteY4" fmla="*/ 3062796 h 3701989"/>
              <a:gd name="connsiteX5" fmla="*/ 5903651 w 8158579"/>
              <a:gd name="connsiteY5" fmla="*/ 3462291 h 3701989"/>
              <a:gd name="connsiteX6" fmla="*/ 7217546 w 8158579"/>
              <a:gd name="connsiteY6" fmla="*/ 3648723 h 3701989"/>
              <a:gd name="connsiteX7" fmla="*/ 8158579 w 8158579"/>
              <a:gd name="connsiteY7" fmla="*/ 3701989 h 370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58579" h="3701989">
                <a:moveTo>
                  <a:pt x="0" y="0"/>
                </a:moveTo>
                <a:cubicBezTo>
                  <a:pt x="45868" y="324035"/>
                  <a:pt x="91736" y="648070"/>
                  <a:pt x="248575" y="949911"/>
                </a:cubicBezTo>
                <a:cubicBezTo>
                  <a:pt x="405414" y="1251752"/>
                  <a:pt x="619957" y="1558031"/>
                  <a:pt x="941033" y="1811045"/>
                </a:cubicBezTo>
                <a:cubicBezTo>
                  <a:pt x="1262109" y="2064059"/>
                  <a:pt x="1710431" y="2259367"/>
                  <a:pt x="2175029" y="2467992"/>
                </a:cubicBezTo>
                <a:cubicBezTo>
                  <a:pt x="2639627" y="2676617"/>
                  <a:pt x="3107184" y="2897080"/>
                  <a:pt x="3728621" y="3062796"/>
                </a:cubicBezTo>
                <a:cubicBezTo>
                  <a:pt x="4350058" y="3228512"/>
                  <a:pt x="5322163" y="3364636"/>
                  <a:pt x="5903651" y="3462291"/>
                </a:cubicBezTo>
                <a:cubicBezTo>
                  <a:pt x="6485139" y="3559946"/>
                  <a:pt x="6841725" y="3608773"/>
                  <a:pt x="7217546" y="3648723"/>
                </a:cubicBezTo>
                <a:cubicBezTo>
                  <a:pt x="7593367" y="3688673"/>
                  <a:pt x="7875973" y="3695331"/>
                  <a:pt x="8158579" y="370198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
        <p:nvSpPr>
          <p:cNvPr id="20" name="Arrow: Up 19">
            <a:extLst>
              <a:ext uri="{FF2B5EF4-FFF2-40B4-BE49-F238E27FC236}">
                <a16:creationId xmlns:a16="http://schemas.microsoft.com/office/drawing/2014/main" id="{3FBAEE32-AB38-4982-A63D-34A215EDE6D0}"/>
              </a:ext>
            </a:extLst>
          </p:cNvPr>
          <p:cNvSpPr/>
          <p:nvPr/>
        </p:nvSpPr>
        <p:spPr>
          <a:xfrm rot="5400000">
            <a:off x="7326563" y="5166522"/>
            <a:ext cx="527539" cy="1134788"/>
          </a:xfrm>
          <a:prstGeom prst="up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6A530288-09BC-4ED5-AF89-FD13959A656C}"/>
              </a:ext>
            </a:extLst>
          </p:cNvPr>
          <p:cNvSpPr/>
          <p:nvPr/>
        </p:nvSpPr>
        <p:spPr>
          <a:xfrm flipH="1">
            <a:off x="5138103" y="4980589"/>
            <a:ext cx="46892" cy="305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15FB2C0-5E0D-4FC0-B6D8-7BA9D3F45285}"/>
              </a:ext>
            </a:extLst>
          </p:cNvPr>
          <p:cNvSpPr/>
          <p:nvPr/>
        </p:nvSpPr>
        <p:spPr>
          <a:xfrm flipH="1">
            <a:off x="6110338" y="4970939"/>
            <a:ext cx="46892" cy="305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DDC0987-CF5E-4A6B-98A3-AC3B7E0F692F}"/>
              </a:ext>
            </a:extLst>
          </p:cNvPr>
          <p:cNvSpPr/>
          <p:nvPr/>
        </p:nvSpPr>
        <p:spPr>
          <a:xfrm flipH="1">
            <a:off x="7247793" y="4985624"/>
            <a:ext cx="46892" cy="305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0B1698D-9F6C-4F02-9848-6942111CA765}"/>
              </a:ext>
            </a:extLst>
          </p:cNvPr>
          <p:cNvSpPr/>
          <p:nvPr/>
        </p:nvSpPr>
        <p:spPr>
          <a:xfrm flipH="1">
            <a:off x="8217861" y="4978943"/>
            <a:ext cx="46892" cy="305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ABDDD05B-3D30-47B4-8C08-E6DB9D1E0510}"/>
              </a:ext>
            </a:extLst>
          </p:cNvPr>
          <p:cNvSpPr/>
          <p:nvPr/>
        </p:nvSpPr>
        <p:spPr>
          <a:xfrm flipH="1">
            <a:off x="9171881" y="4960327"/>
            <a:ext cx="46892" cy="305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097DE14B-8A04-4F74-B5F6-54758C44FCBF}"/>
              </a:ext>
            </a:extLst>
          </p:cNvPr>
          <p:cNvSpPr/>
          <p:nvPr/>
        </p:nvSpPr>
        <p:spPr>
          <a:xfrm flipH="1">
            <a:off x="10131360" y="4960327"/>
            <a:ext cx="46892" cy="305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D37A05C8-5224-440A-B673-2B36072A5CFF}"/>
              </a:ext>
            </a:extLst>
          </p:cNvPr>
          <p:cNvSpPr/>
          <p:nvPr/>
        </p:nvSpPr>
        <p:spPr>
          <a:xfrm flipH="1">
            <a:off x="4024094" y="4981449"/>
            <a:ext cx="46892" cy="305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B4506321-C668-4BB0-ADA8-2F94205A9C9B}"/>
              </a:ext>
            </a:extLst>
          </p:cNvPr>
          <p:cNvSpPr/>
          <p:nvPr/>
        </p:nvSpPr>
        <p:spPr>
          <a:xfrm flipH="1">
            <a:off x="3120843" y="4970938"/>
            <a:ext cx="46892" cy="305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14980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727694-5709-4297-BF21-9456AC923251}"/>
              </a:ext>
            </a:extLst>
          </p:cNvPr>
          <p:cNvSpPr/>
          <p:nvPr/>
        </p:nvSpPr>
        <p:spPr>
          <a:xfrm>
            <a:off x="1393794" y="2202168"/>
            <a:ext cx="9907480" cy="3046988"/>
          </a:xfrm>
          <a:prstGeom prst="rect">
            <a:avLst/>
          </a:prstGeom>
        </p:spPr>
        <p:txBody>
          <a:bodyPr wrap="square">
            <a:spAutoFit/>
          </a:bodyPr>
          <a:lstStyle/>
          <a:p>
            <a:endParaRPr lang="en-IN" sz="3200" dirty="0">
              <a:solidFill>
                <a:srgbClr val="000000"/>
              </a:solidFill>
              <a:latin typeface="Cambria" panose="02040503050406030204" pitchFamily="18" charset="0"/>
            </a:endParaRPr>
          </a:p>
          <a:p>
            <a:r>
              <a:rPr lang="en-US" sz="3200" dirty="0">
                <a:solidFill>
                  <a:srgbClr val="000000"/>
                </a:solidFill>
                <a:latin typeface="Cambria" panose="02040503050406030204" pitchFamily="18" charset="0"/>
              </a:rPr>
              <a:t> It's a popular supervised learning algorithm (i.e. classify or predict target variable). </a:t>
            </a:r>
            <a:r>
              <a:rPr lang="en-US" sz="3200" b="1" dirty="0">
                <a:solidFill>
                  <a:srgbClr val="000000"/>
                </a:solidFill>
                <a:latin typeface="Cambria" panose="02040503050406030204" pitchFamily="18" charset="0"/>
              </a:rPr>
              <a:t>It works both for classification and regression problems. </a:t>
            </a:r>
            <a:r>
              <a:rPr lang="en-US" sz="3200" dirty="0">
                <a:solidFill>
                  <a:srgbClr val="000000"/>
                </a:solidFill>
                <a:latin typeface="Cambria" panose="02040503050406030204" pitchFamily="18" charset="0"/>
              </a:rPr>
              <a:t>It's one of the sought-after machine learning algorithm that is widely used in data science competitions. </a:t>
            </a:r>
            <a:endParaRPr lang="en-IN" sz="3200" dirty="0"/>
          </a:p>
        </p:txBody>
      </p:sp>
      <p:sp>
        <p:nvSpPr>
          <p:cNvPr id="3" name="Rectangle 2">
            <a:extLst>
              <a:ext uri="{FF2B5EF4-FFF2-40B4-BE49-F238E27FC236}">
                <a16:creationId xmlns:a16="http://schemas.microsoft.com/office/drawing/2014/main" id="{0F0E1611-94E9-40C9-8E10-1721F6121F0C}"/>
              </a:ext>
            </a:extLst>
          </p:cNvPr>
          <p:cNvSpPr/>
          <p:nvPr/>
        </p:nvSpPr>
        <p:spPr>
          <a:xfrm>
            <a:off x="4253118" y="632508"/>
            <a:ext cx="2494209" cy="1569660"/>
          </a:xfrm>
          <a:prstGeom prst="rect">
            <a:avLst/>
          </a:prstGeom>
          <a:noFill/>
        </p:spPr>
        <p:txBody>
          <a:bodyPr wrap="none" lIns="91440" tIns="45720" rIns="91440" bIns="45720">
            <a:spAutoFit/>
          </a:bodyPr>
          <a:lstStyle/>
          <a:p>
            <a:pPr algn="ctr"/>
            <a:r>
              <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SVM</a:t>
            </a:r>
          </a:p>
        </p:txBody>
      </p:sp>
    </p:spTree>
    <p:extLst>
      <p:ext uri="{BB962C8B-B14F-4D97-AF65-F5344CB8AC3E}">
        <p14:creationId xmlns:p14="http://schemas.microsoft.com/office/powerpoint/2010/main" val="42603904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734406-4E2E-4F6E-8EF6-85DA43BBE68F}"/>
              </a:ext>
            </a:extLst>
          </p:cNvPr>
          <p:cNvSpPr/>
          <p:nvPr/>
        </p:nvSpPr>
        <p:spPr>
          <a:xfrm>
            <a:off x="514904" y="356059"/>
            <a:ext cx="10040645" cy="2154436"/>
          </a:xfrm>
          <a:prstGeom prst="rect">
            <a:avLst/>
          </a:prstGeom>
        </p:spPr>
        <p:txBody>
          <a:bodyPr wrap="square">
            <a:spAutoFit/>
          </a:bodyPr>
          <a:lstStyle/>
          <a:p>
            <a:r>
              <a:rPr lang="en-US" sz="4000" b="1" dirty="0">
                <a:solidFill>
                  <a:srgbClr val="000000"/>
                </a:solidFill>
                <a:latin typeface="Cambria" panose="02040503050406030204" pitchFamily="18" charset="0"/>
              </a:rPr>
              <a:t>        What is Support Vector Machine?</a:t>
            </a:r>
          </a:p>
          <a:p>
            <a:r>
              <a:rPr lang="en-US" sz="4000" b="1" dirty="0">
                <a:solidFill>
                  <a:srgbClr val="000000"/>
                </a:solidFill>
                <a:latin typeface="Cambria" panose="02040503050406030204" pitchFamily="18" charset="0"/>
              </a:rPr>
              <a:t> </a:t>
            </a:r>
            <a:r>
              <a:rPr lang="en-US" dirty="0">
                <a:solidFill>
                  <a:srgbClr val="000000"/>
                </a:solidFill>
                <a:latin typeface="Cambria" panose="02040503050406030204" pitchFamily="18" charset="0"/>
              </a:rPr>
              <a:t>The main idea of support vector machine is to find the </a:t>
            </a:r>
            <a:r>
              <a:rPr lang="en-US" b="1" dirty="0">
                <a:solidFill>
                  <a:srgbClr val="000000"/>
                </a:solidFill>
                <a:latin typeface="Cambria" panose="02040503050406030204" pitchFamily="18" charset="0"/>
              </a:rPr>
              <a:t>optimal hyperplane </a:t>
            </a:r>
            <a:r>
              <a:rPr lang="en-US" dirty="0">
                <a:solidFill>
                  <a:srgbClr val="000000"/>
                </a:solidFill>
                <a:latin typeface="Cambria" panose="02040503050406030204" pitchFamily="18" charset="0"/>
              </a:rPr>
              <a:t>(line in 2D, plane in 3D and hyperplane in more than 3 dimensions) which </a:t>
            </a:r>
            <a:r>
              <a:rPr lang="en-US" b="1" dirty="0">
                <a:solidFill>
                  <a:srgbClr val="000000"/>
                </a:solidFill>
                <a:latin typeface="Cambria" panose="02040503050406030204" pitchFamily="18" charset="0"/>
              </a:rPr>
              <a:t>maximizes the margin between two classes</a:t>
            </a:r>
            <a:r>
              <a:rPr lang="en-US" dirty="0">
                <a:solidFill>
                  <a:srgbClr val="000000"/>
                </a:solidFill>
                <a:latin typeface="Cambria" panose="02040503050406030204" pitchFamily="18" charset="0"/>
              </a:rPr>
              <a:t>. In this case, two classes are red and blue balls. In layman's term, it is finding the optimal separating boundary to separate two classes (events and non-events). </a:t>
            </a:r>
            <a:endParaRPr lang="en-IN" dirty="0"/>
          </a:p>
        </p:txBody>
      </p:sp>
      <p:sp>
        <p:nvSpPr>
          <p:cNvPr id="3" name="Arrow: Right 2">
            <a:extLst>
              <a:ext uri="{FF2B5EF4-FFF2-40B4-BE49-F238E27FC236}">
                <a16:creationId xmlns:a16="http://schemas.microsoft.com/office/drawing/2014/main" id="{0F6BE269-8B69-40C2-AC96-86FADEDF8F82}"/>
              </a:ext>
            </a:extLst>
          </p:cNvPr>
          <p:cNvSpPr/>
          <p:nvPr/>
        </p:nvSpPr>
        <p:spPr>
          <a:xfrm>
            <a:off x="2530135" y="6183297"/>
            <a:ext cx="8025413" cy="23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Up 3">
            <a:extLst>
              <a:ext uri="{FF2B5EF4-FFF2-40B4-BE49-F238E27FC236}">
                <a16:creationId xmlns:a16="http://schemas.microsoft.com/office/drawing/2014/main" id="{608E3BEE-4BE4-43C9-A713-C169DF0E69AC}"/>
              </a:ext>
            </a:extLst>
          </p:cNvPr>
          <p:cNvSpPr/>
          <p:nvPr/>
        </p:nvSpPr>
        <p:spPr>
          <a:xfrm>
            <a:off x="2410287" y="2734322"/>
            <a:ext cx="239697" cy="35688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EAD13C4F-504D-4F46-8425-9F1154AF87A4}"/>
              </a:ext>
            </a:extLst>
          </p:cNvPr>
          <p:cNvCxnSpPr/>
          <p:nvPr/>
        </p:nvCxnSpPr>
        <p:spPr>
          <a:xfrm>
            <a:off x="2876365" y="2965142"/>
            <a:ext cx="6205491" cy="2689934"/>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64C5805D-1878-4786-B955-DB5DE1E84059}"/>
              </a:ext>
            </a:extLst>
          </p:cNvPr>
          <p:cNvCxnSpPr/>
          <p:nvPr/>
        </p:nvCxnSpPr>
        <p:spPr>
          <a:xfrm>
            <a:off x="2731363" y="3429740"/>
            <a:ext cx="6205491" cy="268993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C3A58804-99C0-4CB7-9A01-3AC6D901CD95}"/>
              </a:ext>
            </a:extLst>
          </p:cNvPr>
          <p:cNvCxnSpPr/>
          <p:nvPr/>
        </p:nvCxnSpPr>
        <p:spPr>
          <a:xfrm>
            <a:off x="3255146" y="2662895"/>
            <a:ext cx="6205491" cy="2689934"/>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Isosceles Triangle 8">
            <a:extLst>
              <a:ext uri="{FF2B5EF4-FFF2-40B4-BE49-F238E27FC236}">
                <a16:creationId xmlns:a16="http://schemas.microsoft.com/office/drawing/2014/main" id="{AF5257A5-C6F1-482D-8665-7BB373407BA3}"/>
              </a:ext>
            </a:extLst>
          </p:cNvPr>
          <p:cNvSpPr/>
          <p:nvPr/>
        </p:nvSpPr>
        <p:spPr>
          <a:xfrm>
            <a:off x="5175682" y="3429000"/>
            <a:ext cx="230819" cy="1842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a:extLst>
              <a:ext uri="{FF2B5EF4-FFF2-40B4-BE49-F238E27FC236}">
                <a16:creationId xmlns:a16="http://schemas.microsoft.com/office/drawing/2014/main" id="{E86A692C-2BA2-45D0-AAE9-A7F4E2707FCF}"/>
              </a:ext>
            </a:extLst>
          </p:cNvPr>
          <p:cNvSpPr/>
          <p:nvPr/>
        </p:nvSpPr>
        <p:spPr>
          <a:xfrm>
            <a:off x="6322379" y="3199290"/>
            <a:ext cx="230819" cy="1842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4ABEA48F-390B-4701-A999-6EC30DEFBD95}"/>
              </a:ext>
            </a:extLst>
          </p:cNvPr>
          <p:cNvSpPr/>
          <p:nvPr/>
        </p:nvSpPr>
        <p:spPr>
          <a:xfrm>
            <a:off x="5748291" y="3153052"/>
            <a:ext cx="230819" cy="1842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a:extLst>
              <a:ext uri="{FF2B5EF4-FFF2-40B4-BE49-F238E27FC236}">
                <a16:creationId xmlns:a16="http://schemas.microsoft.com/office/drawing/2014/main" id="{C8FC26DB-7896-49BE-BF0F-9AFB674B0329}"/>
              </a:ext>
            </a:extLst>
          </p:cNvPr>
          <p:cNvSpPr/>
          <p:nvPr/>
        </p:nvSpPr>
        <p:spPr>
          <a:xfrm>
            <a:off x="6671570" y="3975717"/>
            <a:ext cx="230819" cy="1842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a:extLst>
              <a:ext uri="{FF2B5EF4-FFF2-40B4-BE49-F238E27FC236}">
                <a16:creationId xmlns:a16="http://schemas.microsoft.com/office/drawing/2014/main" id="{B9B21DC1-74DA-4847-87A9-7D37ACA0C170}"/>
              </a:ext>
            </a:extLst>
          </p:cNvPr>
          <p:cNvSpPr/>
          <p:nvPr/>
        </p:nvSpPr>
        <p:spPr>
          <a:xfrm>
            <a:off x="6098960" y="2959391"/>
            <a:ext cx="230819" cy="1842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Isosceles Triangle 13">
            <a:extLst>
              <a:ext uri="{FF2B5EF4-FFF2-40B4-BE49-F238E27FC236}">
                <a16:creationId xmlns:a16="http://schemas.microsoft.com/office/drawing/2014/main" id="{70FC381C-F167-40E4-83AA-EBC418CF45FF}"/>
              </a:ext>
            </a:extLst>
          </p:cNvPr>
          <p:cNvSpPr/>
          <p:nvPr/>
        </p:nvSpPr>
        <p:spPr>
          <a:xfrm>
            <a:off x="6954173" y="3428260"/>
            <a:ext cx="230819" cy="1842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8D056514-AE46-4981-A74B-126E90A23F83}"/>
              </a:ext>
            </a:extLst>
          </p:cNvPr>
          <p:cNvSpPr/>
          <p:nvPr/>
        </p:nvSpPr>
        <p:spPr>
          <a:xfrm>
            <a:off x="6256537" y="3501537"/>
            <a:ext cx="230819" cy="18421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C89AC63-AABC-4EF8-A82D-7A2F3A99F496}"/>
              </a:ext>
            </a:extLst>
          </p:cNvPr>
          <p:cNvSpPr/>
          <p:nvPr/>
        </p:nvSpPr>
        <p:spPr>
          <a:xfrm>
            <a:off x="5249661" y="4443680"/>
            <a:ext cx="230819" cy="2700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D871DAD9-5D55-4432-A8E4-DA849D3C03D8}"/>
              </a:ext>
            </a:extLst>
          </p:cNvPr>
          <p:cNvSpPr/>
          <p:nvPr/>
        </p:nvSpPr>
        <p:spPr>
          <a:xfrm>
            <a:off x="3548849" y="4266461"/>
            <a:ext cx="230819" cy="2700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ACB826DE-6BA1-4EA8-8690-7351913CFBF8}"/>
              </a:ext>
            </a:extLst>
          </p:cNvPr>
          <p:cNvSpPr/>
          <p:nvPr/>
        </p:nvSpPr>
        <p:spPr>
          <a:xfrm>
            <a:off x="3457113" y="5244115"/>
            <a:ext cx="230819" cy="2700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01EF0CE9-28D3-43D8-93F6-47445883A15C}"/>
              </a:ext>
            </a:extLst>
          </p:cNvPr>
          <p:cNvSpPr/>
          <p:nvPr/>
        </p:nvSpPr>
        <p:spPr>
          <a:xfrm>
            <a:off x="3894337" y="4731129"/>
            <a:ext cx="230819" cy="2700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B7F059AC-638B-47BB-814A-60FA8C9DCF3F}"/>
              </a:ext>
            </a:extLst>
          </p:cNvPr>
          <p:cNvSpPr/>
          <p:nvPr/>
        </p:nvSpPr>
        <p:spPr>
          <a:xfrm>
            <a:off x="4287174" y="5129039"/>
            <a:ext cx="230819" cy="2700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4F3F154D-B23F-474F-954D-6940E49BDBFD}"/>
              </a:ext>
            </a:extLst>
          </p:cNvPr>
          <p:cNvSpPr/>
          <p:nvPr/>
        </p:nvSpPr>
        <p:spPr>
          <a:xfrm>
            <a:off x="4688889" y="4586798"/>
            <a:ext cx="230819" cy="2700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A6AA8977-6313-4EBD-851B-8A9BBA6CF5A4}"/>
              </a:ext>
            </a:extLst>
          </p:cNvPr>
          <p:cNvSpPr/>
          <p:nvPr/>
        </p:nvSpPr>
        <p:spPr>
          <a:xfrm>
            <a:off x="4268679" y="4729547"/>
            <a:ext cx="230819" cy="2700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D327806B-85CD-4DC1-ABFD-582CA3A6C2B6}"/>
              </a:ext>
            </a:extLst>
          </p:cNvPr>
          <p:cNvSpPr/>
          <p:nvPr/>
        </p:nvSpPr>
        <p:spPr>
          <a:xfrm>
            <a:off x="4332303" y="5594174"/>
            <a:ext cx="230819" cy="2700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8691BA8A-FBAC-40AF-A00D-6175F9A82C16}"/>
              </a:ext>
            </a:extLst>
          </p:cNvPr>
          <p:cNvSpPr/>
          <p:nvPr/>
        </p:nvSpPr>
        <p:spPr>
          <a:xfrm>
            <a:off x="4956699" y="5379129"/>
            <a:ext cx="230819" cy="27002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35328AC9-0E9C-4813-9444-FCEB90525F4D}"/>
              </a:ext>
            </a:extLst>
          </p:cNvPr>
          <p:cNvCxnSpPr/>
          <p:nvPr/>
        </p:nvCxnSpPr>
        <p:spPr>
          <a:xfrm flipV="1">
            <a:off x="7324078" y="4536489"/>
            <a:ext cx="186431" cy="3280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32D37D7-8584-4988-B23C-4B6A661767BB}"/>
              </a:ext>
            </a:extLst>
          </p:cNvPr>
          <p:cNvCxnSpPr>
            <a:cxnSpLocks/>
          </p:cNvCxnSpPr>
          <p:nvPr/>
        </p:nvCxnSpPr>
        <p:spPr>
          <a:xfrm flipH="1">
            <a:off x="7117672" y="4907285"/>
            <a:ext cx="179033" cy="4381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A03DE369-C05A-45E5-97FC-88CFB038E998}"/>
              </a:ext>
            </a:extLst>
          </p:cNvPr>
          <p:cNvCxnSpPr/>
          <p:nvPr/>
        </p:nvCxnSpPr>
        <p:spPr>
          <a:xfrm flipV="1">
            <a:off x="7417293" y="4159929"/>
            <a:ext cx="1105270" cy="5696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E1104FBE-0C88-4506-B6D7-9E22AB431D05}"/>
              </a:ext>
            </a:extLst>
          </p:cNvPr>
          <p:cNvCxnSpPr/>
          <p:nvPr/>
        </p:nvCxnSpPr>
        <p:spPr>
          <a:xfrm flipV="1">
            <a:off x="8600983" y="4518114"/>
            <a:ext cx="941033" cy="955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03F312E6-2738-4E49-83F4-9AD1971E2BBF}"/>
              </a:ext>
            </a:extLst>
          </p:cNvPr>
          <p:cNvCxnSpPr>
            <a:stCxn id="9" idx="4"/>
          </p:cNvCxnSpPr>
          <p:nvPr/>
        </p:nvCxnSpPr>
        <p:spPr>
          <a:xfrm flipV="1">
            <a:off x="5406501" y="2894120"/>
            <a:ext cx="2563427" cy="719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DCAC166-BB54-4D97-8C9A-7BAD7C831145}"/>
              </a:ext>
            </a:extLst>
          </p:cNvPr>
          <p:cNvCxnSpPr>
            <a:stCxn id="16" idx="5"/>
          </p:cNvCxnSpPr>
          <p:nvPr/>
        </p:nvCxnSpPr>
        <p:spPr>
          <a:xfrm flipV="1">
            <a:off x="5446677" y="3102352"/>
            <a:ext cx="2523251" cy="1571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0E9B60A-499A-4FF0-9025-F3ACCD0395B6}"/>
              </a:ext>
            </a:extLst>
          </p:cNvPr>
          <p:cNvSpPr txBox="1"/>
          <p:nvPr/>
        </p:nvSpPr>
        <p:spPr>
          <a:xfrm>
            <a:off x="8229600" y="2959391"/>
            <a:ext cx="2319353" cy="369332"/>
          </a:xfrm>
          <a:prstGeom prst="rect">
            <a:avLst/>
          </a:prstGeom>
          <a:noFill/>
        </p:spPr>
        <p:txBody>
          <a:bodyPr wrap="none" rtlCol="0">
            <a:spAutoFit/>
          </a:bodyPr>
          <a:lstStyle/>
          <a:p>
            <a:r>
              <a:rPr lang="en-US" dirty="0"/>
              <a:t>SUPPORTING VECTORS</a:t>
            </a:r>
            <a:endParaRPr lang="en-IN" dirty="0"/>
          </a:p>
        </p:txBody>
      </p:sp>
      <p:sp>
        <p:nvSpPr>
          <p:cNvPr id="38" name="TextBox 37">
            <a:extLst>
              <a:ext uri="{FF2B5EF4-FFF2-40B4-BE49-F238E27FC236}">
                <a16:creationId xmlns:a16="http://schemas.microsoft.com/office/drawing/2014/main" id="{53DAA7DE-E579-4CBB-B8FC-6EA324EF0223}"/>
              </a:ext>
            </a:extLst>
          </p:cNvPr>
          <p:cNvSpPr txBox="1"/>
          <p:nvPr/>
        </p:nvSpPr>
        <p:spPr>
          <a:xfrm>
            <a:off x="8398812" y="3883157"/>
            <a:ext cx="990464" cy="369332"/>
          </a:xfrm>
          <a:prstGeom prst="rect">
            <a:avLst/>
          </a:prstGeom>
          <a:noFill/>
        </p:spPr>
        <p:txBody>
          <a:bodyPr wrap="none" rtlCol="0">
            <a:spAutoFit/>
          </a:bodyPr>
          <a:lstStyle/>
          <a:p>
            <a:r>
              <a:rPr lang="en-US" dirty="0"/>
              <a:t>MARGIN</a:t>
            </a:r>
            <a:endParaRPr lang="en-IN" dirty="0"/>
          </a:p>
        </p:txBody>
      </p:sp>
      <p:sp>
        <p:nvSpPr>
          <p:cNvPr id="39" name="TextBox 38">
            <a:extLst>
              <a:ext uri="{FF2B5EF4-FFF2-40B4-BE49-F238E27FC236}">
                <a16:creationId xmlns:a16="http://schemas.microsoft.com/office/drawing/2014/main" id="{201BC0CA-C57A-4528-A6AD-A600A8D479B2}"/>
              </a:ext>
            </a:extLst>
          </p:cNvPr>
          <p:cNvSpPr txBox="1"/>
          <p:nvPr/>
        </p:nvSpPr>
        <p:spPr>
          <a:xfrm>
            <a:off x="9578267" y="4335671"/>
            <a:ext cx="1478290" cy="646331"/>
          </a:xfrm>
          <a:prstGeom prst="rect">
            <a:avLst/>
          </a:prstGeom>
          <a:noFill/>
        </p:spPr>
        <p:txBody>
          <a:bodyPr wrap="none" rtlCol="0">
            <a:spAutoFit/>
          </a:bodyPr>
          <a:lstStyle/>
          <a:p>
            <a:r>
              <a:rPr lang="en-US" dirty="0"/>
              <a:t>OPTIMAL </a:t>
            </a:r>
          </a:p>
          <a:p>
            <a:r>
              <a:rPr lang="en-US" dirty="0"/>
              <a:t>HYPER-PLANE</a:t>
            </a:r>
            <a:endParaRPr lang="en-IN" dirty="0"/>
          </a:p>
        </p:txBody>
      </p:sp>
    </p:spTree>
    <p:extLst>
      <p:ext uri="{BB962C8B-B14F-4D97-AF65-F5344CB8AC3E}">
        <p14:creationId xmlns:p14="http://schemas.microsoft.com/office/powerpoint/2010/main" val="17568761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AB3BAC-E8D8-4ADA-9E40-612BE4E7FBEA}"/>
              </a:ext>
            </a:extLst>
          </p:cNvPr>
          <p:cNvSpPr/>
          <p:nvPr/>
        </p:nvSpPr>
        <p:spPr>
          <a:xfrm>
            <a:off x="346229" y="410566"/>
            <a:ext cx="11141475" cy="646331"/>
          </a:xfrm>
          <a:prstGeom prst="rect">
            <a:avLst/>
          </a:prstGeom>
        </p:spPr>
        <p:txBody>
          <a:bodyPr wrap="square">
            <a:spAutoFit/>
          </a:bodyPr>
          <a:lstStyle/>
          <a:p>
            <a:r>
              <a:rPr lang="en-US" b="1" dirty="0">
                <a:solidFill>
                  <a:srgbClr val="000000"/>
                </a:solidFill>
                <a:latin typeface="Cambria" panose="02040503050406030204" pitchFamily="18" charset="0"/>
              </a:rPr>
              <a:t>Support Vectors </a:t>
            </a:r>
            <a:r>
              <a:rPr lang="en-US" dirty="0">
                <a:solidFill>
                  <a:srgbClr val="000000"/>
                </a:solidFill>
                <a:latin typeface="Cambria" panose="02040503050406030204" pitchFamily="18" charset="0"/>
              </a:rPr>
              <a:t>are observations that supports hyperplane on either sides. In the image above, </a:t>
            </a:r>
            <a:r>
              <a:rPr lang="en-US" b="1" dirty="0">
                <a:solidFill>
                  <a:srgbClr val="000000"/>
                </a:solidFill>
                <a:latin typeface="Cambria" panose="02040503050406030204" pitchFamily="18" charset="0"/>
              </a:rPr>
              <a:t>filled </a:t>
            </a:r>
            <a:r>
              <a:rPr lang="en-US" dirty="0">
                <a:solidFill>
                  <a:srgbClr val="000000"/>
                </a:solidFill>
                <a:latin typeface="Cambria" panose="02040503050406030204" pitchFamily="18" charset="0"/>
              </a:rPr>
              <a:t>red and yellow triangle and circles are </a:t>
            </a:r>
            <a:r>
              <a:rPr lang="en-US" b="1" dirty="0">
                <a:solidFill>
                  <a:srgbClr val="000000"/>
                </a:solidFill>
                <a:latin typeface="Cambria" panose="02040503050406030204" pitchFamily="18" charset="0"/>
              </a:rPr>
              <a:t>support vectors</a:t>
            </a:r>
            <a:r>
              <a:rPr lang="en-US" dirty="0">
                <a:solidFill>
                  <a:srgbClr val="000000"/>
                </a:solidFill>
                <a:latin typeface="Cambria" panose="02040503050406030204" pitchFamily="18" charset="0"/>
              </a:rPr>
              <a:t>. </a:t>
            </a:r>
            <a:endParaRPr lang="en-IN" dirty="0"/>
          </a:p>
        </p:txBody>
      </p:sp>
      <p:sp>
        <p:nvSpPr>
          <p:cNvPr id="3" name="Rectangle 2">
            <a:extLst>
              <a:ext uri="{FF2B5EF4-FFF2-40B4-BE49-F238E27FC236}">
                <a16:creationId xmlns:a16="http://schemas.microsoft.com/office/drawing/2014/main" id="{9EF0DD39-7664-4035-8115-36CEBBB2683B}"/>
              </a:ext>
            </a:extLst>
          </p:cNvPr>
          <p:cNvSpPr/>
          <p:nvPr/>
        </p:nvSpPr>
        <p:spPr>
          <a:xfrm>
            <a:off x="452761" y="1935133"/>
            <a:ext cx="10244831" cy="3170099"/>
          </a:xfrm>
          <a:prstGeom prst="rect">
            <a:avLst/>
          </a:prstGeom>
        </p:spPr>
        <p:txBody>
          <a:bodyPr wrap="square">
            <a:spAutoFit/>
          </a:bodyPr>
          <a:lstStyle/>
          <a:p>
            <a:r>
              <a:rPr lang="en-IN" sz="4000" b="1" dirty="0">
                <a:solidFill>
                  <a:srgbClr val="FF0000"/>
                </a:solidFill>
                <a:latin typeface="Cambria" panose="02040503050406030204" pitchFamily="18" charset="0"/>
              </a:rPr>
              <a:t>Why Hyperplane? </a:t>
            </a:r>
          </a:p>
          <a:p>
            <a:endParaRPr lang="en-IN" sz="3200" dirty="0">
              <a:solidFill>
                <a:srgbClr val="000000"/>
              </a:solidFill>
              <a:latin typeface="Cambria" panose="02040503050406030204" pitchFamily="18" charset="0"/>
            </a:endParaRPr>
          </a:p>
          <a:p>
            <a:r>
              <a:rPr lang="en-US" sz="3200" b="1" dirty="0">
                <a:solidFill>
                  <a:srgbClr val="000000"/>
                </a:solidFill>
                <a:latin typeface="Cambria" panose="02040503050406030204" pitchFamily="18" charset="0"/>
              </a:rPr>
              <a:t>Hyperplane </a:t>
            </a:r>
            <a:r>
              <a:rPr lang="en-US" sz="3200" dirty="0">
                <a:solidFill>
                  <a:srgbClr val="000000"/>
                </a:solidFill>
                <a:latin typeface="Cambria" panose="02040503050406030204" pitchFamily="18" charset="0"/>
              </a:rPr>
              <a:t>is just a line in 2D and plane in 3D. In higher dimensions (more than 3D), it's called hyperplane. SVM help us to find a hyperplane (or separating boundary) that can separate two classes (red and blue dots). </a:t>
            </a:r>
            <a:endParaRPr lang="en-IN" sz="3200" dirty="0"/>
          </a:p>
        </p:txBody>
      </p:sp>
    </p:spTree>
    <p:extLst>
      <p:ext uri="{BB962C8B-B14F-4D97-AF65-F5344CB8AC3E}">
        <p14:creationId xmlns:p14="http://schemas.microsoft.com/office/powerpoint/2010/main" val="198658483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179B70-9694-4DFD-BF13-E8329343C811}"/>
              </a:ext>
            </a:extLst>
          </p:cNvPr>
          <p:cNvSpPr/>
          <p:nvPr/>
        </p:nvSpPr>
        <p:spPr>
          <a:xfrm>
            <a:off x="313677" y="440141"/>
            <a:ext cx="11005351" cy="1538883"/>
          </a:xfrm>
          <a:prstGeom prst="rect">
            <a:avLst/>
          </a:prstGeom>
        </p:spPr>
        <p:txBody>
          <a:bodyPr wrap="square">
            <a:spAutoFit/>
          </a:bodyPr>
          <a:lstStyle/>
          <a:p>
            <a:r>
              <a:rPr lang="en-US" sz="4000" b="1" dirty="0">
                <a:solidFill>
                  <a:srgbClr val="FF0000"/>
                </a:solidFill>
                <a:latin typeface="Cambria" panose="02040503050406030204" pitchFamily="18" charset="0"/>
              </a:rPr>
              <a:t>What is Margin? </a:t>
            </a:r>
            <a:endParaRPr lang="en-US" sz="4000" b="1"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It is the distance between the hyperplane and the closest data point. If we double it, it would be equal to the margin. </a:t>
            </a:r>
          </a:p>
          <a:p>
            <a:r>
              <a:rPr lang="en-US" b="1" i="1" dirty="0">
                <a:solidFill>
                  <a:srgbClr val="000000"/>
                </a:solidFill>
                <a:latin typeface="Cambria" panose="02040503050406030204" pitchFamily="18" charset="0"/>
              </a:rPr>
              <a:t>Objective : </a:t>
            </a:r>
            <a:r>
              <a:rPr lang="en-US" i="1" dirty="0">
                <a:solidFill>
                  <a:srgbClr val="000000"/>
                </a:solidFill>
                <a:latin typeface="Cambria" panose="02040503050406030204" pitchFamily="18" charset="0"/>
              </a:rPr>
              <a:t>Maximize the margin between two categories </a:t>
            </a:r>
            <a:endParaRPr lang="en-IN" dirty="0"/>
          </a:p>
        </p:txBody>
      </p:sp>
      <p:sp>
        <p:nvSpPr>
          <p:cNvPr id="3" name="Rectangle 2">
            <a:extLst>
              <a:ext uri="{FF2B5EF4-FFF2-40B4-BE49-F238E27FC236}">
                <a16:creationId xmlns:a16="http://schemas.microsoft.com/office/drawing/2014/main" id="{0AD725BC-94E7-476E-91D0-9CC7854B2B85}"/>
              </a:ext>
            </a:extLst>
          </p:cNvPr>
          <p:cNvSpPr/>
          <p:nvPr/>
        </p:nvSpPr>
        <p:spPr>
          <a:xfrm>
            <a:off x="233778" y="2229796"/>
            <a:ext cx="11493624" cy="3939540"/>
          </a:xfrm>
          <a:prstGeom prst="rect">
            <a:avLst/>
          </a:prstGeom>
        </p:spPr>
        <p:txBody>
          <a:bodyPr wrap="square">
            <a:spAutoFit/>
          </a:bodyPr>
          <a:lstStyle/>
          <a:p>
            <a:r>
              <a:rPr lang="en-US" sz="4000" b="1" dirty="0">
                <a:solidFill>
                  <a:srgbClr val="FF0000"/>
                </a:solidFill>
                <a:latin typeface="Cambria" panose="02040503050406030204" pitchFamily="18" charset="0"/>
              </a:rPr>
              <a:t>How to find the optimal hyperplane?</a:t>
            </a:r>
          </a:p>
          <a:p>
            <a:r>
              <a:rPr lang="en-US" sz="4000" b="1" dirty="0">
                <a:solidFill>
                  <a:srgbClr val="000000"/>
                </a:solidFill>
                <a:latin typeface="Cambria" panose="02040503050406030204" pitchFamily="18" charset="0"/>
              </a:rPr>
              <a:t> </a:t>
            </a:r>
            <a:r>
              <a:rPr lang="en-US" dirty="0">
                <a:solidFill>
                  <a:srgbClr val="000000"/>
                </a:solidFill>
                <a:latin typeface="Cambria" panose="02040503050406030204" pitchFamily="18" charset="0"/>
              </a:rPr>
              <a:t>In your dataset, select two hyperplanes which separate the data with no points between them and maximize the distance between these two hyperplanes. The distance here is </a:t>
            </a:r>
            <a:r>
              <a:rPr lang="en-US" b="1" dirty="0">
                <a:solidFill>
                  <a:srgbClr val="000000"/>
                </a:solidFill>
                <a:latin typeface="Cambria" panose="02040503050406030204" pitchFamily="18" charset="0"/>
              </a:rPr>
              <a:t>'margin’</a:t>
            </a:r>
            <a:r>
              <a:rPr lang="en-US" dirty="0">
                <a:solidFill>
                  <a:srgbClr val="000000"/>
                </a:solidFill>
                <a:latin typeface="Cambria" panose="02040503050406030204" pitchFamily="18" charset="0"/>
              </a:rPr>
              <a:t>. </a:t>
            </a:r>
          </a:p>
          <a:p>
            <a:endParaRPr lang="en-US" dirty="0">
              <a:solidFill>
                <a:srgbClr val="000000"/>
              </a:solidFill>
              <a:latin typeface="Cambria" panose="02040503050406030204" pitchFamily="18" charset="0"/>
            </a:endParaRPr>
          </a:p>
          <a:p>
            <a:r>
              <a:rPr lang="en-US" sz="4000" b="1" dirty="0">
                <a:solidFill>
                  <a:srgbClr val="FF0000"/>
                </a:solidFill>
                <a:latin typeface="Cambria" panose="02040503050406030204" pitchFamily="18" charset="0"/>
              </a:rPr>
              <a:t>How to treat Non-linear Separable Data? </a:t>
            </a:r>
          </a:p>
          <a:p>
            <a:endParaRPr lang="en-US" sz="4000" dirty="0">
              <a:solidFill>
                <a:srgbClr val="000000"/>
              </a:solidFill>
              <a:latin typeface="Cambria" panose="02040503050406030204" pitchFamily="18" charset="0"/>
            </a:endParaRPr>
          </a:p>
          <a:p>
            <a:r>
              <a:rPr lang="en-US" dirty="0">
                <a:solidFill>
                  <a:srgbClr val="000000"/>
                </a:solidFill>
                <a:latin typeface="Cambria" panose="02040503050406030204" pitchFamily="18" charset="0"/>
              </a:rPr>
              <a:t>Imagine a case - if there is no straight line (or hyperplane) which can separate two classes? In the image shown below, there is a circle in 2D with red and blue data points all over it such that adjacent data points are of different colors. </a:t>
            </a:r>
            <a:endParaRPr lang="en-IN" dirty="0"/>
          </a:p>
        </p:txBody>
      </p:sp>
    </p:spTree>
    <p:extLst>
      <p:ext uri="{BB962C8B-B14F-4D97-AF65-F5344CB8AC3E}">
        <p14:creationId xmlns:p14="http://schemas.microsoft.com/office/powerpoint/2010/main" val="36512197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AB750AA-E4F6-4D49-BCD2-00008BA5995A}"/>
              </a:ext>
            </a:extLst>
          </p:cNvPr>
          <p:cNvCxnSpPr/>
          <p:nvPr/>
        </p:nvCxnSpPr>
        <p:spPr>
          <a:xfrm>
            <a:off x="5575177" y="417250"/>
            <a:ext cx="0" cy="5007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0EB05CC-5FA1-46CB-A096-ADBA3A1A8EAA}"/>
              </a:ext>
            </a:extLst>
          </p:cNvPr>
          <p:cNvCxnSpPr/>
          <p:nvPr/>
        </p:nvCxnSpPr>
        <p:spPr>
          <a:xfrm>
            <a:off x="1518082" y="2956264"/>
            <a:ext cx="866460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19C6E22-A613-4E11-8323-AD1471F0DA78}"/>
              </a:ext>
            </a:extLst>
          </p:cNvPr>
          <p:cNvSpPr/>
          <p:nvPr/>
        </p:nvSpPr>
        <p:spPr>
          <a:xfrm>
            <a:off x="4243529" y="1646818"/>
            <a:ext cx="2663296" cy="2547869"/>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0BA30D0B-4BD7-474D-B7CC-4DB1F40E9449}"/>
              </a:ext>
            </a:extLst>
          </p:cNvPr>
          <p:cNvSpPr/>
          <p:nvPr/>
        </p:nvSpPr>
        <p:spPr>
          <a:xfrm>
            <a:off x="4909352" y="2228295"/>
            <a:ext cx="301840" cy="23967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a16="http://schemas.microsoft.com/office/drawing/2014/main" id="{9C8223B7-57BC-4B7D-9479-32A4E8E615D1}"/>
              </a:ext>
            </a:extLst>
          </p:cNvPr>
          <p:cNvSpPr/>
          <p:nvPr/>
        </p:nvSpPr>
        <p:spPr>
          <a:xfrm>
            <a:off x="5767529" y="3419371"/>
            <a:ext cx="301840" cy="23967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a16="http://schemas.microsoft.com/office/drawing/2014/main" id="{5C1C60FC-CACF-4E95-B665-2EC6CCD12708}"/>
              </a:ext>
            </a:extLst>
          </p:cNvPr>
          <p:cNvSpPr/>
          <p:nvPr/>
        </p:nvSpPr>
        <p:spPr>
          <a:xfrm>
            <a:off x="4940425" y="3286986"/>
            <a:ext cx="301840" cy="23967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a:extLst>
              <a:ext uri="{FF2B5EF4-FFF2-40B4-BE49-F238E27FC236}">
                <a16:creationId xmlns:a16="http://schemas.microsoft.com/office/drawing/2014/main" id="{2149700D-4791-4D88-A32B-F755BAF8B208}"/>
              </a:ext>
            </a:extLst>
          </p:cNvPr>
          <p:cNvSpPr/>
          <p:nvPr/>
        </p:nvSpPr>
        <p:spPr>
          <a:xfrm>
            <a:off x="5771967" y="2266030"/>
            <a:ext cx="301840" cy="23967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a:extLst>
              <a:ext uri="{FF2B5EF4-FFF2-40B4-BE49-F238E27FC236}">
                <a16:creationId xmlns:a16="http://schemas.microsoft.com/office/drawing/2014/main" id="{B34DC372-E34D-4FAC-AD32-D9D1D9E68B6A}"/>
              </a:ext>
            </a:extLst>
          </p:cNvPr>
          <p:cNvSpPr/>
          <p:nvPr/>
        </p:nvSpPr>
        <p:spPr>
          <a:xfrm>
            <a:off x="6059009" y="2987359"/>
            <a:ext cx="301840" cy="331433"/>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89F16AD3-C559-482E-8369-57B82BA9C929}"/>
              </a:ext>
            </a:extLst>
          </p:cNvPr>
          <p:cNvSpPr/>
          <p:nvPr/>
        </p:nvSpPr>
        <p:spPr>
          <a:xfrm>
            <a:off x="3746377" y="2139518"/>
            <a:ext cx="300363" cy="3284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204CF941-D7F0-4244-B3C8-3719BCCA2350}"/>
              </a:ext>
            </a:extLst>
          </p:cNvPr>
          <p:cNvSpPr/>
          <p:nvPr/>
        </p:nvSpPr>
        <p:spPr>
          <a:xfrm>
            <a:off x="4653005" y="4419967"/>
            <a:ext cx="300363" cy="3284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E208346B-2FEA-452A-BD13-D03F15A76B30}"/>
              </a:ext>
            </a:extLst>
          </p:cNvPr>
          <p:cNvSpPr/>
          <p:nvPr/>
        </p:nvSpPr>
        <p:spPr>
          <a:xfrm>
            <a:off x="3240163" y="2402535"/>
            <a:ext cx="300363" cy="3284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59ED97A0-6EA5-45D4-9B5E-EA1D4CA271BF}"/>
              </a:ext>
            </a:extLst>
          </p:cNvPr>
          <p:cNvSpPr/>
          <p:nvPr/>
        </p:nvSpPr>
        <p:spPr>
          <a:xfrm>
            <a:off x="4787649" y="1238445"/>
            <a:ext cx="300363" cy="3284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2892F41-C7DD-4C40-9930-53BA4593141E}"/>
              </a:ext>
            </a:extLst>
          </p:cNvPr>
          <p:cNvSpPr/>
          <p:nvPr/>
        </p:nvSpPr>
        <p:spPr>
          <a:xfrm>
            <a:off x="7938110" y="3866238"/>
            <a:ext cx="300363" cy="3284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B913870-D36A-4403-887A-70D2AE02A4EA}"/>
              </a:ext>
            </a:extLst>
          </p:cNvPr>
          <p:cNvSpPr/>
          <p:nvPr/>
        </p:nvSpPr>
        <p:spPr>
          <a:xfrm>
            <a:off x="6829141" y="3781141"/>
            <a:ext cx="300363" cy="3284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BBB34F3F-C406-48B9-AAB0-96EF835F0DE3}"/>
              </a:ext>
            </a:extLst>
          </p:cNvPr>
          <p:cNvSpPr/>
          <p:nvPr/>
        </p:nvSpPr>
        <p:spPr>
          <a:xfrm>
            <a:off x="7464637" y="2451690"/>
            <a:ext cx="300363" cy="3284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0DF89BF-6A69-4666-8EB2-0029A8B4934A}"/>
              </a:ext>
            </a:extLst>
          </p:cNvPr>
          <p:cNvSpPr/>
          <p:nvPr/>
        </p:nvSpPr>
        <p:spPr>
          <a:xfrm>
            <a:off x="7129504" y="1553617"/>
            <a:ext cx="300363" cy="3284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8C59C304-8ACD-4AA6-9866-F14E862EAC8D}"/>
              </a:ext>
            </a:extLst>
          </p:cNvPr>
          <p:cNvSpPr/>
          <p:nvPr/>
        </p:nvSpPr>
        <p:spPr>
          <a:xfrm>
            <a:off x="3446014" y="3779639"/>
            <a:ext cx="300363" cy="32844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BAF347FC-94F5-4795-ABDA-6C9108B38C11}"/>
              </a:ext>
            </a:extLst>
          </p:cNvPr>
          <p:cNvSpPr/>
          <p:nvPr/>
        </p:nvSpPr>
        <p:spPr>
          <a:xfrm>
            <a:off x="713324" y="5649536"/>
            <a:ext cx="1010840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SVM: NONLINEAR SEP</a:t>
            </a:r>
            <a:r>
              <a:rPr lang="en-US" sz="5400" dirty="0">
                <a:ln w="0"/>
                <a:effectLst>
                  <a:outerShdw blurRad="38100" dist="19050" dir="2700000" algn="tl" rotWithShape="0">
                    <a:schemeClr val="dk1">
                      <a:alpha val="40000"/>
                    </a:schemeClr>
                  </a:outerShdw>
                </a:effectLst>
              </a:rPr>
              <a:t>ARABLE DATA</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44452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9D3D18-E419-42EC-ADF2-ED14691435C3}"/>
              </a:ext>
            </a:extLst>
          </p:cNvPr>
          <p:cNvSpPr/>
          <p:nvPr/>
        </p:nvSpPr>
        <p:spPr>
          <a:xfrm>
            <a:off x="390618" y="401688"/>
            <a:ext cx="11168109" cy="830997"/>
          </a:xfrm>
          <a:prstGeom prst="rect">
            <a:avLst/>
          </a:prstGeom>
        </p:spPr>
        <p:txBody>
          <a:bodyPr wrap="square">
            <a:spAutoFit/>
          </a:bodyPr>
          <a:lstStyle/>
          <a:p>
            <a:r>
              <a:rPr lang="en-US" sz="2400" b="1" dirty="0">
                <a:solidFill>
                  <a:srgbClr val="000000"/>
                </a:solidFill>
                <a:latin typeface="Cambria" panose="02040503050406030204" pitchFamily="18" charset="0"/>
              </a:rPr>
              <a:t>SVM handles the above case by using a kernel function to handle non-linear separable data. It is explained in the next section. </a:t>
            </a:r>
            <a:endParaRPr lang="en-IN" sz="2400" b="1" dirty="0"/>
          </a:p>
        </p:txBody>
      </p:sp>
      <p:sp>
        <p:nvSpPr>
          <p:cNvPr id="3" name="Rectangle 2">
            <a:extLst>
              <a:ext uri="{FF2B5EF4-FFF2-40B4-BE49-F238E27FC236}">
                <a16:creationId xmlns:a16="http://schemas.microsoft.com/office/drawing/2014/main" id="{76178DE8-80C4-4858-8F43-23352D17CF8D}"/>
              </a:ext>
            </a:extLst>
          </p:cNvPr>
          <p:cNvSpPr/>
          <p:nvPr/>
        </p:nvSpPr>
        <p:spPr>
          <a:xfrm>
            <a:off x="470517" y="2329294"/>
            <a:ext cx="10404629" cy="3046988"/>
          </a:xfrm>
          <a:prstGeom prst="rect">
            <a:avLst/>
          </a:prstGeom>
        </p:spPr>
        <p:txBody>
          <a:bodyPr wrap="square">
            <a:spAutoFit/>
          </a:bodyPr>
          <a:lstStyle/>
          <a:p>
            <a:r>
              <a:rPr lang="en-IN" sz="4000" b="1" dirty="0">
                <a:solidFill>
                  <a:srgbClr val="FF0000"/>
                </a:solidFill>
                <a:latin typeface="Cambria" panose="02040503050406030204" pitchFamily="18" charset="0"/>
              </a:rPr>
              <a:t>What is Kernel? </a:t>
            </a:r>
          </a:p>
          <a:p>
            <a:endParaRPr lang="en-IN" sz="4000" dirty="0">
              <a:solidFill>
                <a:srgbClr val="000000"/>
              </a:solidFill>
              <a:latin typeface="Cambria" panose="02040503050406030204" pitchFamily="18" charset="0"/>
            </a:endParaRPr>
          </a:p>
          <a:p>
            <a:r>
              <a:rPr lang="en-US" sz="2800" dirty="0">
                <a:solidFill>
                  <a:srgbClr val="000000"/>
                </a:solidFill>
                <a:latin typeface="Cambria" panose="02040503050406030204" pitchFamily="18" charset="0"/>
              </a:rPr>
              <a:t>In simple words, it is a method to make SVM run in case of non-linear separable data points. The kernel function transforms the data into a higher dimensional feature space to make it possible to perform the linear separation. See the image below </a:t>
            </a:r>
            <a:endParaRPr lang="en-IN" sz="2800" dirty="0"/>
          </a:p>
        </p:txBody>
      </p:sp>
    </p:spTree>
    <p:extLst>
      <p:ext uri="{BB962C8B-B14F-4D97-AF65-F5344CB8AC3E}">
        <p14:creationId xmlns:p14="http://schemas.microsoft.com/office/powerpoint/2010/main" val="737026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EB998A3-994D-4BE9-BF8F-E1CF4479ECFD}"/>
              </a:ext>
            </a:extLst>
          </p:cNvPr>
          <p:cNvCxnSpPr/>
          <p:nvPr/>
        </p:nvCxnSpPr>
        <p:spPr>
          <a:xfrm>
            <a:off x="2175029" y="1970843"/>
            <a:ext cx="0" cy="2805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F99E0B9-FFB9-4BE1-8F6F-D85F7815E10D}"/>
              </a:ext>
            </a:extLst>
          </p:cNvPr>
          <p:cNvCxnSpPr/>
          <p:nvPr/>
        </p:nvCxnSpPr>
        <p:spPr>
          <a:xfrm>
            <a:off x="372863" y="3195961"/>
            <a:ext cx="38884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F4E0607-B7E0-4B38-A401-6C160BE5BF46}"/>
              </a:ext>
            </a:extLst>
          </p:cNvPr>
          <p:cNvCxnSpPr>
            <a:cxnSpLocks/>
          </p:cNvCxnSpPr>
          <p:nvPr/>
        </p:nvCxnSpPr>
        <p:spPr>
          <a:xfrm>
            <a:off x="8967927" y="1012054"/>
            <a:ext cx="0" cy="4403325"/>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EB5226E2-CE50-4E2C-9A37-5D88EDFB33B3}"/>
              </a:ext>
            </a:extLst>
          </p:cNvPr>
          <p:cNvCxnSpPr>
            <a:cxnSpLocks/>
          </p:cNvCxnSpPr>
          <p:nvPr/>
        </p:nvCxnSpPr>
        <p:spPr>
          <a:xfrm flipV="1">
            <a:off x="6096000" y="3195960"/>
            <a:ext cx="5569258" cy="1"/>
          </a:xfrm>
          <a:prstGeom prst="line">
            <a:avLst/>
          </a:prstGeom>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69722097-548C-4E0A-810A-E853A6309D1B}"/>
              </a:ext>
            </a:extLst>
          </p:cNvPr>
          <p:cNvSpPr/>
          <p:nvPr/>
        </p:nvSpPr>
        <p:spPr>
          <a:xfrm rot="19067487">
            <a:off x="7749938" y="2191166"/>
            <a:ext cx="2581330" cy="200958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05CF3D6A-B449-4DEF-92DD-FF64E69B77A7}"/>
              </a:ext>
            </a:extLst>
          </p:cNvPr>
          <p:cNvSpPr/>
          <p:nvPr/>
        </p:nvSpPr>
        <p:spPr>
          <a:xfrm rot="2606077">
            <a:off x="7075505" y="2502735"/>
            <a:ext cx="3784845" cy="192207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7" name="Oval 16">
            <a:extLst>
              <a:ext uri="{FF2B5EF4-FFF2-40B4-BE49-F238E27FC236}">
                <a16:creationId xmlns:a16="http://schemas.microsoft.com/office/drawing/2014/main" id="{AC66173F-96AE-4C7A-BA1C-7D7E002D4C67}"/>
              </a:ext>
            </a:extLst>
          </p:cNvPr>
          <p:cNvSpPr/>
          <p:nvPr/>
        </p:nvSpPr>
        <p:spPr>
          <a:xfrm>
            <a:off x="799001" y="2825354"/>
            <a:ext cx="3036141" cy="74121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18" name="Oval 17">
            <a:extLst>
              <a:ext uri="{FF2B5EF4-FFF2-40B4-BE49-F238E27FC236}">
                <a16:creationId xmlns:a16="http://schemas.microsoft.com/office/drawing/2014/main" id="{E29290B2-B515-4E2E-9B7F-47228B46376B}"/>
              </a:ext>
            </a:extLst>
          </p:cNvPr>
          <p:cNvSpPr/>
          <p:nvPr/>
        </p:nvSpPr>
        <p:spPr>
          <a:xfrm>
            <a:off x="956418" y="2612290"/>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D4BCA26B-FC53-4831-8AF0-A96261FBC199}"/>
              </a:ext>
            </a:extLst>
          </p:cNvPr>
          <p:cNvSpPr/>
          <p:nvPr/>
        </p:nvSpPr>
        <p:spPr>
          <a:xfrm>
            <a:off x="690317" y="3599966"/>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DD30AB17-82DB-469E-A3B3-448594283BAE}"/>
              </a:ext>
            </a:extLst>
          </p:cNvPr>
          <p:cNvSpPr/>
          <p:nvPr/>
        </p:nvSpPr>
        <p:spPr>
          <a:xfrm>
            <a:off x="543843" y="2758701"/>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D13ECE5-B0E5-4C63-8A48-355ACC494512}"/>
              </a:ext>
            </a:extLst>
          </p:cNvPr>
          <p:cNvSpPr/>
          <p:nvPr/>
        </p:nvSpPr>
        <p:spPr>
          <a:xfrm>
            <a:off x="2955381" y="3673098"/>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22DFFCE-366C-4D3E-A1AF-40444104531B}"/>
              </a:ext>
            </a:extLst>
          </p:cNvPr>
          <p:cNvSpPr/>
          <p:nvPr/>
        </p:nvSpPr>
        <p:spPr>
          <a:xfrm>
            <a:off x="2367730" y="2566422"/>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B85CC36F-0A0D-44ED-BD4B-EBD6F6E6F711}"/>
              </a:ext>
            </a:extLst>
          </p:cNvPr>
          <p:cNvSpPr/>
          <p:nvPr/>
        </p:nvSpPr>
        <p:spPr>
          <a:xfrm>
            <a:off x="1512638" y="3674650"/>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22797D40-925B-4D85-B22C-0342EE4F4842}"/>
              </a:ext>
            </a:extLst>
          </p:cNvPr>
          <p:cNvSpPr/>
          <p:nvPr/>
        </p:nvSpPr>
        <p:spPr>
          <a:xfrm>
            <a:off x="1011086" y="3983890"/>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39E51E68-2EB6-4899-953F-FAC2B81190D0}"/>
              </a:ext>
            </a:extLst>
          </p:cNvPr>
          <p:cNvSpPr/>
          <p:nvPr/>
        </p:nvSpPr>
        <p:spPr>
          <a:xfrm>
            <a:off x="10643329" y="3413464"/>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BCA2F1DD-0220-4A57-BED9-76587C9D1776}"/>
              </a:ext>
            </a:extLst>
          </p:cNvPr>
          <p:cNvSpPr/>
          <p:nvPr/>
        </p:nvSpPr>
        <p:spPr>
          <a:xfrm>
            <a:off x="2367730" y="3706498"/>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305C1BB6-B3B7-48DC-BA14-A35EBF44CC11}"/>
              </a:ext>
            </a:extLst>
          </p:cNvPr>
          <p:cNvSpPr/>
          <p:nvPr/>
        </p:nvSpPr>
        <p:spPr>
          <a:xfrm>
            <a:off x="2808907" y="4043425"/>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Isosceles Triangle 27">
            <a:extLst>
              <a:ext uri="{FF2B5EF4-FFF2-40B4-BE49-F238E27FC236}">
                <a16:creationId xmlns:a16="http://schemas.microsoft.com/office/drawing/2014/main" id="{56F592CB-EC7D-4BB9-B4A6-443085472110}"/>
              </a:ext>
            </a:extLst>
          </p:cNvPr>
          <p:cNvSpPr/>
          <p:nvPr/>
        </p:nvSpPr>
        <p:spPr>
          <a:xfrm>
            <a:off x="1762454" y="2853118"/>
            <a:ext cx="213049" cy="27520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Isosceles Triangle 28">
            <a:extLst>
              <a:ext uri="{FF2B5EF4-FFF2-40B4-BE49-F238E27FC236}">
                <a16:creationId xmlns:a16="http://schemas.microsoft.com/office/drawing/2014/main" id="{7C3F4110-8A76-4472-83A9-3026D077E32E}"/>
              </a:ext>
            </a:extLst>
          </p:cNvPr>
          <p:cNvSpPr/>
          <p:nvPr/>
        </p:nvSpPr>
        <p:spPr>
          <a:xfrm>
            <a:off x="1461423" y="2892219"/>
            <a:ext cx="213049" cy="27520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Isosceles Triangle 29">
            <a:extLst>
              <a:ext uri="{FF2B5EF4-FFF2-40B4-BE49-F238E27FC236}">
                <a16:creationId xmlns:a16="http://schemas.microsoft.com/office/drawing/2014/main" id="{F955AE2F-B77D-4E68-9592-E2F6C32BE022}"/>
              </a:ext>
            </a:extLst>
          </p:cNvPr>
          <p:cNvSpPr/>
          <p:nvPr/>
        </p:nvSpPr>
        <p:spPr>
          <a:xfrm>
            <a:off x="1463524" y="3177224"/>
            <a:ext cx="213049" cy="27520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Isosceles Triangle 30">
            <a:extLst>
              <a:ext uri="{FF2B5EF4-FFF2-40B4-BE49-F238E27FC236}">
                <a16:creationId xmlns:a16="http://schemas.microsoft.com/office/drawing/2014/main" id="{0C2BC935-999A-4494-AABB-C1CF06FA5983}"/>
              </a:ext>
            </a:extLst>
          </p:cNvPr>
          <p:cNvSpPr/>
          <p:nvPr/>
        </p:nvSpPr>
        <p:spPr>
          <a:xfrm>
            <a:off x="2430188" y="3195960"/>
            <a:ext cx="213049" cy="27520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Isosceles Triangle 31">
            <a:extLst>
              <a:ext uri="{FF2B5EF4-FFF2-40B4-BE49-F238E27FC236}">
                <a16:creationId xmlns:a16="http://schemas.microsoft.com/office/drawing/2014/main" id="{F1D95B13-AE38-4BE5-BA66-2F7EBEE246DB}"/>
              </a:ext>
            </a:extLst>
          </p:cNvPr>
          <p:cNvSpPr/>
          <p:nvPr/>
        </p:nvSpPr>
        <p:spPr>
          <a:xfrm>
            <a:off x="2765205" y="2867414"/>
            <a:ext cx="213049" cy="27520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reeform: Shape 32">
            <a:extLst>
              <a:ext uri="{FF2B5EF4-FFF2-40B4-BE49-F238E27FC236}">
                <a16:creationId xmlns:a16="http://schemas.microsoft.com/office/drawing/2014/main" id="{7AB576A5-0196-46E6-AF48-1C6A90916C2E}"/>
              </a:ext>
            </a:extLst>
          </p:cNvPr>
          <p:cNvSpPr/>
          <p:nvPr/>
        </p:nvSpPr>
        <p:spPr>
          <a:xfrm>
            <a:off x="3171342" y="1222322"/>
            <a:ext cx="3453413" cy="968280"/>
          </a:xfrm>
          <a:custGeom>
            <a:avLst/>
            <a:gdLst>
              <a:gd name="connsiteX0" fmla="*/ 0 w 3453413"/>
              <a:gd name="connsiteY0" fmla="*/ 968280 h 968280"/>
              <a:gd name="connsiteX1" fmla="*/ 1127464 w 3453413"/>
              <a:gd name="connsiteY1" fmla="*/ 614 h 968280"/>
              <a:gd name="connsiteX2" fmla="*/ 3453413 w 3453413"/>
              <a:gd name="connsiteY2" fmla="*/ 852871 h 968280"/>
            </a:gdLst>
            <a:ahLst/>
            <a:cxnLst>
              <a:cxn ang="0">
                <a:pos x="connsiteX0" y="connsiteY0"/>
              </a:cxn>
              <a:cxn ang="0">
                <a:pos x="connsiteX1" y="connsiteY1"/>
              </a:cxn>
              <a:cxn ang="0">
                <a:pos x="connsiteX2" y="connsiteY2"/>
              </a:cxn>
            </a:cxnLst>
            <a:rect l="l" t="t" r="r" b="b"/>
            <a:pathLst>
              <a:path w="3453413" h="968280">
                <a:moveTo>
                  <a:pt x="0" y="968280"/>
                </a:moveTo>
                <a:cubicBezTo>
                  <a:pt x="275947" y="494064"/>
                  <a:pt x="551895" y="19849"/>
                  <a:pt x="1127464" y="614"/>
                </a:cubicBezTo>
                <a:cubicBezTo>
                  <a:pt x="1703033" y="-18621"/>
                  <a:pt x="2578223" y="417125"/>
                  <a:pt x="3453413" y="852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055C4155-C4E1-42AB-A4BE-A4B85ACBF9B8}"/>
              </a:ext>
            </a:extLst>
          </p:cNvPr>
          <p:cNvSpPr/>
          <p:nvPr/>
        </p:nvSpPr>
        <p:spPr>
          <a:xfrm>
            <a:off x="4225771" y="580875"/>
            <a:ext cx="479394" cy="417251"/>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36" name="Straight Connector 35">
            <a:extLst>
              <a:ext uri="{FF2B5EF4-FFF2-40B4-BE49-F238E27FC236}">
                <a16:creationId xmlns:a16="http://schemas.microsoft.com/office/drawing/2014/main" id="{B0F01D73-1174-42FB-B501-5FDA8B7AF8D7}"/>
              </a:ext>
            </a:extLst>
          </p:cNvPr>
          <p:cNvCxnSpPr>
            <a:cxnSpLocks/>
          </p:cNvCxnSpPr>
          <p:nvPr/>
        </p:nvCxnSpPr>
        <p:spPr>
          <a:xfrm flipH="1">
            <a:off x="4296557" y="444876"/>
            <a:ext cx="372862" cy="674703"/>
          </a:xfrm>
          <a:prstGeom prst="line">
            <a:avLst/>
          </a:prstGeom>
        </p:spPr>
        <p:style>
          <a:lnRef idx="3">
            <a:schemeClr val="dk1"/>
          </a:lnRef>
          <a:fillRef idx="0">
            <a:schemeClr val="dk1"/>
          </a:fillRef>
          <a:effectRef idx="2">
            <a:schemeClr val="dk1"/>
          </a:effectRef>
          <a:fontRef idx="minor">
            <a:schemeClr val="tx1"/>
          </a:fontRef>
        </p:style>
      </p:cxnSp>
      <p:sp>
        <p:nvSpPr>
          <p:cNvPr id="37" name="Isosceles Triangle 36">
            <a:extLst>
              <a:ext uri="{FF2B5EF4-FFF2-40B4-BE49-F238E27FC236}">
                <a16:creationId xmlns:a16="http://schemas.microsoft.com/office/drawing/2014/main" id="{D512B9A0-B134-4167-B1FE-30F2F37F9EDE}"/>
              </a:ext>
            </a:extLst>
          </p:cNvPr>
          <p:cNvSpPr/>
          <p:nvPr/>
        </p:nvSpPr>
        <p:spPr>
          <a:xfrm>
            <a:off x="8589281" y="3288326"/>
            <a:ext cx="213049" cy="27520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a:extLst>
              <a:ext uri="{FF2B5EF4-FFF2-40B4-BE49-F238E27FC236}">
                <a16:creationId xmlns:a16="http://schemas.microsoft.com/office/drawing/2014/main" id="{1E81C5C0-3F3D-4602-AC74-1BE771C0F605}"/>
              </a:ext>
            </a:extLst>
          </p:cNvPr>
          <p:cNvSpPr/>
          <p:nvPr/>
        </p:nvSpPr>
        <p:spPr>
          <a:xfrm>
            <a:off x="9086074" y="3248455"/>
            <a:ext cx="213049" cy="27520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2ADD5A3D-04F5-41F3-8C04-7F155F619431}"/>
              </a:ext>
            </a:extLst>
          </p:cNvPr>
          <p:cNvSpPr/>
          <p:nvPr/>
        </p:nvSpPr>
        <p:spPr>
          <a:xfrm>
            <a:off x="9606743" y="3733059"/>
            <a:ext cx="213049" cy="27520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Isosceles Triangle 39">
            <a:extLst>
              <a:ext uri="{FF2B5EF4-FFF2-40B4-BE49-F238E27FC236}">
                <a16:creationId xmlns:a16="http://schemas.microsoft.com/office/drawing/2014/main" id="{926EE649-72A4-4A79-B550-C892234299D4}"/>
              </a:ext>
            </a:extLst>
          </p:cNvPr>
          <p:cNvSpPr/>
          <p:nvPr/>
        </p:nvSpPr>
        <p:spPr>
          <a:xfrm>
            <a:off x="8380051" y="2641882"/>
            <a:ext cx="213049" cy="27520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Isosceles Triangle 40">
            <a:extLst>
              <a:ext uri="{FF2B5EF4-FFF2-40B4-BE49-F238E27FC236}">
                <a16:creationId xmlns:a16="http://schemas.microsoft.com/office/drawing/2014/main" id="{6F96181A-697B-4AA2-9F6D-D81A576D72CF}"/>
              </a:ext>
            </a:extLst>
          </p:cNvPr>
          <p:cNvSpPr/>
          <p:nvPr/>
        </p:nvSpPr>
        <p:spPr>
          <a:xfrm>
            <a:off x="9258247" y="2723260"/>
            <a:ext cx="213049" cy="27520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909CD4F4-8641-4A42-887E-DE4BBA601E9D}"/>
              </a:ext>
            </a:extLst>
          </p:cNvPr>
          <p:cNvSpPr/>
          <p:nvPr/>
        </p:nvSpPr>
        <p:spPr>
          <a:xfrm>
            <a:off x="8495028" y="2262396"/>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E5B92C78-F7A8-4DC1-8F50-CC1576B9BA36}"/>
              </a:ext>
            </a:extLst>
          </p:cNvPr>
          <p:cNvSpPr/>
          <p:nvPr/>
        </p:nvSpPr>
        <p:spPr>
          <a:xfrm>
            <a:off x="8549331" y="1371531"/>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F850AC4B-A44A-4841-A015-684DDBFD6EF5}"/>
              </a:ext>
            </a:extLst>
          </p:cNvPr>
          <p:cNvSpPr/>
          <p:nvPr/>
        </p:nvSpPr>
        <p:spPr>
          <a:xfrm>
            <a:off x="10630305" y="2177214"/>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0B5ABE5E-0021-417D-B066-7D9944C28C2D}"/>
              </a:ext>
            </a:extLst>
          </p:cNvPr>
          <p:cNvSpPr/>
          <p:nvPr/>
        </p:nvSpPr>
        <p:spPr>
          <a:xfrm>
            <a:off x="9364771" y="2114049"/>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ABC628EB-7291-4748-B493-06D592FBEF63}"/>
              </a:ext>
            </a:extLst>
          </p:cNvPr>
          <p:cNvSpPr/>
          <p:nvPr/>
        </p:nvSpPr>
        <p:spPr>
          <a:xfrm>
            <a:off x="10768992" y="2791953"/>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CD452FAC-5C0C-41A7-905A-FE31F07F138B}"/>
              </a:ext>
            </a:extLst>
          </p:cNvPr>
          <p:cNvSpPr/>
          <p:nvPr/>
        </p:nvSpPr>
        <p:spPr>
          <a:xfrm>
            <a:off x="10020907" y="2345248"/>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C4ACA954-777C-4CF1-9017-7DF7EB7D0B9A}"/>
              </a:ext>
            </a:extLst>
          </p:cNvPr>
          <p:cNvSpPr/>
          <p:nvPr/>
        </p:nvSpPr>
        <p:spPr>
          <a:xfrm>
            <a:off x="9725107" y="1757779"/>
            <a:ext cx="292948" cy="213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C539EA9B-22E6-4E1E-9D11-CC9D5AEBB59A}"/>
              </a:ext>
            </a:extLst>
          </p:cNvPr>
          <p:cNvSpPr/>
          <p:nvPr/>
        </p:nvSpPr>
        <p:spPr>
          <a:xfrm>
            <a:off x="1888336" y="6011209"/>
            <a:ext cx="479394" cy="417251"/>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cxnSp>
        <p:nvCxnSpPr>
          <p:cNvPr id="50" name="Straight Connector 49">
            <a:extLst>
              <a:ext uri="{FF2B5EF4-FFF2-40B4-BE49-F238E27FC236}">
                <a16:creationId xmlns:a16="http://schemas.microsoft.com/office/drawing/2014/main" id="{E3A68F56-4445-4DC5-BD9B-05E4466044D0}"/>
              </a:ext>
            </a:extLst>
          </p:cNvPr>
          <p:cNvCxnSpPr>
            <a:cxnSpLocks/>
          </p:cNvCxnSpPr>
          <p:nvPr/>
        </p:nvCxnSpPr>
        <p:spPr>
          <a:xfrm flipH="1">
            <a:off x="1944209" y="5882482"/>
            <a:ext cx="372862" cy="674703"/>
          </a:xfrm>
          <a:prstGeom prst="line">
            <a:avLst/>
          </a:prstGeom>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EE955A05-D8DB-4768-B7C1-D76D5DC098FA}"/>
              </a:ext>
            </a:extLst>
          </p:cNvPr>
          <p:cNvSpPr txBox="1"/>
          <p:nvPr/>
        </p:nvSpPr>
        <p:spPr>
          <a:xfrm>
            <a:off x="2367730" y="6001305"/>
            <a:ext cx="5085559" cy="369332"/>
          </a:xfrm>
          <a:prstGeom prst="rect">
            <a:avLst/>
          </a:prstGeom>
          <a:noFill/>
        </p:spPr>
        <p:txBody>
          <a:bodyPr wrap="none" rtlCol="0">
            <a:spAutoFit/>
          </a:bodyPr>
          <a:lstStyle/>
          <a:p>
            <a:r>
              <a:rPr lang="en-US" dirty="0"/>
              <a:t>: (X1,X2)---------------((X1*X1), SQRT(2X1X2), (X2*X2))</a:t>
            </a:r>
            <a:endParaRPr lang="en-IN" dirty="0"/>
          </a:p>
        </p:txBody>
      </p:sp>
      <p:sp>
        <p:nvSpPr>
          <p:cNvPr id="52" name="TextBox 51">
            <a:extLst>
              <a:ext uri="{FF2B5EF4-FFF2-40B4-BE49-F238E27FC236}">
                <a16:creationId xmlns:a16="http://schemas.microsoft.com/office/drawing/2014/main" id="{B936DD40-803B-4A4A-827E-BA872E90722B}"/>
              </a:ext>
            </a:extLst>
          </p:cNvPr>
          <p:cNvSpPr txBox="1"/>
          <p:nvPr/>
        </p:nvSpPr>
        <p:spPr>
          <a:xfrm>
            <a:off x="4145872" y="3519996"/>
            <a:ext cx="421910" cy="369332"/>
          </a:xfrm>
          <a:prstGeom prst="rect">
            <a:avLst/>
          </a:prstGeom>
          <a:noFill/>
        </p:spPr>
        <p:txBody>
          <a:bodyPr wrap="none" rtlCol="0">
            <a:spAutoFit/>
          </a:bodyPr>
          <a:lstStyle/>
          <a:p>
            <a:r>
              <a:rPr lang="en-US" dirty="0"/>
              <a:t>X1</a:t>
            </a:r>
            <a:endParaRPr lang="en-IN" dirty="0"/>
          </a:p>
        </p:txBody>
      </p:sp>
      <p:sp>
        <p:nvSpPr>
          <p:cNvPr id="53" name="TextBox 52">
            <a:extLst>
              <a:ext uri="{FF2B5EF4-FFF2-40B4-BE49-F238E27FC236}">
                <a16:creationId xmlns:a16="http://schemas.microsoft.com/office/drawing/2014/main" id="{BEB2E104-E4F8-4A2D-B983-4B60C1DDEEB6}"/>
              </a:ext>
            </a:extLst>
          </p:cNvPr>
          <p:cNvSpPr txBox="1"/>
          <p:nvPr/>
        </p:nvSpPr>
        <p:spPr>
          <a:xfrm>
            <a:off x="1881276" y="2003485"/>
            <a:ext cx="421910" cy="369332"/>
          </a:xfrm>
          <a:prstGeom prst="rect">
            <a:avLst/>
          </a:prstGeom>
          <a:noFill/>
        </p:spPr>
        <p:txBody>
          <a:bodyPr wrap="none" rtlCol="0">
            <a:spAutoFit/>
          </a:bodyPr>
          <a:lstStyle/>
          <a:p>
            <a:r>
              <a:rPr lang="en-US" dirty="0"/>
              <a:t>X2</a:t>
            </a:r>
            <a:endParaRPr lang="en-IN" dirty="0"/>
          </a:p>
        </p:txBody>
      </p:sp>
      <p:sp>
        <p:nvSpPr>
          <p:cNvPr id="54" name="TextBox 53">
            <a:extLst>
              <a:ext uri="{FF2B5EF4-FFF2-40B4-BE49-F238E27FC236}">
                <a16:creationId xmlns:a16="http://schemas.microsoft.com/office/drawing/2014/main" id="{283236A5-10A5-41F5-A545-3B150A0D6BD9}"/>
              </a:ext>
            </a:extLst>
          </p:cNvPr>
          <p:cNvSpPr txBox="1"/>
          <p:nvPr/>
        </p:nvSpPr>
        <p:spPr>
          <a:xfrm>
            <a:off x="11399710" y="3471167"/>
            <a:ext cx="409086" cy="369332"/>
          </a:xfrm>
          <a:prstGeom prst="rect">
            <a:avLst/>
          </a:prstGeom>
          <a:noFill/>
        </p:spPr>
        <p:txBody>
          <a:bodyPr wrap="none" rtlCol="0">
            <a:spAutoFit/>
          </a:bodyPr>
          <a:lstStyle/>
          <a:p>
            <a:r>
              <a:rPr lang="en-US" dirty="0"/>
              <a:t>Z1</a:t>
            </a:r>
            <a:endParaRPr lang="en-IN" dirty="0"/>
          </a:p>
        </p:txBody>
      </p:sp>
      <p:sp>
        <p:nvSpPr>
          <p:cNvPr id="55" name="TextBox 54">
            <a:extLst>
              <a:ext uri="{FF2B5EF4-FFF2-40B4-BE49-F238E27FC236}">
                <a16:creationId xmlns:a16="http://schemas.microsoft.com/office/drawing/2014/main" id="{1BA89921-EA9F-4E27-AA42-60EB0DD8D397}"/>
              </a:ext>
            </a:extLst>
          </p:cNvPr>
          <p:cNvSpPr txBox="1"/>
          <p:nvPr/>
        </p:nvSpPr>
        <p:spPr>
          <a:xfrm>
            <a:off x="8955685" y="884570"/>
            <a:ext cx="409086" cy="369332"/>
          </a:xfrm>
          <a:prstGeom prst="rect">
            <a:avLst/>
          </a:prstGeom>
          <a:noFill/>
        </p:spPr>
        <p:txBody>
          <a:bodyPr wrap="none" rtlCol="0">
            <a:spAutoFit/>
          </a:bodyPr>
          <a:lstStyle/>
          <a:p>
            <a:r>
              <a:rPr lang="en-US" dirty="0"/>
              <a:t>Z2</a:t>
            </a:r>
            <a:endParaRPr lang="en-IN" dirty="0"/>
          </a:p>
        </p:txBody>
      </p:sp>
      <p:cxnSp>
        <p:nvCxnSpPr>
          <p:cNvPr id="57" name="Straight Arrow Connector 56">
            <a:extLst>
              <a:ext uri="{FF2B5EF4-FFF2-40B4-BE49-F238E27FC236}">
                <a16:creationId xmlns:a16="http://schemas.microsoft.com/office/drawing/2014/main" id="{904900A0-7F62-4DF5-B3F2-D6B0D58D784A}"/>
              </a:ext>
            </a:extLst>
          </p:cNvPr>
          <p:cNvCxnSpPr/>
          <p:nvPr/>
        </p:nvCxnSpPr>
        <p:spPr>
          <a:xfrm flipH="1">
            <a:off x="6995604" y="3195960"/>
            <a:ext cx="1972323" cy="16778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884D6E3B-35AF-4E6F-BF5C-269ACAC2FF77}"/>
              </a:ext>
            </a:extLst>
          </p:cNvPr>
          <p:cNvSpPr txBox="1"/>
          <p:nvPr/>
        </p:nvSpPr>
        <p:spPr>
          <a:xfrm>
            <a:off x="6693763" y="4678532"/>
            <a:ext cx="409086" cy="369332"/>
          </a:xfrm>
          <a:prstGeom prst="rect">
            <a:avLst/>
          </a:prstGeom>
          <a:noFill/>
        </p:spPr>
        <p:txBody>
          <a:bodyPr wrap="none" rtlCol="0">
            <a:spAutoFit/>
          </a:bodyPr>
          <a:lstStyle/>
          <a:p>
            <a:r>
              <a:rPr lang="en-US" dirty="0"/>
              <a:t>Z3</a:t>
            </a:r>
            <a:endParaRPr lang="en-IN" dirty="0"/>
          </a:p>
        </p:txBody>
      </p:sp>
    </p:spTree>
    <p:extLst>
      <p:ext uri="{BB962C8B-B14F-4D97-AF65-F5344CB8AC3E}">
        <p14:creationId xmlns:p14="http://schemas.microsoft.com/office/powerpoint/2010/main" val="1679517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E2037E-B068-4421-A764-E3CC9AFB281D}"/>
              </a:ext>
            </a:extLst>
          </p:cNvPr>
          <p:cNvPicPr>
            <a:picLocks noChangeAspect="1"/>
          </p:cNvPicPr>
          <p:nvPr/>
        </p:nvPicPr>
        <p:blipFill>
          <a:blip r:embed="rId2"/>
          <a:stretch>
            <a:fillRect/>
          </a:stretch>
        </p:blipFill>
        <p:spPr>
          <a:xfrm>
            <a:off x="1444864" y="445038"/>
            <a:ext cx="8947166" cy="5840351"/>
          </a:xfrm>
          <a:prstGeom prst="rect">
            <a:avLst/>
          </a:prstGeom>
        </p:spPr>
      </p:pic>
    </p:spTree>
    <p:extLst>
      <p:ext uri="{BB962C8B-B14F-4D97-AF65-F5344CB8AC3E}">
        <p14:creationId xmlns:p14="http://schemas.microsoft.com/office/powerpoint/2010/main" val="200073827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16AEB6-4F94-490C-BF23-55901FFE1EB8}"/>
              </a:ext>
            </a:extLst>
          </p:cNvPr>
          <p:cNvSpPr/>
          <p:nvPr/>
        </p:nvSpPr>
        <p:spPr>
          <a:xfrm>
            <a:off x="435006" y="275609"/>
            <a:ext cx="11620870" cy="1015663"/>
          </a:xfrm>
          <a:prstGeom prst="rect">
            <a:avLst/>
          </a:prstGeom>
        </p:spPr>
        <p:txBody>
          <a:bodyPr wrap="square">
            <a:spAutoFit/>
          </a:bodyPr>
          <a:lstStyle/>
          <a:p>
            <a:r>
              <a:rPr lang="en-US" sz="2000" b="1">
                <a:solidFill>
                  <a:srgbClr val="000000"/>
                </a:solidFill>
                <a:latin typeface="Cambria" panose="02040503050406030204" pitchFamily="18" charset="0"/>
              </a:rPr>
              <a:t>In this case, we have transformed our data into a 3 dimensional space. Now data points are separated by a simple plane. It is possible by kernel function. We can say a nonlinear function is learned by a support vector (linear learning) machine in a high-dimensional feature space. </a:t>
            </a:r>
            <a:endParaRPr lang="en-IN" sz="2000" b="1" dirty="0"/>
          </a:p>
        </p:txBody>
      </p:sp>
      <p:sp>
        <p:nvSpPr>
          <p:cNvPr id="3" name="Rectangle 2">
            <a:extLst>
              <a:ext uri="{FF2B5EF4-FFF2-40B4-BE49-F238E27FC236}">
                <a16:creationId xmlns:a16="http://schemas.microsoft.com/office/drawing/2014/main" id="{21DDE4DF-71E2-47F3-9422-CFCD0B3FEDEF}"/>
              </a:ext>
            </a:extLst>
          </p:cNvPr>
          <p:cNvSpPr/>
          <p:nvPr/>
        </p:nvSpPr>
        <p:spPr>
          <a:xfrm>
            <a:off x="599243" y="1804923"/>
            <a:ext cx="11292396" cy="3539430"/>
          </a:xfrm>
          <a:prstGeom prst="rect">
            <a:avLst/>
          </a:prstGeom>
        </p:spPr>
        <p:txBody>
          <a:bodyPr wrap="square">
            <a:spAutoFit/>
          </a:bodyPr>
          <a:lstStyle/>
          <a:p>
            <a:r>
              <a:rPr lang="en-IN" sz="3200" b="1" dirty="0">
                <a:solidFill>
                  <a:srgbClr val="FF0000"/>
                </a:solidFill>
                <a:latin typeface="Cambria" panose="02040503050406030204" pitchFamily="18" charset="0"/>
              </a:rPr>
              <a:t>Different Kernels </a:t>
            </a:r>
          </a:p>
          <a:p>
            <a:endParaRPr lang="en-IN" sz="3200" dirty="0">
              <a:solidFill>
                <a:srgbClr val="FF0000"/>
              </a:solidFill>
              <a:latin typeface="Cambria" panose="02040503050406030204" pitchFamily="18" charset="0"/>
            </a:endParaRPr>
          </a:p>
          <a:p>
            <a:r>
              <a:rPr lang="en-IN" sz="3200" dirty="0">
                <a:solidFill>
                  <a:srgbClr val="000000"/>
                </a:solidFill>
                <a:latin typeface="Cambria" panose="02040503050406030204" pitchFamily="18" charset="0"/>
              </a:rPr>
              <a:t>1. </a:t>
            </a:r>
            <a:r>
              <a:rPr lang="en-IN" sz="3200" b="1" dirty="0">
                <a:solidFill>
                  <a:srgbClr val="000000"/>
                </a:solidFill>
                <a:latin typeface="Cambria" panose="02040503050406030204" pitchFamily="18" charset="0"/>
              </a:rPr>
              <a:t>linear</a:t>
            </a:r>
            <a:r>
              <a:rPr lang="en-IN" sz="3200" dirty="0">
                <a:solidFill>
                  <a:srgbClr val="000000"/>
                </a:solidFill>
                <a:latin typeface="Cambria" panose="02040503050406030204" pitchFamily="18" charset="0"/>
              </a:rPr>
              <a:t>: u'*v </a:t>
            </a:r>
          </a:p>
          <a:p>
            <a:r>
              <a:rPr lang="en-IN" sz="3200" dirty="0">
                <a:solidFill>
                  <a:srgbClr val="000000"/>
                </a:solidFill>
                <a:latin typeface="Cambria" panose="02040503050406030204" pitchFamily="18" charset="0"/>
              </a:rPr>
              <a:t>2. </a:t>
            </a:r>
            <a:r>
              <a:rPr lang="en-IN" sz="3200" b="1" dirty="0">
                <a:solidFill>
                  <a:srgbClr val="000000"/>
                </a:solidFill>
                <a:latin typeface="Cambria" panose="02040503050406030204" pitchFamily="18" charset="0"/>
              </a:rPr>
              <a:t>polynomial</a:t>
            </a:r>
            <a:r>
              <a:rPr lang="en-IN" sz="3200" dirty="0">
                <a:solidFill>
                  <a:srgbClr val="000000"/>
                </a:solidFill>
                <a:latin typeface="Cambria" panose="02040503050406030204" pitchFamily="18" charset="0"/>
              </a:rPr>
              <a:t>: (gamma*u'*v + coef0)^degree </a:t>
            </a:r>
          </a:p>
          <a:p>
            <a:r>
              <a:rPr lang="en-IN" sz="3200" dirty="0">
                <a:solidFill>
                  <a:srgbClr val="000000"/>
                </a:solidFill>
                <a:latin typeface="Cambria" panose="02040503050406030204" pitchFamily="18" charset="0"/>
              </a:rPr>
              <a:t>3. </a:t>
            </a:r>
            <a:r>
              <a:rPr lang="en-IN" sz="3200" b="1" dirty="0">
                <a:solidFill>
                  <a:srgbClr val="000000"/>
                </a:solidFill>
                <a:latin typeface="Cambria" panose="02040503050406030204" pitchFamily="18" charset="0"/>
              </a:rPr>
              <a:t>radial basis </a:t>
            </a:r>
            <a:r>
              <a:rPr lang="en-IN" sz="3200" dirty="0">
                <a:solidFill>
                  <a:srgbClr val="000000"/>
                </a:solidFill>
                <a:latin typeface="Cambria" panose="02040503050406030204" pitchFamily="18" charset="0"/>
              </a:rPr>
              <a:t>(RBF) : exp(-gamma*|u-v|^2) </a:t>
            </a:r>
          </a:p>
          <a:p>
            <a:r>
              <a:rPr lang="sv-SE" sz="3200" dirty="0">
                <a:solidFill>
                  <a:srgbClr val="000000"/>
                </a:solidFill>
                <a:latin typeface="Cambria" panose="02040503050406030204" pitchFamily="18" charset="0"/>
              </a:rPr>
              <a:t>4. </a:t>
            </a:r>
            <a:r>
              <a:rPr lang="sv-SE" sz="3200" b="1" dirty="0">
                <a:solidFill>
                  <a:srgbClr val="000000"/>
                </a:solidFill>
                <a:latin typeface="Cambria" panose="02040503050406030204" pitchFamily="18" charset="0"/>
              </a:rPr>
              <a:t>sigmoid </a:t>
            </a:r>
            <a:r>
              <a:rPr lang="sv-SE" sz="3200" dirty="0">
                <a:solidFill>
                  <a:srgbClr val="000000"/>
                </a:solidFill>
                <a:latin typeface="Cambria" panose="02040503050406030204" pitchFamily="18" charset="0"/>
              </a:rPr>
              <a:t>: tanh(gamma*u'*v + coef0) </a:t>
            </a:r>
          </a:p>
          <a:p>
            <a:r>
              <a:rPr lang="en-US" sz="3200" dirty="0">
                <a:solidFill>
                  <a:srgbClr val="000000"/>
                </a:solidFill>
                <a:latin typeface="Cambria" panose="02040503050406030204" pitchFamily="18" charset="0"/>
              </a:rPr>
              <a:t>RBF is generally the most popular one. </a:t>
            </a:r>
            <a:endParaRPr lang="en-IN" sz="3200" dirty="0"/>
          </a:p>
        </p:txBody>
      </p:sp>
    </p:spTree>
    <p:extLst>
      <p:ext uri="{BB962C8B-B14F-4D97-AF65-F5344CB8AC3E}">
        <p14:creationId xmlns:p14="http://schemas.microsoft.com/office/powerpoint/2010/main" val="23655271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F94A12-7C84-4991-AB4F-31308EB11F02}"/>
              </a:ext>
            </a:extLst>
          </p:cNvPr>
          <p:cNvSpPr/>
          <p:nvPr/>
        </p:nvSpPr>
        <p:spPr>
          <a:xfrm>
            <a:off x="301841" y="282095"/>
            <a:ext cx="10990555" cy="3477875"/>
          </a:xfrm>
          <a:prstGeom prst="rect">
            <a:avLst/>
          </a:prstGeom>
        </p:spPr>
        <p:txBody>
          <a:bodyPr wrap="square">
            <a:spAutoFit/>
          </a:bodyPr>
          <a:lstStyle/>
          <a:p>
            <a:r>
              <a:rPr lang="en-IN" sz="4000" b="1" dirty="0">
                <a:solidFill>
                  <a:srgbClr val="FF0000"/>
                </a:solidFill>
                <a:latin typeface="Cambria" panose="02040503050406030204" pitchFamily="18" charset="0"/>
              </a:rPr>
              <a:t>How SVM works?</a:t>
            </a:r>
          </a:p>
          <a:p>
            <a:r>
              <a:rPr lang="en-IN" sz="4000" b="1" dirty="0">
                <a:solidFill>
                  <a:srgbClr val="000000"/>
                </a:solidFill>
                <a:latin typeface="Cambria" panose="02040503050406030204" pitchFamily="18" charset="0"/>
              </a:rPr>
              <a:t> </a:t>
            </a:r>
            <a:endParaRPr lang="en-IN" sz="2800" dirty="0">
              <a:solidFill>
                <a:srgbClr val="000000"/>
              </a:solidFill>
              <a:latin typeface="Cambria" panose="02040503050406030204" pitchFamily="18" charset="0"/>
            </a:endParaRPr>
          </a:p>
          <a:p>
            <a:r>
              <a:rPr lang="en-US" sz="2800" dirty="0">
                <a:solidFill>
                  <a:srgbClr val="000000"/>
                </a:solidFill>
                <a:latin typeface="Cambria" panose="02040503050406030204" pitchFamily="18" charset="0"/>
              </a:rPr>
              <a:t>1. Choose an optimal hyperplane which maximize margin </a:t>
            </a:r>
          </a:p>
          <a:p>
            <a:r>
              <a:rPr lang="en-US" sz="2800" dirty="0">
                <a:solidFill>
                  <a:srgbClr val="000000"/>
                </a:solidFill>
                <a:latin typeface="Cambria" panose="02040503050406030204" pitchFamily="18" charset="0"/>
              </a:rPr>
              <a:t>2. Applies penalty for misclassification (</a:t>
            </a:r>
            <a:r>
              <a:rPr lang="en-US" sz="2800" b="1" dirty="0">
                <a:solidFill>
                  <a:srgbClr val="000000"/>
                </a:solidFill>
                <a:latin typeface="Cambria" panose="02040503050406030204" pitchFamily="18" charset="0"/>
              </a:rPr>
              <a:t>cost 'c' tuning parameter</a:t>
            </a:r>
            <a:r>
              <a:rPr lang="en-US" sz="2800" dirty="0">
                <a:solidFill>
                  <a:srgbClr val="000000"/>
                </a:solidFill>
                <a:latin typeface="Cambria" panose="02040503050406030204" pitchFamily="18" charset="0"/>
              </a:rPr>
              <a:t>). </a:t>
            </a:r>
          </a:p>
          <a:p>
            <a:r>
              <a:rPr lang="en-US" sz="2800" dirty="0">
                <a:solidFill>
                  <a:srgbClr val="000000"/>
                </a:solidFill>
                <a:latin typeface="Cambria" panose="02040503050406030204" pitchFamily="18" charset="0"/>
              </a:rPr>
              <a:t>3. If non-linearly separable data points, transform data to high dimensional space where it is easier to classify with linear decision surfaces (</a:t>
            </a:r>
            <a:r>
              <a:rPr lang="en-US" sz="2800" b="1" dirty="0">
                <a:solidFill>
                  <a:srgbClr val="000000"/>
                </a:solidFill>
                <a:latin typeface="Cambria" panose="02040503050406030204" pitchFamily="18" charset="0"/>
              </a:rPr>
              <a:t>Kernel trick</a:t>
            </a:r>
            <a:r>
              <a:rPr lang="en-US" sz="2800" dirty="0">
                <a:solidFill>
                  <a:srgbClr val="000000"/>
                </a:solidFill>
                <a:latin typeface="Cambria" panose="02040503050406030204" pitchFamily="18" charset="0"/>
              </a:rPr>
              <a:t>) </a:t>
            </a:r>
          </a:p>
        </p:txBody>
      </p:sp>
      <p:sp>
        <p:nvSpPr>
          <p:cNvPr id="3" name="Rectangle 2">
            <a:extLst>
              <a:ext uri="{FF2B5EF4-FFF2-40B4-BE49-F238E27FC236}">
                <a16:creationId xmlns:a16="http://schemas.microsoft.com/office/drawing/2014/main" id="{B9566317-0A1A-4ECE-9495-FB341FF39EBE}"/>
              </a:ext>
            </a:extLst>
          </p:cNvPr>
          <p:cNvSpPr/>
          <p:nvPr/>
        </p:nvSpPr>
        <p:spPr>
          <a:xfrm>
            <a:off x="301841" y="3676307"/>
            <a:ext cx="11588318" cy="2554545"/>
          </a:xfrm>
          <a:prstGeom prst="rect">
            <a:avLst/>
          </a:prstGeom>
        </p:spPr>
        <p:txBody>
          <a:bodyPr wrap="square">
            <a:spAutoFit/>
          </a:bodyPr>
          <a:lstStyle/>
          <a:p>
            <a:r>
              <a:rPr lang="en-IN" sz="4000" b="1" dirty="0">
                <a:solidFill>
                  <a:srgbClr val="FF0000"/>
                </a:solidFill>
                <a:latin typeface="Cambria" panose="02040503050406030204" pitchFamily="18" charset="0"/>
              </a:rPr>
              <a:t>Advantages of SVM </a:t>
            </a:r>
            <a:endParaRPr lang="en-IN" sz="4000" dirty="0">
              <a:solidFill>
                <a:srgbClr val="FF0000"/>
              </a:solidFill>
              <a:latin typeface="Cambria" panose="02040503050406030204" pitchFamily="18" charset="0"/>
            </a:endParaRPr>
          </a:p>
          <a:p>
            <a:endParaRPr lang="en-IN" sz="2400" dirty="0">
              <a:solidFill>
                <a:srgbClr val="000000"/>
              </a:solidFill>
              <a:latin typeface="Cambria" panose="02040503050406030204" pitchFamily="18" charset="0"/>
            </a:endParaRPr>
          </a:p>
          <a:p>
            <a:r>
              <a:rPr lang="en-US" sz="2400" dirty="0">
                <a:solidFill>
                  <a:srgbClr val="000000"/>
                </a:solidFill>
                <a:latin typeface="Cambria" panose="02040503050406030204" pitchFamily="18" charset="0"/>
              </a:rPr>
              <a:t>1. SVM performs well in case of non-linear separable data using kernel trick. </a:t>
            </a:r>
          </a:p>
          <a:p>
            <a:r>
              <a:rPr lang="en-US" sz="2400" dirty="0">
                <a:solidFill>
                  <a:srgbClr val="000000"/>
                </a:solidFill>
                <a:latin typeface="Cambria" panose="02040503050406030204" pitchFamily="18" charset="0"/>
              </a:rPr>
              <a:t>2. It works well in high dimensional space (i.e. large number of predictors) </a:t>
            </a:r>
          </a:p>
          <a:p>
            <a:r>
              <a:rPr lang="en-US" sz="2400" dirty="0">
                <a:solidFill>
                  <a:srgbClr val="000000"/>
                </a:solidFill>
                <a:latin typeface="Cambria" panose="02040503050406030204" pitchFamily="18" charset="0"/>
              </a:rPr>
              <a:t>3. It works well in case of text or image classification. </a:t>
            </a:r>
          </a:p>
          <a:p>
            <a:r>
              <a:rPr lang="en-US" sz="2400" dirty="0">
                <a:solidFill>
                  <a:srgbClr val="000000"/>
                </a:solidFill>
                <a:latin typeface="Cambria" panose="02040503050406030204" pitchFamily="18" charset="0"/>
              </a:rPr>
              <a:t>4. It does not suffer multicollinearity problem </a:t>
            </a:r>
          </a:p>
        </p:txBody>
      </p:sp>
    </p:spTree>
    <p:extLst>
      <p:ext uri="{BB962C8B-B14F-4D97-AF65-F5344CB8AC3E}">
        <p14:creationId xmlns:p14="http://schemas.microsoft.com/office/powerpoint/2010/main" val="9182046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5AF007-6552-484B-9685-E18B2F581D52}"/>
              </a:ext>
            </a:extLst>
          </p:cNvPr>
          <p:cNvSpPr/>
          <p:nvPr/>
        </p:nvSpPr>
        <p:spPr>
          <a:xfrm>
            <a:off x="124287" y="443684"/>
            <a:ext cx="11443316" cy="3170099"/>
          </a:xfrm>
          <a:prstGeom prst="rect">
            <a:avLst/>
          </a:prstGeom>
        </p:spPr>
        <p:txBody>
          <a:bodyPr wrap="square">
            <a:spAutoFit/>
          </a:bodyPr>
          <a:lstStyle/>
          <a:p>
            <a:r>
              <a:rPr lang="en-IN" sz="4000" b="1" dirty="0">
                <a:solidFill>
                  <a:srgbClr val="FF0000"/>
                </a:solidFill>
                <a:latin typeface="Cambria" panose="02040503050406030204" pitchFamily="18" charset="0"/>
              </a:rPr>
              <a:t>Disadvantages of SVM </a:t>
            </a:r>
          </a:p>
          <a:p>
            <a:endParaRPr lang="en-IN" sz="3200" b="1" dirty="0">
              <a:solidFill>
                <a:srgbClr val="000000"/>
              </a:solidFill>
              <a:latin typeface="Cambria" panose="02040503050406030204" pitchFamily="18" charset="0"/>
            </a:endParaRPr>
          </a:p>
          <a:p>
            <a:r>
              <a:rPr lang="en-US" sz="3200" b="1" dirty="0">
                <a:solidFill>
                  <a:srgbClr val="000000"/>
                </a:solidFill>
                <a:latin typeface="Cambria" panose="02040503050406030204" pitchFamily="18" charset="0"/>
              </a:rPr>
              <a:t>1. It takes a lot of time on large sized data sets </a:t>
            </a:r>
          </a:p>
          <a:p>
            <a:r>
              <a:rPr lang="en-US" sz="3200" b="1" dirty="0">
                <a:solidFill>
                  <a:srgbClr val="000000"/>
                </a:solidFill>
                <a:latin typeface="Cambria" panose="02040503050406030204" pitchFamily="18" charset="0"/>
              </a:rPr>
              <a:t>2. It does not directly return probability estimates. </a:t>
            </a:r>
          </a:p>
          <a:p>
            <a:r>
              <a:rPr lang="en-US" sz="3200" b="1" dirty="0">
                <a:solidFill>
                  <a:srgbClr val="000000"/>
                </a:solidFill>
                <a:latin typeface="Cambria" panose="02040503050406030204" pitchFamily="18" charset="0"/>
              </a:rPr>
              <a:t>3. The linear kernel is almost similar to logistic regression in case of linear separable data. </a:t>
            </a:r>
          </a:p>
        </p:txBody>
      </p:sp>
    </p:spTree>
    <p:extLst>
      <p:ext uri="{BB962C8B-B14F-4D97-AF65-F5344CB8AC3E}">
        <p14:creationId xmlns:p14="http://schemas.microsoft.com/office/powerpoint/2010/main" val="364059056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1EF527-E671-4E2F-80C2-87A7BF289480}"/>
              </a:ext>
            </a:extLst>
          </p:cNvPr>
          <p:cNvSpPr/>
          <p:nvPr/>
        </p:nvSpPr>
        <p:spPr>
          <a:xfrm>
            <a:off x="559293" y="730673"/>
            <a:ext cx="10555549" cy="4585871"/>
          </a:xfrm>
          <a:prstGeom prst="rect">
            <a:avLst/>
          </a:prstGeom>
        </p:spPr>
        <p:txBody>
          <a:bodyPr wrap="square">
            <a:spAutoFit/>
          </a:bodyPr>
          <a:lstStyle/>
          <a:p>
            <a:r>
              <a:rPr lang="en-US" sz="4000" b="1" dirty="0">
                <a:solidFill>
                  <a:srgbClr val="FF0000"/>
                </a:solidFill>
                <a:latin typeface="Cambria" panose="02040503050406030204" pitchFamily="18" charset="0"/>
              </a:rPr>
              <a:t>Support Vector Machine - Regression </a:t>
            </a:r>
          </a:p>
          <a:p>
            <a:endParaRPr lang="en-US" sz="2800" dirty="0">
              <a:solidFill>
                <a:srgbClr val="000000"/>
              </a:solidFill>
              <a:latin typeface="Cambria" panose="02040503050406030204" pitchFamily="18" charset="0"/>
            </a:endParaRPr>
          </a:p>
          <a:p>
            <a:r>
              <a:rPr lang="en-US" sz="2800" dirty="0">
                <a:solidFill>
                  <a:srgbClr val="000000"/>
                </a:solidFill>
                <a:latin typeface="Cambria" panose="02040503050406030204" pitchFamily="18" charset="0"/>
              </a:rPr>
              <a:t>Yes, Support Vector Machine can also be used for regression problem wherein dependent or target variable is continuous. </a:t>
            </a:r>
          </a:p>
          <a:p>
            <a:r>
              <a:rPr lang="en-US" sz="2800" dirty="0">
                <a:solidFill>
                  <a:srgbClr val="000000"/>
                </a:solidFill>
                <a:latin typeface="Cambria" panose="02040503050406030204" pitchFamily="18" charset="0"/>
              </a:rPr>
              <a:t>The goal of SVM regression is same as classification problem i.e. to find maximum margin. Here, it means minimize error. In the case of regression, a margin of tolerance (epsilon) is set in approximation to the SVM. The primary goal is to minimize error, individualizing the hyperplane which maximizes the margin, keeping in mind that part of the error is tolerated. </a:t>
            </a:r>
            <a:endParaRPr lang="en-IN" sz="2800" dirty="0"/>
          </a:p>
        </p:txBody>
      </p:sp>
    </p:spTree>
    <p:extLst>
      <p:ext uri="{BB962C8B-B14F-4D97-AF65-F5344CB8AC3E}">
        <p14:creationId xmlns:p14="http://schemas.microsoft.com/office/powerpoint/2010/main" val="26830722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E6BC2A-7677-4ECE-B178-6AA01F894976}"/>
              </a:ext>
            </a:extLst>
          </p:cNvPr>
          <p:cNvSpPr/>
          <p:nvPr/>
        </p:nvSpPr>
        <p:spPr>
          <a:xfrm>
            <a:off x="355107" y="997565"/>
            <a:ext cx="11203619" cy="4708981"/>
          </a:xfrm>
          <a:prstGeom prst="rect">
            <a:avLst/>
          </a:prstGeom>
        </p:spPr>
        <p:txBody>
          <a:bodyPr wrap="square">
            <a:spAutoFit/>
          </a:bodyPr>
          <a:lstStyle/>
          <a:p>
            <a:r>
              <a:rPr lang="en-US" sz="4000" b="1" dirty="0">
                <a:solidFill>
                  <a:srgbClr val="FF0000"/>
                </a:solidFill>
                <a:latin typeface="Cambria" panose="02040503050406030204" pitchFamily="18" charset="0"/>
              </a:rPr>
              <a:t>SVM – Standardization</a:t>
            </a:r>
          </a:p>
          <a:p>
            <a:endParaRPr lang="en-US" sz="4000" b="1" dirty="0">
              <a:solidFill>
                <a:srgbClr val="000000"/>
              </a:solidFill>
              <a:latin typeface="Cambria" panose="02040503050406030204" pitchFamily="18" charset="0"/>
            </a:endParaRPr>
          </a:p>
          <a:p>
            <a:r>
              <a:rPr lang="en-US" sz="4000" b="1" dirty="0">
                <a:solidFill>
                  <a:srgbClr val="000000"/>
                </a:solidFill>
                <a:latin typeface="Cambria" panose="02040503050406030204" pitchFamily="18" charset="0"/>
              </a:rPr>
              <a:t> </a:t>
            </a:r>
            <a:r>
              <a:rPr lang="en-US" sz="2000" b="1" dirty="0">
                <a:solidFill>
                  <a:srgbClr val="000000"/>
                </a:solidFill>
                <a:latin typeface="Cambria" panose="02040503050406030204" pitchFamily="18" charset="0"/>
              </a:rPr>
              <a:t>All kernel methods are based on distance. Hence, it is required to scale our variables. If we do not standardize our variables to comparable ranges, the variable with the largest range will completely dominate in the computation of the kernel matrix. For example, we have two variables - X1 and X2. Values of variable X1 lies between 0 and 100 whereas values of X2 lies in range of 100 and 10000. In this case, variable X2 would dominate variable X1. It is recommended to standardize each variables to the range [-1.1] or [0,1]. The z-score and min-max are the two popular methods to standardize variables. Another reason of standardization is to avoid numerical difficulties during computation. Because kernel values usually depend on the inner products of feature vectors, e.g. the linear kernel and the polynomial kernel, large attribute values might cause numerical </a:t>
            </a:r>
            <a:endParaRPr lang="en-IN" sz="2000" b="1" dirty="0"/>
          </a:p>
        </p:txBody>
      </p:sp>
    </p:spTree>
    <p:extLst>
      <p:ext uri="{BB962C8B-B14F-4D97-AF65-F5344CB8AC3E}">
        <p14:creationId xmlns:p14="http://schemas.microsoft.com/office/powerpoint/2010/main" val="36514275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E7A19A-BCC8-45C2-88D8-4A5D65979AC3}"/>
              </a:ext>
            </a:extLst>
          </p:cNvPr>
          <p:cNvSpPr/>
          <p:nvPr/>
        </p:nvSpPr>
        <p:spPr>
          <a:xfrm>
            <a:off x="745724" y="1074510"/>
            <a:ext cx="10715348" cy="5386090"/>
          </a:xfrm>
          <a:prstGeom prst="rect">
            <a:avLst/>
          </a:prstGeom>
        </p:spPr>
        <p:txBody>
          <a:bodyPr wrap="square">
            <a:spAutoFit/>
          </a:bodyPr>
          <a:lstStyle/>
          <a:p>
            <a:r>
              <a:rPr lang="en-IN" sz="4000" b="1" dirty="0">
                <a:solidFill>
                  <a:srgbClr val="FF0000"/>
                </a:solidFill>
                <a:latin typeface="Cambria" panose="02040503050406030204" pitchFamily="18" charset="0"/>
              </a:rPr>
              <a:t>Tuning Parameters of SVM </a:t>
            </a:r>
            <a:endParaRPr lang="en-IN" sz="4000" dirty="0">
              <a:solidFill>
                <a:srgbClr val="FF0000"/>
              </a:solidFill>
              <a:latin typeface="Cambria" panose="02040503050406030204" pitchFamily="18" charset="0"/>
            </a:endParaRPr>
          </a:p>
          <a:p>
            <a:r>
              <a:rPr lang="en-IN" sz="4000" b="1" dirty="0">
                <a:solidFill>
                  <a:srgbClr val="FF0000"/>
                </a:solidFill>
                <a:latin typeface="Cambria" panose="02040503050406030204" pitchFamily="18" charset="0"/>
              </a:rPr>
              <a:t>If Linear Kernel SVM </a:t>
            </a:r>
          </a:p>
          <a:p>
            <a:endParaRPr lang="en-IN" sz="2400" b="1" dirty="0">
              <a:solidFill>
                <a:srgbClr val="FF0000"/>
              </a:solidFill>
              <a:latin typeface="Cambria" panose="02040503050406030204" pitchFamily="18" charset="0"/>
            </a:endParaRPr>
          </a:p>
          <a:p>
            <a:r>
              <a:rPr lang="en-US" sz="2400" b="1" dirty="0">
                <a:solidFill>
                  <a:srgbClr val="000000"/>
                </a:solidFill>
                <a:latin typeface="Cambria" panose="02040503050406030204" pitchFamily="18" charset="0"/>
              </a:rPr>
              <a:t>There is only one parameter in linear kernel - Cost (C). It implies misclassification cost on training data. </a:t>
            </a:r>
          </a:p>
          <a:p>
            <a:endParaRPr lang="en-US" sz="2400" b="1" dirty="0">
              <a:solidFill>
                <a:srgbClr val="000000"/>
              </a:solidFill>
              <a:latin typeface="Cambria" panose="02040503050406030204" pitchFamily="18" charset="0"/>
            </a:endParaRPr>
          </a:p>
          <a:p>
            <a:r>
              <a:rPr lang="en-US" sz="2400" b="1" dirty="0">
                <a:solidFill>
                  <a:srgbClr val="000000"/>
                </a:solidFill>
                <a:latin typeface="Cambria" panose="02040503050406030204" pitchFamily="18" charset="0"/>
              </a:rPr>
              <a:t>1. A large C gives you low bias and high variance. Low bias because you penalize the cost of misclassification a lot. Large C makes the cost of misclassification high, thus forcing the algorithm to explain the input data stricter and potentially overfit. </a:t>
            </a:r>
          </a:p>
          <a:p>
            <a:r>
              <a:rPr lang="en-US" sz="2400" b="1" dirty="0">
                <a:solidFill>
                  <a:srgbClr val="000000"/>
                </a:solidFill>
                <a:latin typeface="Cambria" panose="02040503050406030204" pitchFamily="18" charset="0"/>
              </a:rPr>
              <a:t>2. A small C gives you higher bias and lower variance. Small C makes the cost of misclassification low, thus allowing more of them for the sake of wider "cushion" .</a:t>
            </a:r>
          </a:p>
        </p:txBody>
      </p:sp>
    </p:spTree>
    <p:extLst>
      <p:ext uri="{BB962C8B-B14F-4D97-AF65-F5344CB8AC3E}">
        <p14:creationId xmlns:p14="http://schemas.microsoft.com/office/powerpoint/2010/main" val="1099498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AD6A71-4682-421D-9E3C-6FBF8C9326E1}"/>
              </a:ext>
            </a:extLst>
          </p:cNvPr>
          <p:cNvSpPr/>
          <p:nvPr/>
        </p:nvSpPr>
        <p:spPr>
          <a:xfrm>
            <a:off x="1296141" y="2397948"/>
            <a:ext cx="9774314" cy="2062103"/>
          </a:xfrm>
          <a:prstGeom prst="rect">
            <a:avLst/>
          </a:prstGeom>
        </p:spPr>
        <p:txBody>
          <a:bodyPr wrap="square">
            <a:spAutoFit/>
          </a:bodyPr>
          <a:lstStyle/>
          <a:p>
            <a:r>
              <a:rPr lang="en-US" sz="3200" b="1" i="1" dirty="0">
                <a:solidFill>
                  <a:schemeClr val="accent4">
                    <a:lumMod val="50000"/>
                  </a:schemeClr>
                </a:solidFill>
                <a:latin typeface="Cambria" panose="02040503050406030204" pitchFamily="18" charset="0"/>
              </a:rPr>
              <a:t>The goal is to find the balance between "not too strict" and "not too loose". Cross-validation and resampling, along with grid search, are good ways to finding the best C</a:t>
            </a:r>
            <a:r>
              <a:rPr lang="en-US" i="1" dirty="0">
                <a:solidFill>
                  <a:srgbClr val="000000"/>
                </a:solidFill>
                <a:latin typeface="Cambria" panose="02040503050406030204" pitchFamily="18" charset="0"/>
              </a:rPr>
              <a:t>. </a:t>
            </a:r>
            <a:endParaRPr lang="en-IN" dirty="0"/>
          </a:p>
        </p:txBody>
      </p:sp>
    </p:spTree>
    <p:extLst>
      <p:ext uri="{BB962C8B-B14F-4D97-AF65-F5344CB8AC3E}">
        <p14:creationId xmlns:p14="http://schemas.microsoft.com/office/powerpoint/2010/main" val="12430747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851534-0300-4ED6-BE76-EA24563FDE5B}"/>
              </a:ext>
            </a:extLst>
          </p:cNvPr>
          <p:cNvSpPr/>
          <p:nvPr/>
        </p:nvSpPr>
        <p:spPr>
          <a:xfrm>
            <a:off x="1189608" y="1074510"/>
            <a:ext cx="10386874" cy="4308872"/>
          </a:xfrm>
          <a:prstGeom prst="rect">
            <a:avLst/>
          </a:prstGeom>
        </p:spPr>
        <p:txBody>
          <a:bodyPr wrap="square">
            <a:spAutoFit/>
          </a:bodyPr>
          <a:lstStyle/>
          <a:p>
            <a:r>
              <a:rPr lang="en-IN" sz="4000" b="1" dirty="0">
                <a:solidFill>
                  <a:srgbClr val="FF0000"/>
                </a:solidFill>
                <a:latin typeface="Cambria" panose="02040503050406030204" pitchFamily="18" charset="0"/>
              </a:rPr>
              <a:t>If Non-Linear Kernel (Radial) </a:t>
            </a:r>
          </a:p>
          <a:p>
            <a:endParaRPr lang="en-IN" sz="2400" b="1" dirty="0">
              <a:solidFill>
                <a:srgbClr val="FF0000"/>
              </a:solidFill>
              <a:latin typeface="Cambria" panose="02040503050406030204" pitchFamily="18" charset="0"/>
            </a:endParaRPr>
          </a:p>
          <a:p>
            <a:r>
              <a:rPr lang="en-US" sz="2400" b="1" dirty="0">
                <a:solidFill>
                  <a:srgbClr val="000000"/>
                </a:solidFill>
                <a:latin typeface="Cambria" panose="02040503050406030204" pitchFamily="18" charset="0"/>
              </a:rPr>
              <a:t>Two parameters for fine tuning in radial kernel - Cost and Gamma </a:t>
            </a:r>
          </a:p>
          <a:p>
            <a:r>
              <a:rPr lang="en-US" sz="2400" b="1" i="1" dirty="0">
                <a:solidFill>
                  <a:srgbClr val="000000"/>
                </a:solidFill>
                <a:latin typeface="Cambria" panose="02040503050406030204" pitchFamily="18" charset="0"/>
              </a:rPr>
              <a:t>The parameter cost is already explained above (See the 'Linear Kernel' section). </a:t>
            </a:r>
            <a:endParaRPr lang="en-US" sz="2400" b="1" dirty="0">
              <a:solidFill>
                <a:srgbClr val="000000"/>
              </a:solidFill>
              <a:latin typeface="Cambria" panose="02040503050406030204" pitchFamily="18" charset="0"/>
            </a:endParaRPr>
          </a:p>
          <a:p>
            <a:r>
              <a:rPr lang="en-US" sz="2400" b="1" dirty="0">
                <a:solidFill>
                  <a:srgbClr val="000000"/>
                </a:solidFill>
                <a:latin typeface="Cambria" panose="02040503050406030204" pitchFamily="18" charset="0"/>
              </a:rPr>
              <a:t>Gamma explains how far the influence of a single training example reaches. When gamma is very small, the model is too constrained and cannot capture the complexity or “shape” of the data. </a:t>
            </a:r>
          </a:p>
          <a:p>
            <a:r>
              <a:rPr lang="en-IN" sz="2400" b="1" dirty="0">
                <a:solidFill>
                  <a:srgbClr val="000000"/>
                </a:solidFill>
                <a:latin typeface="Cambria" panose="02040503050406030204" pitchFamily="18" charset="0"/>
              </a:rPr>
              <a:t>R : Grid Search </a:t>
            </a:r>
          </a:p>
          <a:p>
            <a:r>
              <a:rPr lang="en-IN" sz="2400" b="1" i="1" dirty="0">
                <a:solidFill>
                  <a:srgbClr val="000000"/>
                </a:solidFill>
                <a:latin typeface="Cambria" panose="02040503050406030204" pitchFamily="18" charset="0"/>
              </a:rPr>
              <a:t>cost=10^(-1:2), gamma=c(.5, 1, 2) </a:t>
            </a:r>
            <a:endParaRPr lang="en-IN" sz="2400" b="1" dirty="0">
              <a:solidFill>
                <a:srgbClr val="000000"/>
              </a:solidFill>
              <a:latin typeface="Cambria" panose="02040503050406030204" pitchFamily="18" charset="0"/>
            </a:endParaRPr>
          </a:p>
          <a:p>
            <a:endParaRPr lang="en-IN" dirty="0"/>
          </a:p>
        </p:txBody>
      </p:sp>
    </p:spTree>
    <p:extLst>
      <p:ext uri="{BB962C8B-B14F-4D97-AF65-F5344CB8AC3E}">
        <p14:creationId xmlns:p14="http://schemas.microsoft.com/office/powerpoint/2010/main" val="29234176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7E3A66-95DA-49A1-A37E-C5CFBBDF7E50}"/>
              </a:ext>
            </a:extLst>
          </p:cNvPr>
          <p:cNvSpPr/>
          <p:nvPr/>
        </p:nvSpPr>
        <p:spPr>
          <a:xfrm>
            <a:off x="346229" y="780434"/>
            <a:ext cx="10599938" cy="2800767"/>
          </a:xfrm>
          <a:prstGeom prst="rect">
            <a:avLst/>
          </a:prstGeom>
        </p:spPr>
        <p:txBody>
          <a:bodyPr wrap="square">
            <a:spAutoFit/>
          </a:bodyPr>
          <a:lstStyle/>
          <a:p>
            <a:r>
              <a:rPr lang="en-IN" sz="4000" b="1" dirty="0">
                <a:solidFill>
                  <a:srgbClr val="FF0000"/>
                </a:solidFill>
                <a:latin typeface="Cambria" panose="02040503050406030204" pitchFamily="18" charset="0"/>
              </a:rPr>
              <a:t>Polynomial kernel Tuning Parameters:</a:t>
            </a:r>
          </a:p>
          <a:p>
            <a:r>
              <a:rPr lang="en-IN" sz="4000" b="1" dirty="0">
                <a:solidFill>
                  <a:srgbClr val="FF0000"/>
                </a:solidFill>
                <a:latin typeface="Cambria" panose="02040503050406030204" pitchFamily="18" charset="0"/>
              </a:rPr>
              <a:t> </a:t>
            </a:r>
            <a:endParaRPr lang="en-IN" sz="4000" dirty="0">
              <a:solidFill>
                <a:srgbClr val="FF0000"/>
              </a:solidFill>
              <a:latin typeface="Cambria" panose="02040503050406030204" pitchFamily="18" charset="0"/>
            </a:endParaRPr>
          </a:p>
          <a:p>
            <a:r>
              <a:rPr lang="en-IN" sz="3200" b="1" dirty="0">
                <a:solidFill>
                  <a:srgbClr val="000000"/>
                </a:solidFill>
                <a:latin typeface="Cambria" panose="02040503050406030204" pitchFamily="18" charset="0"/>
              </a:rPr>
              <a:t>1. degree (Polynomial Degree) </a:t>
            </a:r>
          </a:p>
          <a:p>
            <a:r>
              <a:rPr lang="en-IN" sz="3200" b="1" dirty="0">
                <a:solidFill>
                  <a:srgbClr val="000000"/>
                </a:solidFill>
                <a:latin typeface="Cambria" panose="02040503050406030204" pitchFamily="18" charset="0"/>
              </a:rPr>
              <a:t>2. scale (Scale) </a:t>
            </a:r>
          </a:p>
          <a:p>
            <a:r>
              <a:rPr lang="en-IN" sz="3200" b="1" dirty="0">
                <a:solidFill>
                  <a:srgbClr val="000000"/>
                </a:solidFill>
                <a:latin typeface="Cambria" panose="02040503050406030204" pitchFamily="18" charset="0"/>
              </a:rPr>
              <a:t>3. C (Cost) </a:t>
            </a:r>
          </a:p>
        </p:txBody>
      </p:sp>
      <p:sp>
        <p:nvSpPr>
          <p:cNvPr id="3" name="Rectangle 2">
            <a:extLst>
              <a:ext uri="{FF2B5EF4-FFF2-40B4-BE49-F238E27FC236}">
                <a16:creationId xmlns:a16="http://schemas.microsoft.com/office/drawing/2014/main" id="{A2C0604F-51CB-4976-951F-EB80B00D4062}"/>
              </a:ext>
            </a:extLst>
          </p:cNvPr>
          <p:cNvSpPr/>
          <p:nvPr/>
        </p:nvSpPr>
        <p:spPr>
          <a:xfrm>
            <a:off x="571129" y="4075867"/>
            <a:ext cx="10508201" cy="2462213"/>
          </a:xfrm>
          <a:prstGeom prst="rect">
            <a:avLst/>
          </a:prstGeom>
        </p:spPr>
        <p:txBody>
          <a:bodyPr wrap="square">
            <a:spAutoFit/>
          </a:bodyPr>
          <a:lstStyle/>
          <a:p>
            <a:r>
              <a:rPr lang="en-IN" sz="4000" b="1" dirty="0">
                <a:solidFill>
                  <a:srgbClr val="FF0000"/>
                </a:solidFill>
                <a:latin typeface="Cambria" panose="02040503050406030204" pitchFamily="18" charset="0"/>
              </a:rPr>
              <a:t>Support Vector Regression Tuning Parameters:</a:t>
            </a:r>
            <a:endParaRPr lang="en-IN" b="1" dirty="0">
              <a:solidFill>
                <a:srgbClr val="FF0000"/>
              </a:solidFill>
              <a:latin typeface="Cambria" panose="02040503050406030204" pitchFamily="18" charset="0"/>
            </a:endParaRPr>
          </a:p>
          <a:p>
            <a:endParaRPr lang="en-IN" dirty="0">
              <a:solidFill>
                <a:srgbClr val="000000"/>
              </a:solidFill>
              <a:latin typeface="Cambria" panose="02040503050406030204" pitchFamily="18" charset="0"/>
            </a:endParaRPr>
          </a:p>
          <a:p>
            <a:r>
              <a:rPr lang="en-IN" sz="2800" b="1" dirty="0">
                <a:solidFill>
                  <a:srgbClr val="000000"/>
                </a:solidFill>
                <a:latin typeface="Cambria" panose="02040503050406030204" pitchFamily="18" charset="0"/>
              </a:rPr>
              <a:t>1. Epsilon (e) </a:t>
            </a:r>
          </a:p>
          <a:p>
            <a:r>
              <a:rPr lang="en-IN" sz="2800" b="1" dirty="0">
                <a:solidFill>
                  <a:srgbClr val="000000"/>
                </a:solidFill>
                <a:latin typeface="Cambria" panose="02040503050406030204" pitchFamily="18" charset="0"/>
              </a:rPr>
              <a:t>2. Cost (c) </a:t>
            </a:r>
          </a:p>
        </p:txBody>
      </p:sp>
    </p:spTree>
    <p:extLst>
      <p:ext uri="{BB962C8B-B14F-4D97-AF65-F5344CB8AC3E}">
        <p14:creationId xmlns:p14="http://schemas.microsoft.com/office/powerpoint/2010/main" val="3361477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187BF-DDCF-4EE4-923C-7F1830848367}"/>
              </a:ext>
            </a:extLst>
          </p:cNvPr>
          <p:cNvPicPr>
            <a:picLocks noChangeAspect="1"/>
          </p:cNvPicPr>
          <p:nvPr/>
        </p:nvPicPr>
        <p:blipFill>
          <a:blip r:embed="rId2"/>
          <a:stretch>
            <a:fillRect/>
          </a:stretch>
        </p:blipFill>
        <p:spPr>
          <a:xfrm>
            <a:off x="1066800" y="676275"/>
            <a:ext cx="10058400" cy="5505450"/>
          </a:xfrm>
          <a:prstGeom prst="rect">
            <a:avLst/>
          </a:prstGeom>
        </p:spPr>
      </p:pic>
    </p:spTree>
    <p:extLst>
      <p:ext uri="{BB962C8B-B14F-4D97-AF65-F5344CB8AC3E}">
        <p14:creationId xmlns:p14="http://schemas.microsoft.com/office/powerpoint/2010/main" val="3390279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4F4AAA-195C-4BB2-A87D-731C48CCF324}"/>
              </a:ext>
            </a:extLst>
          </p:cNvPr>
          <p:cNvSpPr/>
          <p:nvPr/>
        </p:nvSpPr>
        <p:spPr>
          <a:xfrm>
            <a:off x="486792" y="3292122"/>
            <a:ext cx="11218415" cy="3231654"/>
          </a:xfrm>
          <a:prstGeom prst="rect">
            <a:avLst/>
          </a:prstGeom>
        </p:spPr>
        <p:txBody>
          <a:bodyPr wrap="square">
            <a:spAutoFit/>
          </a:bodyPr>
          <a:lstStyle/>
          <a:p>
            <a:pPr marL="285750" indent="-285750">
              <a:buFont typeface="Wingdings" panose="05000000000000000000" pitchFamily="2" charset="2"/>
              <a:buChar char="v"/>
            </a:pPr>
            <a:r>
              <a:rPr lang="en-US" b="1" dirty="0">
                <a:latin typeface="Arial" panose="020B0604020202020204" pitchFamily="34" charset="0"/>
              </a:rPr>
              <a:t>Data science</a:t>
            </a:r>
            <a:r>
              <a:rPr lang="en-US" dirty="0">
                <a:latin typeface="Arial" panose="020B0604020202020204" pitchFamily="34" charset="0"/>
              </a:rPr>
              <a:t> is a </a:t>
            </a:r>
            <a:r>
              <a:rPr lang="en-US" dirty="0">
                <a:latin typeface="Arial" panose="020B0604020202020204" pitchFamily="34" charset="0"/>
                <a:hlinkClick r:id="rId2" tooltip="Multi-disciplinary">
                  <a:extLst>
                    <a:ext uri="{A12FA001-AC4F-418D-AE19-62706E023703}">
                      <ahyp:hlinkClr xmlns:ahyp="http://schemas.microsoft.com/office/drawing/2018/hyperlinkcolor" val="tx"/>
                    </a:ext>
                  </a:extLst>
                </a:hlinkClick>
              </a:rPr>
              <a:t>multi-disciplinary</a:t>
            </a:r>
            <a:r>
              <a:rPr lang="en-US" dirty="0">
                <a:latin typeface="Arial" panose="020B0604020202020204" pitchFamily="34" charset="0"/>
              </a:rPr>
              <a:t> field that uses scientific methods, processes, algorithms and systems to extract </a:t>
            </a:r>
            <a:r>
              <a:rPr lang="en-US" dirty="0">
                <a:latin typeface="Arial" panose="020B0604020202020204" pitchFamily="34" charset="0"/>
                <a:hlinkClick r:id="rId3" tooltip="Knowledge">
                  <a:extLst>
                    <a:ext uri="{A12FA001-AC4F-418D-AE19-62706E023703}">
                      <ahyp:hlinkClr xmlns:ahyp="http://schemas.microsoft.com/office/drawing/2018/hyperlinkcolor" val="tx"/>
                    </a:ext>
                  </a:extLst>
                </a:hlinkClick>
              </a:rPr>
              <a:t>knowledge</a:t>
            </a:r>
            <a:r>
              <a:rPr lang="en-US" dirty="0">
                <a:latin typeface="Arial" panose="020B0604020202020204" pitchFamily="34" charset="0"/>
              </a:rPr>
              <a:t> and insights from structured and unstructured </a:t>
            </a:r>
            <a:r>
              <a:rPr lang="en-US" dirty="0">
                <a:latin typeface="Arial" panose="020B0604020202020204" pitchFamily="34" charset="0"/>
                <a:hlinkClick r:id="rId4" tooltip="Data">
                  <a:extLst>
                    <a:ext uri="{A12FA001-AC4F-418D-AE19-62706E023703}">
                      <ahyp:hlinkClr xmlns:ahyp="http://schemas.microsoft.com/office/drawing/2018/hyperlinkcolor" val="tx"/>
                    </a:ext>
                  </a:extLst>
                </a:hlinkClick>
              </a:rPr>
              <a:t>data</a:t>
            </a:r>
            <a:r>
              <a:rPr lang="en-US" dirty="0">
                <a:latin typeface="Arial" panose="020B0604020202020204" pitchFamily="34" charset="0"/>
              </a:rPr>
              <a:t>.</a:t>
            </a:r>
          </a:p>
          <a:p>
            <a:pPr marL="285750" indent="-285750">
              <a:buFont typeface="Wingdings" panose="05000000000000000000" pitchFamily="2" charset="2"/>
              <a:buChar char="v"/>
            </a:pPr>
            <a:endParaRPr lang="en-US" baseline="30000" dirty="0">
              <a:latin typeface="Arial" panose="020B0604020202020204" pitchFamily="34" charset="0"/>
            </a:endParaRPr>
          </a:p>
          <a:p>
            <a:pPr marL="285750" indent="-285750">
              <a:buFont typeface="Wingdings" panose="05000000000000000000" pitchFamily="2" charset="2"/>
              <a:buChar char="v"/>
            </a:pPr>
            <a:r>
              <a:rPr lang="en-US" dirty="0">
                <a:latin typeface="Arial" panose="020B0604020202020204" pitchFamily="34" charset="0"/>
              </a:rPr>
              <a:t> Data science is the same concept as </a:t>
            </a:r>
            <a:r>
              <a:rPr lang="en-US" dirty="0">
                <a:latin typeface="Arial" panose="020B0604020202020204" pitchFamily="34" charset="0"/>
                <a:hlinkClick r:id="rId5" tooltip="Data mining">
                  <a:extLst>
                    <a:ext uri="{A12FA001-AC4F-418D-AE19-62706E023703}">
                      <ahyp:hlinkClr xmlns:ahyp="http://schemas.microsoft.com/office/drawing/2018/hyperlinkcolor" val="tx"/>
                    </a:ext>
                  </a:extLst>
                </a:hlinkClick>
              </a:rPr>
              <a:t>data mining</a:t>
            </a:r>
            <a:r>
              <a:rPr lang="en-US" dirty="0">
                <a:latin typeface="Arial" panose="020B0604020202020204" pitchFamily="34" charset="0"/>
              </a:rPr>
              <a:t> and </a:t>
            </a:r>
            <a:r>
              <a:rPr lang="en-US" dirty="0">
                <a:latin typeface="Arial" panose="020B0604020202020204" pitchFamily="34" charset="0"/>
                <a:hlinkClick r:id="rId6" tooltip="Big data">
                  <a:extLst>
                    <a:ext uri="{A12FA001-AC4F-418D-AE19-62706E023703}">
                      <ahyp:hlinkClr xmlns:ahyp="http://schemas.microsoft.com/office/drawing/2018/hyperlinkcolor" val="tx"/>
                    </a:ext>
                  </a:extLst>
                </a:hlinkClick>
              </a:rPr>
              <a:t>big data</a:t>
            </a:r>
            <a:r>
              <a:rPr lang="en-US" dirty="0">
                <a:latin typeface="Arial" panose="020B0604020202020204" pitchFamily="34" charset="0"/>
              </a:rPr>
              <a:t>: "use the most powerful hardware, the most powerful programming systems, and the most efficient algorithms to solve problems".</a:t>
            </a:r>
          </a:p>
          <a:p>
            <a:endParaRPr lang="en-US" dirty="0">
              <a:latin typeface="Arial" panose="020B0604020202020204" pitchFamily="34" charset="0"/>
            </a:endParaRPr>
          </a:p>
          <a:p>
            <a:pPr marL="285750" indent="-285750">
              <a:buFont typeface="Wingdings" panose="05000000000000000000" pitchFamily="2" charset="2"/>
              <a:buChar char="v"/>
            </a:pPr>
            <a:r>
              <a:rPr lang="en-US" dirty="0">
                <a:latin typeface="Arial" panose="020B0604020202020204" pitchFamily="34" charset="0"/>
              </a:rPr>
              <a:t>Data science is a "concept to unify statistics, data analysis, machine learning and their related methods" in order to "understand and analyze actual phenomena" with data.</a:t>
            </a:r>
          </a:p>
          <a:p>
            <a:pPr marL="285750" indent="-285750">
              <a:buFont typeface="Wingdings" panose="05000000000000000000" pitchFamily="2" charset="2"/>
              <a:buChar char="v"/>
            </a:pPr>
            <a:endParaRPr lang="en-US" baseline="30000" dirty="0">
              <a:latin typeface="Arial" panose="020B0604020202020204" pitchFamily="34" charset="0"/>
            </a:endParaRPr>
          </a:p>
          <a:p>
            <a:pPr marL="285750" indent="-285750">
              <a:buFont typeface="Wingdings" panose="05000000000000000000" pitchFamily="2" charset="2"/>
              <a:buChar char="v"/>
            </a:pPr>
            <a:r>
              <a:rPr lang="en-US" dirty="0"/>
              <a:t>In 2012, when </a:t>
            </a:r>
            <a:r>
              <a:rPr lang="en-US" dirty="0">
                <a:hlinkClick r:id="rId7" tooltip="Harvard Business Review">
                  <a:extLst>
                    <a:ext uri="{A12FA001-AC4F-418D-AE19-62706E023703}">
                      <ahyp:hlinkClr xmlns:ahyp="http://schemas.microsoft.com/office/drawing/2018/hyperlinkcolor" val="tx"/>
                    </a:ext>
                  </a:extLst>
                </a:hlinkClick>
              </a:rPr>
              <a:t>Harvard Business Review</a:t>
            </a:r>
            <a:r>
              <a:rPr lang="en-US" dirty="0"/>
              <a:t> called it "The Sexiest Job of the 21st Century",</a:t>
            </a:r>
            <a:r>
              <a:rPr lang="en-US" baseline="30000" dirty="0">
                <a:hlinkClick r:id="rId8">
                  <a:extLst>
                    <a:ext uri="{A12FA001-AC4F-418D-AE19-62706E023703}">
                      <ahyp:hlinkClr xmlns:ahyp="http://schemas.microsoft.com/office/drawing/2018/hyperlinkcolor" val="tx"/>
                    </a:ext>
                  </a:extLst>
                </a:hlinkClick>
              </a:rPr>
              <a:t>[8]</a:t>
            </a:r>
            <a:r>
              <a:rPr lang="en-US" dirty="0"/>
              <a:t> the term "data science" became a </a:t>
            </a:r>
            <a:r>
              <a:rPr lang="en-US" dirty="0">
                <a:hlinkClick r:id="rId9" tooltip="Buzzword">
                  <a:extLst>
                    <a:ext uri="{A12FA001-AC4F-418D-AE19-62706E023703}">
                      <ahyp:hlinkClr xmlns:ahyp="http://schemas.microsoft.com/office/drawing/2018/hyperlinkcolor" val="tx"/>
                    </a:ext>
                  </a:extLst>
                </a:hlinkClick>
              </a:rPr>
              <a:t>buzzword</a:t>
            </a:r>
            <a:r>
              <a:rPr lang="en-US" dirty="0"/>
              <a:t>. It is now often used interchangeably with earlier concepts like </a:t>
            </a:r>
            <a:r>
              <a:rPr lang="en-US" dirty="0">
                <a:hlinkClick r:id="rId10" tooltip="Business analytics">
                  <a:extLst>
                    <a:ext uri="{A12FA001-AC4F-418D-AE19-62706E023703}">
                      <ahyp:hlinkClr xmlns:ahyp="http://schemas.microsoft.com/office/drawing/2018/hyperlinkcolor" val="tx"/>
                    </a:ext>
                  </a:extLst>
                </a:hlinkClick>
              </a:rPr>
              <a:t>business analytics</a:t>
            </a:r>
            <a:r>
              <a:rPr lang="en-US" dirty="0"/>
              <a:t>,</a:t>
            </a:r>
            <a:r>
              <a:rPr lang="en-US" baseline="30000" dirty="0">
                <a:hlinkClick r:id="rId11">
                  <a:extLst>
                    <a:ext uri="{A12FA001-AC4F-418D-AE19-62706E023703}">
                      <ahyp:hlinkClr xmlns:ahyp="http://schemas.microsoft.com/office/drawing/2018/hyperlinkcolor" val="tx"/>
                    </a:ext>
                  </a:extLst>
                </a:hlinkClick>
              </a:rPr>
              <a:t>[9]</a:t>
            </a:r>
            <a:r>
              <a:rPr lang="en-US" dirty="0"/>
              <a:t> </a:t>
            </a:r>
            <a:r>
              <a:rPr lang="en-US" dirty="0">
                <a:hlinkClick r:id="rId12" tooltip="Business intelligence">
                  <a:extLst>
                    <a:ext uri="{A12FA001-AC4F-418D-AE19-62706E023703}">
                      <ahyp:hlinkClr xmlns:ahyp="http://schemas.microsoft.com/office/drawing/2018/hyperlinkcolor" val="tx"/>
                    </a:ext>
                  </a:extLst>
                </a:hlinkClick>
              </a:rPr>
              <a:t>business intelligence</a:t>
            </a:r>
            <a:r>
              <a:rPr lang="en-US" dirty="0"/>
              <a:t>, </a:t>
            </a:r>
            <a:r>
              <a:rPr lang="en-US" dirty="0">
                <a:hlinkClick r:id="rId13" tooltip="Predictive modelling">
                  <a:extLst>
                    <a:ext uri="{A12FA001-AC4F-418D-AE19-62706E023703}">
                      <ahyp:hlinkClr xmlns:ahyp="http://schemas.microsoft.com/office/drawing/2018/hyperlinkcolor" val="tx"/>
                    </a:ext>
                  </a:extLst>
                </a:hlinkClick>
              </a:rPr>
              <a:t>predictive modeling</a:t>
            </a:r>
            <a:r>
              <a:rPr lang="en-US" dirty="0"/>
              <a:t>, and </a:t>
            </a:r>
            <a:r>
              <a:rPr lang="en-US" dirty="0">
                <a:hlinkClick r:id="rId14" tooltip="Statistics">
                  <a:extLst>
                    <a:ext uri="{A12FA001-AC4F-418D-AE19-62706E023703}">
                      <ahyp:hlinkClr xmlns:ahyp="http://schemas.microsoft.com/office/drawing/2018/hyperlinkcolor" val="tx"/>
                    </a:ext>
                  </a:extLst>
                </a:hlinkClick>
              </a:rPr>
              <a:t>statistics</a:t>
            </a:r>
            <a:endParaRPr lang="en-IN" dirty="0"/>
          </a:p>
        </p:txBody>
      </p:sp>
      <p:graphicFrame>
        <p:nvGraphicFramePr>
          <p:cNvPr id="5" name="Diagram 4">
            <a:extLst>
              <a:ext uri="{FF2B5EF4-FFF2-40B4-BE49-F238E27FC236}">
                <a16:creationId xmlns:a16="http://schemas.microsoft.com/office/drawing/2014/main" id="{C9CDF6FC-FB0A-4187-A1C3-EEDF57AC08E4}"/>
              </a:ext>
            </a:extLst>
          </p:cNvPr>
          <p:cNvGraphicFramePr/>
          <p:nvPr>
            <p:extLst>
              <p:ext uri="{D42A27DB-BD31-4B8C-83A1-F6EECF244321}">
                <p14:modId xmlns:p14="http://schemas.microsoft.com/office/powerpoint/2010/main" val="2148008725"/>
              </p:ext>
            </p:extLst>
          </p:nvPr>
        </p:nvGraphicFramePr>
        <p:xfrm>
          <a:off x="1739037" y="334224"/>
          <a:ext cx="8412578" cy="267530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60778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36AD10-DC68-4D9D-9819-CCF0DEAA2E63}"/>
              </a:ext>
            </a:extLst>
          </p:cNvPr>
          <p:cNvPicPr>
            <a:picLocks noChangeAspect="1"/>
          </p:cNvPicPr>
          <p:nvPr/>
        </p:nvPicPr>
        <p:blipFill>
          <a:blip r:embed="rId2"/>
          <a:stretch>
            <a:fillRect/>
          </a:stretch>
        </p:blipFill>
        <p:spPr>
          <a:xfrm>
            <a:off x="923279" y="409483"/>
            <a:ext cx="10085032" cy="5432024"/>
          </a:xfrm>
          <a:prstGeom prst="rect">
            <a:avLst/>
          </a:prstGeom>
        </p:spPr>
      </p:pic>
    </p:spTree>
    <p:extLst>
      <p:ext uri="{BB962C8B-B14F-4D97-AF65-F5344CB8AC3E}">
        <p14:creationId xmlns:p14="http://schemas.microsoft.com/office/powerpoint/2010/main" val="1801443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53402-6415-4C31-9A01-D7130CA1239B}"/>
              </a:ext>
            </a:extLst>
          </p:cNvPr>
          <p:cNvPicPr>
            <a:picLocks noChangeAspect="1"/>
          </p:cNvPicPr>
          <p:nvPr/>
        </p:nvPicPr>
        <p:blipFill>
          <a:blip r:embed="rId2"/>
          <a:stretch>
            <a:fillRect/>
          </a:stretch>
        </p:blipFill>
        <p:spPr>
          <a:xfrm>
            <a:off x="152400" y="260604"/>
            <a:ext cx="11887200" cy="6336792"/>
          </a:xfrm>
          <a:prstGeom prst="rect">
            <a:avLst/>
          </a:prstGeom>
        </p:spPr>
      </p:pic>
    </p:spTree>
    <p:extLst>
      <p:ext uri="{BB962C8B-B14F-4D97-AF65-F5344CB8AC3E}">
        <p14:creationId xmlns:p14="http://schemas.microsoft.com/office/powerpoint/2010/main" val="3271952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622808-EEC9-4861-BD05-9E75A86F8EB2}"/>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2198968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EA2992-3740-4D68-8123-920683EB19C6}"/>
              </a:ext>
            </a:extLst>
          </p:cNvPr>
          <p:cNvPicPr>
            <a:picLocks noChangeAspect="1"/>
          </p:cNvPicPr>
          <p:nvPr/>
        </p:nvPicPr>
        <p:blipFill>
          <a:blip r:embed="rId2"/>
          <a:stretch>
            <a:fillRect/>
          </a:stretch>
        </p:blipFill>
        <p:spPr>
          <a:xfrm>
            <a:off x="1121545" y="1036560"/>
            <a:ext cx="9753600" cy="4520861"/>
          </a:xfrm>
          <a:prstGeom prst="rect">
            <a:avLst/>
          </a:prstGeom>
        </p:spPr>
      </p:pic>
    </p:spTree>
    <p:extLst>
      <p:ext uri="{BB962C8B-B14F-4D97-AF65-F5344CB8AC3E}">
        <p14:creationId xmlns:p14="http://schemas.microsoft.com/office/powerpoint/2010/main" val="51049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39B07-7035-41EA-ADFD-96C83865AF40}"/>
              </a:ext>
            </a:extLst>
          </p:cNvPr>
          <p:cNvPicPr>
            <a:picLocks noChangeAspect="1"/>
          </p:cNvPicPr>
          <p:nvPr/>
        </p:nvPicPr>
        <p:blipFill>
          <a:blip r:embed="rId2"/>
          <a:stretch>
            <a:fillRect/>
          </a:stretch>
        </p:blipFill>
        <p:spPr>
          <a:xfrm>
            <a:off x="5841508" y="846152"/>
            <a:ext cx="6063448" cy="5678935"/>
          </a:xfrm>
          <a:prstGeom prst="rect">
            <a:avLst/>
          </a:prstGeom>
        </p:spPr>
      </p:pic>
      <p:sp>
        <p:nvSpPr>
          <p:cNvPr id="4" name="Rectangle 3">
            <a:extLst>
              <a:ext uri="{FF2B5EF4-FFF2-40B4-BE49-F238E27FC236}">
                <a16:creationId xmlns:a16="http://schemas.microsoft.com/office/drawing/2014/main" id="{041427B7-F347-4E8D-8309-F8A4E35E4130}"/>
              </a:ext>
            </a:extLst>
          </p:cNvPr>
          <p:cNvSpPr/>
          <p:nvPr/>
        </p:nvSpPr>
        <p:spPr>
          <a:xfrm>
            <a:off x="1826426" y="384487"/>
            <a:ext cx="199926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MODE</a:t>
            </a:r>
          </a:p>
        </p:txBody>
      </p:sp>
      <p:sp>
        <p:nvSpPr>
          <p:cNvPr id="5" name="TextBox 4">
            <a:extLst>
              <a:ext uri="{FF2B5EF4-FFF2-40B4-BE49-F238E27FC236}">
                <a16:creationId xmlns:a16="http://schemas.microsoft.com/office/drawing/2014/main" id="{E5874F4C-E8F0-4A54-A798-8C61C48FA169}"/>
              </a:ext>
            </a:extLst>
          </p:cNvPr>
          <p:cNvSpPr txBox="1"/>
          <p:nvPr/>
        </p:nvSpPr>
        <p:spPr>
          <a:xfrm>
            <a:off x="1104474" y="1307817"/>
            <a:ext cx="4336059" cy="923330"/>
          </a:xfrm>
          <a:prstGeom prst="rect">
            <a:avLst/>
          </a:prstGeom>
          <a:noFill/>
        </p:spPr>
        <p:txBody>
          <a:bodyPr wrap="none" rtlCol="0">
            <a:spAutoFit/>
          </a:bodyPr>
          <a:lstStyle/>
          <a:p>
            <a:pPr marL="285750" indent="-285750">
              <a:buFont typeface="Wingdings" panose="05000000000000000000" pitchFamily="2" charset="2"/>
              <a:buChar char="v"/>
            </a:pPr>
            <a:r>
              <a:rPr lang="en-US" dirty="0"/>
              <a:t>MOST OCCURRED EVENT OR FREQUENCY</a:t>
            </a:r>
          </a:p>
          <a:p>
            <a:endParaRPr lang="en-US" dirty="0"/>
          </a:p>
          <a:p>
            <a:pPr marL="285750" indent="-285750">
              <a:buFont typeface="Wingdings" panose="05000000000000000000" pitchFamily="2" charset="2"/>
              <a:buChar char="v"/>
            </a:pPr>
            <a:r>
              <a:rPr lang="en-US" dirty="0"/>
              <a:t>HERE MODE IS 47.</a:t>
            </a:r>
            <a:endParaRPr lang="en-IN" dirty="0"/>
          </a:p>
        </p:txBody>
      </p:sp>
      <p:pic>
        <p:nvPicPr>
          <p:cNvPr id="6" name="Picture 5">
            <a:extLst>
              <a:ext uri="{FF2B5EF4-FFF2-40B4-BE49-F238E27FC236}">
                <a16:creationId xmlns:a16="http://schemas.microsoft.com/office/drawing/2014/main" id="{D00926DF-E6BC-47EF-B2C6-8D9B12DB10C8}"/>
              </a:ext>
            </a:extLst>
          </p:cNvPr>
          <p:cNvPicPr>
            <a:picLocks noChangeAspect="1"/>
          </p:cNvPicPr>
          <p:nvPr/>
        </p:nvPicPr>
        <p:blipFill>
          <a:blip r:embed="rId3"/>
          <a:stretch>
            <a:fillRect/>
          </a:stretch>
        </p:blipFill>
        <p:spPr>
          <a:xfrm>
            <a:off x="870012" y="2754298"/>
            <a:ext cx="4426998" cy="3429000"/>
          </a:xfrm>
          <a:prstGeom prst="rect">
            <a:avLst/>
          </a:prstGeom>
        </p:spPr>
      </p:pic>
    </p:spTree>
    <p:extLst>
      <p:ext uri="{BB962C8B-B14F-4D97-AF65-F5344CB8AC3E}">
        <p14:creationId xmlns:p14="http://schemas.microsoft.com/office/powerpoint/2010/main" val="3186867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88F3AA-FD11-4554-A747-6AB041DE58B0}"/>
              </a:ext>
            </a:extLst>
          </p:cNvPr>
          <p:cNvPicPr>
            <a:picLocks noChangeAspect="1"/>
          </p:cNvPicPr>
          <p:nvPr/>
        </p:nvPicPr>
        <p:blipFill>
          <a:blip r:embed="rId2"/>
          <a:stretch>
            <a:fillRect/>
          </a:stretch>
        </p:blipFill>
        <p:spPr>
          <a:xfrm>
            <a:off x="7409896" y="204185"/>
            <a:ext cx="4477304" cy="6116715"/>
          </a:xfrm>
          <a:prstGeom prst="rect">
            <a:avLst/>
          </a:prstGeom>
        </p:spPr>
      </p:pic>
      <p:sp>
        <p:nvSpPr>
          <p:cNvPr id="6" name="Rectangle 5">
            <a:extLst>
              <a:ext uri="{FF2B5EF4-FFF2-40B4-BE49-F238E27FC236}">
                <a16:creationId xmlns:a16="http://schemas.microsoft.com/office/drawing/2014/main" id="{3C5D18EE-60DF-40F6-9271-D2865CB93F43}"/>
              </a:ext>
            </a:extLst>
          </p:cNvPr>
          <p:cNvSpPr/>
          <p:nvPr/>
        </p:nvSpPr>
        <p:spPr>
          <a:xfrm>
            <a:off x="544080" y="321789"/>
            <a:ext cx="256352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MEDIAN</a:t>
            </a:r>
          </a:p>
        </p:txBody>
      </p:sp>
      <p:sp>
        <p:nvSpPr>
          <p:cNvPr id="7" name="TextBox 6">
            <a:extLst>
              <a:ext uri="{FF2B5EF4-FFF2-40B4-BE49-F238E27FC236}">
                <a16:creationId xmlns:a16="http://schemas.microsoft.com/office/drawing/2014/main" id="{0B82691E-0FAE-480C-9859-11B5AC0DF415}"/>
              </a:ext>
            </a:extLst>
          </p:cNvPr>
          <p:cNvSpPr txBox="1"/>
          <p:nvPr/>
        </p:nvSpPr>
        <p:spPr>
          <a:xfrm>
            <a:off x="701336" y="1340529"/>
            <a:ext cx="6360652" cy="646331"/>
          </a:xfrm>
          <a:prstGeom prst="rect">
            <a:avLst/>
          </a:prstGeom>
          <a:noFill/>
        </p:spPr>
        <p:txBody>
          <a:bodyPr wrap="none" rtlCol="0">
            <a:spAutoFit/>
          </a:bodyPr>
          <a:lstStyle/>
          <a:p>
            <a:pPr marL="285750" indent="-285750">
              <a:buFont typeface="Wingdings" panose="05000000000000000000" pitchFamily="2" charset="2"/>
              <a:buChar char="v"/>
            </a:pPr>
            <a:r>
              <a:rPr lang="en-US" dirty="0"/>
              <a:t>IT DIVIDE DATA INTO TWO HALF OR WE CAN SAY 50-50.</a:t>
            </a:r>
          </a:p>
          <a:p>
            <a:pPr marL="285750" indent="-285750">
              <a:buFont typeface="Wingdings" panose="05000000000000000000" pitchFamily="2" charset="2"/>
              <a:buChar char="v"/>
            </a:pPr>
            <a:r>
              <a:rPr lang="en-US" dirty="0"/>
              <a:t>MEDIAN IS USED WHEN DATA IS NOT NORMALLY DISTRIBUTED. </a:t>
            </a:r>
            <a:endParaRPr lang="en-IN" dirty="0"/>
          </a:p>
        </p:txBody>
      </p:sp>
      <p:pic>
        <p:nvPicPr>
          <p:cNvPr id="9" name="Picture 8">
            <a:extLst>
              <a:ext uri="{FF2B5EF4-FFF2-40B4-BE49-F238E27FC236}">
                <a16:creationId xmlns:a16="http://schemas.microsoft.com/office/drawing/2014/main" id="{F1B235EE-7416-4398-BF61-2534A7D260F2}"/>
              </a:ext>
            </a:extLst>
          </p:cNvPr>
          <p:cNvPicPr>
            <a:picLocks noChangeAspect="1"/>
          </p:cNvPicPr>
          <p:nvPr/>
        </p:nvPicPr>
        <p:blipFill>
          <a:blip r:embed="rId3"/>
          <a:stretch>
            <a:fillRect/>
          </a:stretch>
        </p:blipFill>
        <p:spPr>
          <a:xfrm>
            <a:off x="1016294" y="2363680"/>
            <a:ext cx="5486400" cy="3657600"/>
          </a:xfrm>
          <a:prstGeom prst="rect">
            <a:avLst/>
          </a:prstGeom>
        </p:spPr>
      </p:pic>
    </p:spTree>
    <p:extLst>
      <p:ext uri="{BB962C8B-B14F-4D97-AF65-F5344CB8AC3E}">
        <p14:creationId xmlns:p14="http://schemas.microsoft.com/office/powerpoint/2010/main" val="2684183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53E9AD-F8A8-4B12-B8A4-0B9F3570F4AA}"/>
              </a:ext>
            </a:extLst>
          </p:cNvPr>
          <p:cNvPicPr>
            <a:picLocks noChangeAspect="1"/>
          </p:cNvPicPr>
          <p:nvPr/>
        </p:nvPicPr>
        <p:blipFill>
          <a:blip r:embed="rId2"/>
          <a:stretch>
            <a:fillRect/>
          </a:stretch>
        </p:blipFill>
        <p:spPr>
          <a:xfrm>
            <a:off x="1260629" y="2849733"/>
            <a:ext cx="9250532" cy="3493686"/>
          </a:xfrm>
          <a:prstGeom prst="rect">
            <a:avLst/>
          </a:prstGeom>
        </p:spPr>
      </p:pic>
      <p:sp>
        <p:nvSpPr>
          <p:cNvPr id="3" name="Rectangle 2">
            <a:extLst>
              <a:ext uri="{FF2B5EF4-FFF2-40B4-BE49-F238E27FC236}">
                <a16:creationId xmlns:a16="http://schemas.microsoft.com/office/drawing/2014/main" id="{B5571B0E-00B3-4B51-A152-F566364394CB}"/>
              </a:ext>
            </a:extLst>
          </p:cNvPr>
          <p:cNvSpPr/>
          <p:nvPr/>
        </p:nvSpPr>
        <p:spPr>
          <a:xfrm>
            <a:off x="653053" y="188624"/>
            <a:ext cx="195495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MEAN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0BCA4E44-E06C-4F1E-BC6C-F0CE91DAF791}"/>
              </a:ext>
            </a:extLst>
          </p:cNvPr>
          <p:cNvSpPr txBox="1"/>
          <p:nvPr/>
        </p:nvSpPr>
        <p:spPr>
          <a:xfrm>
            <a:off x="2828006" y="1442235"/>
            <a:ext cx="6115777" cy="1077218"/>
          </a:xfrm>
          <a:prstGeom prst="rect">
            <a:avLst/>
          </a:prstGeom>
          <a:noFill/>
        </p:spPr>
        <p:txBody>
          <a:bodyPr wrap="none" rtlCol="0">
            <a:spAutoFit/>
          </a:bodyPr>
          <a:lstStyle/>
          <a:p>
            <a:pPr marL="285750" indent="-285750">
              <a:buFont typeface="Wingdings" panose="05000000000000000000" pitchFamily="2" charset="2"/>
              <a:buChar char="v"/>
            </a:pPr>
            <a:r>
              <a:rPr lang="en-US" sz="3200" dirty="0"/>
              <a:t>DEFINE AS AVERAGE OF NUMBER</a:t>
            </a:r>
          </a:p>
          <a:p>
            <a:pPr marL="285750" indent="-285750">
              <a:buFont typeface="Wingdings" panose="05000000000000000000" pitchFamily="2" charset="2"/>
              <a:buChar char="v"/>
            </a:pPr>
            <a:r>
              <a:rPr lang="en-US" sz="3200" dirty="0"/>
              <a:t>X= (X1+X2+X3+X4+X5)/5</a:t>
            </a:r>
            <a:endParaRPr lang="en-IN" sz="3200" dirty="0"/>
          </a:p>
        </p:txBody>
      </p:sp>
    </p:spTree>
    <p:extLst>
      <p:ext uri="{BB962C8B-B14F-4D97-AF65-F5344CB8AC3E}">
        <p14:creationId xmlns:p14="http://schemas.microsoft.com/office/powerpoint/2010/main" val="2944947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0EEC0-7368-47F1-B75A-33AC84DF2250}"/>
              </a:ext>
            </a:extLst>
          </p:cNvPr>
          <p:cNvPicPr>
            <a:picLocks noChangeAspect="1"/>
          </p:cNvPicPr>
          <p:nvPr/>
        </p:nvPicPr>
        <p:blipFill>
          <a:blip r:embed="rId2"/>
          <a:stretch>
            <a:fillRect/>
          </a:stretch>
        </p:blipFill>
        <p:spPr>
          <a:xfrm>
            <a:off x="816746" y="292963"/>
            <a:ext cx="10315852" cy="6356412"/>
          </a:xfrm>
          <a:prstGeom prst="rect">
            <a:avLst/>
          </a:prstGeom>
        </p:spPr>
      </p:pic>
    </p:spTree>
    <p:extLst>
      <p:ext uri="{BB962C8B-B14F-4D97-AF65-F5344CB8AC3E}">
        <p14:creationId xmlns:p14="http://schemas.microsoft.com/office/powerpoint/2010/main" val="4132444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856C41-5DB5-401A-974E-7EE49FDD726F}"/>
              </a:ext>
            </a:extLst>
          </p:cNvPr>
          <p:cNvPicPr>
            <a:picLocks noChangeAspect="1"/>
          </p:cNvPicPr>
          <p:nvPr/>
        </p:nvPicPr>
        <p:blipFill>
          <a:blip r:embed="rId2"/>
          <a:stretch>
            <a:fillRect/>
          </a:stretch>
        </p:blipFill>
        <p:spPr>
          <a:xfrm>
            <a:off x="754603" y="763480"/>
            <a:ext cx="10244830" cy="5480277"/>
          </a:xfrm>
          <a:prstGeom prst="rect">
            <a:avLst/>
          </a:prstGeom>
        </p:spPr>
      </p:pic>
    </p:spTree>
    <p:extLst>
      <p:ext uri="{BB962C8B-B14F-4D97-AF65-F5344CB8AC3E}">
        <p14:creationId xmlns:p14="http://schemas.microsoft.com/office/powerpoint/2010/main" val="300763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13F80A-2B72-49E8-9E5B-CFA356EEC6A1}"/>
              </a:ext>
            </a:extLst>
          </p:cNvPr>
          <p:cNvPicPr>
            <a:picLocks noChangeAspect="1"/>
          </p:cNvPicPr>
          <p:nvPr/>
        </p:nvPicPr>
        <p:blipFill>
          <a:blip r:embed="rId2"/>
          <a:stretch>
            <a:fillRect/>
          </a:stretch>
        </p:blipFill>
        <p:spPr>
          <a:xfrm>
            <a:off x="0" y="284085"/>
            <a:ext cx="12002609" cy="6573915"/>
          </a:xfrm>
          <a:prstGeom prst="rect">
            <a:avLst/>
          </a:prstGeom>
        </p:spPr>
      </p:pic>
    </p:spTree>
    <p:extLst>
      <p:ext uri="{BB962C8B-B14F-4D97-AF65-F5344CB8AC3E}">
        <p14:creationId xmlns:p14="http://schemas.microsoft.com/office/powerpoint/2010/main" val="1629078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1F44CC-F8D6-49F7-A55B-1742BE247947}"/>
              </a:ext>
            </a:extLst>
          </p:cNvPr>
          <p:cNvSpPr/>
          <p:nvPr/>
        </p:nvSpPr>
        <p:spPr>
          <a:xfrm>
            <a:off x="759112" y="806895"/>
            <a:ext cx="4292281" cy="3046988"/>
          </a:xfrm>
          <a:prstGeom prst="rect">
            <a:avLst/>
          </a:prstGeom>
          <a:noFill/>
        </p:spPr>
        <p:txBody>
          <a:bodyPr wrap="square" lIns="91440" tIns="45720" rIns="91440" bIns="45720">
            <a:spAutoFit/>
          </a:bodyPr>
          <a:lstStyle/>
          <a:p>
            <a:pPr algn="ctr"/>
            <a:r>
              <a:rPr lang="en-US" sz="9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S Gothic" panose="020B0609070205080204" pitchFamily="49" charset="-128"/>
                <a:ea typeface="MS Gothic" panose="020B0609070205080204" pitchFamily="49" charset="-128"/>
              </a:rPr>
              <a:t>BIG </a:t>
            </a:r>
          </a:p>
          <a:p>
            <a:pPr algn="ctr"/>
            <a:r>
              <a:rPr lang="en-US" sz="9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S Gothic" panose="020B0609070205080204" pitchFamily="49" charset="-128"/>
                <a:ea typeface="MS Gothic" panose="020B0609070205080204" pitchFamily="49" charset="-128"/>
              </a:rPr>
              <a:t>DATA</a:t>
            </a:r>
            <a:endPar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S Gothic" panose="020B0609070205080204" pitchFamily="49" charset="-128"/>
              <a:ea typeface="MS Gothic" panose="020B0609070205080204" pitchFamily="49" charset="-128"/>
            </a:endParaRPr>
          </a:p>
        </p:txBody>
      </p:sp>
      <p:sp>
        <p:nvSpPr>
          <p:cNvPr id="5" name="TextBox 4">
            <a:extLst>
              <a:ext uri="{FF2B5EF4-FFF2-40B4-BE49-F238E27FC236}">
                <a16:creationId xmlns:a16="http://schemas.microsoft.com/office/drawing/2014/main" id="{F3D5C47F-CC1A-4116-8586-4D83D418CA75}"/>
              </a:ext>
            </a:extLst>
          </p:cNvPr>
          <p:cNvSpPr txBox="1"/>
          <p:nvPr/>
        </p:nvSpPr>
        <p:spPr>
          <a:xfrm>
            <a:off x="517864" y="4527611"/>
            <a:ext cx="3770648" cy="923330"/>
          </a:xfrm>
          <a:prstGeom prst="rect">
            <a:avLst/>
          </a:prstGeom>
          <a:noFill/>
        </p:spPr>
        <p:txBody>
          <a:bodyPr wrap="none" rtlCol="0">
            <a:spAutoFit/>
          </a:bodyPr>
          <a:lstStyle/>
          <a:p>
            <a:r>
              <a:rPr lang="en-US" dirty="0">
                <a:solidFill>
                  <a:schemeClr val="accent6">
                    <a:lumMod val="50000"/>
                  </a:schemeClr>
                </a:solidFill>
              </a:rPr>
              <a:t>Data which is too large and Complex</a:t>
            </a:r>
          </a:p>
          <a:p>
            <a:r>
              <a:rPr lang="en-US" dirty="0">
                <a:solidFill>
                  <a:schemeClr val="accent6">
                    <a:lumMod val="50000"/>
                  </a:schemeClr>
                </a:solidFill>
              </a:rPr>
              <a:t> for conventional data tools to capture</a:t>
            </a:r>
          </a:p>
          <a:p>
            <a:r>
              <a:rPr lang="en-US" dirty="0">
                <a:solidFill>
                  <a:schemeClr val="accent6">
                    <a:lumMod val="50000"/>
                  </a:schemeClr>
                </a:solidFill>
              </a:rPr>
              <a:t> store and analysis</a:t>
            </a:r>
            <a:endParaRPr lang="en-IN" dirty="0">
              <a:solidFill>
                <a:schemeClr val="accent6">
                  <a:lumMod val="50000"/>
                </a:schemeClr>
              </a:solidFill>
            </a:endParaRPr>
          </a:p>
        </p:txBody>
      </p:sp>
      <p:graphicFrame>
        <p:nvGraphicFramePr>
          <p:cNvPr id="6" name="Diagram 5">
            <a:extLst>
              <a:ext uri="{FF2B5EF4-FFF2-40B4-BE49-F238E27FC236}">
                <a16:creationId xmlns:a16="http://schemas.microsoft.com/office/drawing/2014/main" id="{8F95FD55-02BF-4154-A440-7E8C4AC283EE}"/>
              </a:ext>
            </a:extLst>
          </p:cNvPr>
          <p:cNvGraphicFramePr/>
          <p:nvPr>
            <p:extLst>
              <p:ext uri="{D42A27DB-BD31-4B8C-83A1-F6EECF244321}">
                <p14:modId xmlns:p14="http://schemas.microsoft.com/office/powerpoint/2010/main" val="3182797619"/>
              </p:ext>
            </p:extLst>
          </p:nvPr>
        </p:nvGraphicFramePr>
        <p:xfrm>
          <a:off x="3772024" y="452761"/>
          <a:ext cx="7902112" cy="5317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3434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D298BA-C7CF-498F-9664-622793B57B7B}"/>
              </a:ext>
            </a:extLst>
          </p:cNvPr>
          <p:cNvSpPr/>
          <p:nvPr/>
        </p:nvSpPr>
        <p:spPr>
          <a:xfrm>
            <a:off x="2369114" y="170869"/>
            <a:ext cx="745377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MEASURE OF DISPERSION</a:t>
            </a:r>
          </a:p>
        </p:txBody>
      </p:sp>
      <p:sp>
        <p:nvSpPr>
          <p:cNvPr id="3" name="TextBox 2">
            <a:extLst>
              <a:ext uri="{FF2B5EF4-FFF2-40B4-BE49-F238E27FC236}">
                <a16:creationId xmlns:a16="http://schemas.microsoft.com/office/drawing/2014/main" id="{0B95B4B7-4973-4679-82F4-6CEB3984D99B}"/>
              </a:ext>
            </a:extLst>
          </p:cNvPr>
          <p:cNvSpPr txBox="1"/>
          <p:nvPr/>
        </p:nvSpPr>
        <p:spPr>
          <a:xfrm>
            <a:off x="1340528" y="1236242"/>
            <a:ext cx="11037656" cy="1384995"/>
          </a:xfrm>
          <a:prstGeom prst="rect">
            <a:avLst/>
          </a:prstGeom>
          <a:noFill/>
        </p:spPr>
        <p:txBody>
          <a:bodyPr wrap="square" rtlCol="0">
            <a:spAutoFit/>
          </a:bodyPr>
          <a:lstStyle/>
          <a:p>
            <a:r>
              <a:rPr lang="en-US" sz="3200" dirty="0"/>
              <a:t>                       SEMI-INTERQUARTILE-RANGE</a:t>
            </a:r>
          </a:p>
          <a:p>
            <a:endParaRPr lang="en-US" sz="3200" dirty="0"/>
          </a:p>
          <a:p>
            <a:pPr marL="342900" indent="-342900">
              <a:buFont typeface="Wingdings" panose="05000000000000000000" pitchFamily="2" charset="2"/>
              <a:buChar char="v"/>
            </a:pPr>
            <a:r>
              <a:rPr lang="en-US" sz="2000" dirty="0"/>
              <a:t>INTERQUARTILE RANGE REFER TO DISTANCE BETWEEN THE 1</a:t>
            </a:r>
            <a:r>
              <a:rPr lang="en-US" sz="2000" baseline="30000" dirty="0"/>
              <a:t>ST</a:t>
            </a:r>
            <a:r>
              <a:rPr lang="en-US" sz="2000" dirty="0"/>
              <a:t> AND 3</a:t>
            </a:r>
            <a:r>
              <a:rPr lang="en-US" sz="2000" baseline="30000" dirty="0"/>
              <a:t>RD</a:t>
            </a:r>
            <a:r>
              <a:rPr lang="en-US" sz="2000" dirty="0"/>
              <a:t>  QUARTILE.</a:t>
            </a:r>
          </a:p>
        </p:txBody>
      </p:sp>
      <p:sp>
        <p:nvSpPr>
          <p:cNvPr id="4" name="Rectangle 3">
            <a:extLst>
              <a:ext uri="{FF2B5EF4-FFF2-40B4-BE49-F238E27FC236}">
                <a16:creationId xmlns:a16="http://schemas.microsoft.com/office/drawing/2014/main" id="{78EDE6AC-474E-45EE-A610-B6BD7C7EA284}"/>
              </a:ext>
            </a:extLst>
          </p:cNvPr>
          <p:cNvSpPr/>
          <p:nvPr/>
        </p:nvSpPr>
        <p:spPr>
          <a:xfrm>
            <a:off x="1589103" y="3195960"/>
            <a:ext cx="2139518" cy="1040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endParaRPr lang="en-IN" dirty="0"/>
          </a:p>
        </p:txBody>
      </p:sp>
      <p:sp>
        <p:nvSpPr>
          <p:cNvPr id="5" name="Rectangle 4">
            <a:extLst>
              <a:ext uri="{FF2B5EF4-FFF2-40B4-BE49-F238E27FC236}">
                <a16:creationId xmlns:a16="http://schemas.microsoft.com/office/drawing/2014/main" id="{83E52553-E9D8-4733-8387-9358473D193E}"/>
              </a:ext>
            </a:extLst>
          </p:cNvPr>
          <p:cNvSpPr/>
          <p:nvPr/>
        </p:nvSpPr>
        <p:spPr>
          <a:xfrm>
            <a:off x="3805560" y="3195959"/>
            <a:ext cx="2139518" cy="1040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endParaRPr lang="en-IN" dirty="0"/>
          </a:p>
        </p:txBody>
      </p:sp>
      <p:sp>
        <p:nvSpPr>
          <p:cNvPr id="6" name="Rectangle 5">
            <a:extLst>
              <a:ext uri="{FF2B5EF4-FFF2-40B4-BE49-F238E27FC236}">
                <a16:creationId xmlns:a16="http://schemas.microsoft.com/office/drawing/2014/main" id="{D5080536-9D36-4099-AC69-3EF142864CB8}"/>
              </a:ext>
            </a:extLst>
          </p:cNvPr>
          <p:cNvSpPr/>
          <p:nvPr/>
        </p:nvSpPr>
        <p:spPr>
          <a:xfrm>
            <a:off x="6022017" y="3195959"/>
            <a:ext cx="2139518" cy="1040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endParaRPr lang="en-IN" dirty="0"/>
          </a:p>
        </p:txBody>
      </p:sp>
      <p:sp>
        <p:nvSpPr>
          <p:cNvPr id="7" name="Rectangle 6">
            <a:extLst>
              <a:ext uri="{FF2B5EF4-FFF2-40B4-BE49-F238E27FC236}">
                <a16:creationId xmlns:a16="http://schemas.microsoft.com/office/drawing/2014/main" id="{89BAB4EA-3A8A-4C0F-B154-B0828F77E31F}"/>
              </a:ext>
            </a:extLst>
          </p:cNvPr>
          <p:cNvSpPr/>
          <p:nvPr/>
        </p:nvSpPr>
        <p:spPr>
          <a:xfrm>
            <a:off x="8238474" y="3195959"/>
            <a:ext cx="2139518" cy="1040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endParaRPr lang="en-IN" dirty="0"/>
          </a:p>
        </p:txBody>
      </p:sp>
      <p:sp>
        <p:nvSpPr>
          <p:cNvPr id="8" name="TextBox 7">
            <a:extLst>
              <a:ext uri="{FF2B5EF4-FFF2-40B4-BE49-F238E27FC236}">
                <a16:creationId xmlns:a16="http://schemas.microsoft.com/office/drawing/2014/main" id="{2146D002-8C7B-4C64-8A80-FDE0D2359222}"/>
              </a:ext>
            </a:extLst>
          </p:cNvPr>
          <p:cNvSpPr txBox="1"/>
          <p:nvPr/>
        </p:nvSpPr>
        <p:spPr>
          <a:xfrm>
            <a:off x="3534426" y="2763280"/>
            <a:ext cx="542267" cy="461665"/>
          </a:xfrm>
          <a:prstGeom prst="rect">
            <a:avLst/>
          </a:prstGeom>
          <a:noFill/>
        </p:spPr>
        <p:txBody>
          <a:bodyPr wrap="square" rtlCol="0">
            <a:spAutoFit/>
          </a:bodyPr>
          <a:lstStyle/>
          <a:p>
            <a:r>
              <a:rPr lang="en-US" sz="2400" dirty="0"/>
              <a:t>Q1</a:t>
            </a:r>
            <a:endParaRPr lang="en-IN" sz="2400" dirty="0"/>
          </a:p>
        </p:txBody>
      </p:sp>
      <p:sp>
        <p:nvSpPr>
          <p:cNvPr id="9" name="TextBox 8">
            <a:extLst>
              <a:ext uri="{FF2B5EF4-FFF2-40B4-BE49-F238E27FC236}">
                <a16:creationId xmlns:a16="http://schemas.microsoft.com/office/drawing/2014/main" id="{CC22A125-2855-4AEC-9C48-F2F50B5FDE8D}"/>
              </a:ext>
            </a:extLst>
          </p:cNvPr>
          <p:cNvSpPr txBox="1"/>
          <p:nvPr/>
        </p:nvSpPr>
        <p:spPr>
          <a:xfrm>
            <a:off x="5716660" y="2765473"/>
            <a:ext cx="542267" cy="461665"/>
          </a:xfrm>
          <a:prstGeom prst="rect">
            <a:avLst/>
          </a:prstGeom>
          <a:noFill/>
        </p:spPr>
        <p:txBody>
          <a:bodyPr wrap="square" rtlCol="0">
            <a:spAutoFit/>
          </a:bodyPr>
          <a:lstStyle/>
          <a:p>
            <a:r>
              <a:rPr lang="en-US" sz="2400" dirty="0"/>
              <a:t>Q2</a:t>
            </a:r>
            <a:endParaRPr lang="en-IN" sz="2400" dirty="0"/>
          </a:p>
        </p:txBody>
      </p:sp>
      <p:sp>
        <p:nvSpPr>
          <p:cNvPr id="10" name="TextBox 9">
            <a:extLst>
              <a:ext uri="{FF2B5EF4-FFF2-40B4-BE49-F238E27FC236}">
                <a16:creationId xmlns:a16="http://schemas.microsoft.com/office/drawing/2014/main" id="{D86CBDAB-FAF3-40AE-B810-02B2409DEF96}"/>
              </a:ext>
            </a:extLst>
          </p:cNvPr>
          <p:cNvSpPr txBox="1"/>
          <p:nvPr/>
        </p:nvSpPr>
        <p:spPr>
          <a:xfrm>
            <a:off x="7930720" y="2741811"/>
            <a:ext cx="542267" cy="461665"/>
          </a:xfrm>
          <a:prstGeom prst="rect">
            <a:avLst/>
          </a:prstGeom>
          <a:noFill/>
        </p:spPr>
        <p:txBody>
          <a:bodyPr wrap="square" rtlCol="0">
            <a:spAutoFit/>
          </a:bodyPr>
          <a:lstStyle/>
          <a:p>
            <a:r>
              <a:rPr lang="en-US" sz="2400" dirty="0"/>
              <a:t>Q3</a:t>
            </a:r>
            <a:endParaRPr lang="en-IN" sz="2400" dirty="0"/>
          </a:p>
        </p:txBody>
      </p:sp>
      <p:sp>
        <p:nvSpPr>
          <p:cNvPr id="11" name="Double Brace 10">
            <a:extLst>
              <a:ext uri="{FF2B5EF4-FFF2-40B4-BE49-F238E27FC236}">
                <a16:creationId xmlns:a16="http://schemas.microsoft.com/office/drawing/2014/main" id="{6B431D57-53D2-499B-8320-17BF30B8755D}"/>
              </a:ext>
            </a:extLst>
          </p:cNvPr>
          <p:cNvSpPr/>
          <p:nvPr/>
        </p:nvSpPr>
        <p:spPr>
          <a:xfrm>
            <a:off x="3912132" y="4441806"/>
            <a:ext cx="4219770" cy="754602"/>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a:extLst>
              <a:ext uri="{FF2B5EF4-FFF2-40B4-BE49-F238E27FC236}">
                <a16:creationId xmlns:a16="http://schemas.microsoft.com/office/drawing/2014/main" id="{9B2F3C0A-EE66-46B7-B5BA-6FE854D19DEE}"/>
              </a:ext>
            </a:extLst>
          </p:cNvPr>
          <p:cNvSpPr txBox="1"/>
          <p:nvPr/>
        </p:nvSpPr>
        <p:spPr>
          <a:xfrm>
            <a:off x="5024821" y="4550077"/>
            <a:ext cx="1994392" cy="646331"/>
          </a:xfrm>
          <a:prstGeom prst="rect">
            <a:avLst/>
          </a:prstGeom>
          <a:noFill/>
        </p:spPr>
        <p:txBody>
          <a:bodyPr wrap="none" rtlCol="0">
            <a:spAutoFit/>
          </a:bodyPr>
          <a:lstStyle/>
          <a:p>
            <a:r>
              <a:rPr lang="en-US" dirty="0"/>
              <a:t>Interquartile Range</a:t>
            </a:r>
          </a:p>
          <a:p>
            <a:r>
              <a:rPr lang="en-US" dirty="0"/>
              <a:t>          Q3-Q1</a:t>
            </a:r>
            <a:endParaRPr lang="en-IN" dirty="0"/>
          </a:p>
        </p:txBody>
      </p:sp>
    </p:spTree>
    <p:extLst>
      <p:ext uri="{BB962C8B-B14F-4D97-AF65-F5344CB8AC3E}">
        <p14:creationId xmlns:p14="http://schemas.microsoft.com/office/powerpoint/2010/main" val="969884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92773B-AAAE-4F84-9B4E-72D8AE5CD462}"/>
              </a:ext>
            </a:extLst>
          </p:cNvPr>
          <p:cNvPicPr>
            <a:picLocks noChangeAspect="1"/>
          </p:cNvPicPr>
          <p:nvPr/>
        </p:nvPicPr>
        <p:blipFill>
          <a:blip r:embed="rId2"/>
          <a:stretch>
            <a:fillRect/>
          </a:stretch>
        </p:blipFill>
        <p:spPr>
          <a:xfrm>
            <a:off x="1402672" y="346229"/>
            <a:ext cx="9303798" cy="5877018"/>
          </a:xfrm>
          <a:prstGeom prst="rect">
            <a:avLst/>
          </a:prstGeom>
        </p:spPr>
      </p:pic>
    </p:spTree>
    <p:extLst>
      <p:ext uri="{BB962C8B-B14F-4D97-AF65-F5344CB8AC3E}">
        <p14:creationId xmlns:p14="http://schemas.microsoft.com/office/powerpoint/2010/main" val="1978050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0BCEFB-2AE5-4731-A07C-F2BE8476DD2D}"/>
              </a:ext>
            </a:extLst>
          </p:cNvPr>
          <p:cNvPicPr>
            <a:picLocks noChangeAspect="1"/>
          </p:cNvPicPr>
          <p:nvPr/>
        </p:nvPicPr>
        <p:blipFill>
          <a:blip r:embed="rId2"/>
          <a:stretch>
            <a:fillRect/>
          </a:stretch>
        </p:blipFill>
        <p:spPr>
          <a:xfrm>
            <a:off x="1524000" y="195308"/>
            <a:ext cx="9144000" cy="6467383"/>
          </a:xfrm>
          <a:prstGeom prst="rect">
            <a:avLst/>
          </a:prstGeom>
        </p:spPr>
      </p:pic>
    </p:spTree>
    <p:extLst>
      <p:ext uri="{BB962C8B-B14F-4D97-AF65-F5344CB8AC3E}">
        <p14:creationId xmlns:p14="http://schemas.microsoft.com/office/powerpoint/2010/main" val="950914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2762AA-DB5F-4301-B79A-704751CC8350}"/>
              </a:ext>
            </a:extLst>
          </p:cNvPr>
          <p:cNvSpPr/>
          <p:nvPr/>
        </p:nvSpPr>
        <p:spPr>
          <a:xfrm>
            <a:off x="2758048" y="215257"/>
            <a:ext cx="680019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Coefficient of  Variation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802F5D29-1B2D-44BD-B312-46A463510021}"/>
              </a:ext>
            </a:extLst>
          </p:cNvPr>
          <p:cNvSpPr txBox="1"/>
          <p:nvPr/>
        </p:nvSpPr>
        <p:spPr>
          <a:xfrm>
            <a:off x="3416081" y="1358283"/>
            <a:ext cx="5484130" cy="1015663"/>
          </a:xfrm>
          <a:prstGeom prst="rect">
            <a:avLst/>
          </a:prstGeom>
          <a:noFill/>
        </p:spPr>
        <p:txBody>
          <a:bodyPr wrap="none" rtlCol="0">
            <a:spAutoFit/>
          </a:bodyPr>
          <a:lstStyle/>
          <a:p>
            <a:r>
              <a:rPr lang="en-US" sz="6000" dirty="0"/>
              <a:t>CV= (S/x”)*100%</a:t>
            </a:r>
            <a:endParaRPr lang="en-IN" sz="6000" dirty="0"/>
          </a:p>
        </p:txBody>
      </p:sp>
      <p:sp>
        <p:nvSpPr>
          <p:cNvPr id="4" name="TextBox 3">
            <a:extLst>
              <a:ext uri="{FF2B5EF4-FFF2-40B4-BE49-F238E27FC236}">
                <a16:creationId xmlns:a16="http://schemas.microsoft.com/office/drawing/2014/main" id="{3FB8E009-8B18-493F-95EA-363CF7716E67}"/>
              </a:ext>
            </a:extLst>
          </p:cNvPr>
          <p:cNvSpPr txBox="1"/>
          <p:nvPr/>
        </p:nvSpPr>
        <p:spPr>
          <a:xfrm>
            <a:off x="4399029" y="2373946"/>
            <a:ext cx="3393942" cy="954107"/>
          </a:xfrm>
          <a:prstGeom prst="rect">
            <a:avLst/>
          </a:prstGeom>
          <a:noFill/>
        </p:spPr>
        <p:txBody>
          <a:bodyPr wrap="none" rtlCol="0">
            <a:spAutoFit/>
          </a:bodyPr>
          <a:lstStyle/>
          <a:p>
            <a:r>
              <a:rPr lang="en-US" sz="2800" dirty="0"/>
              <a:t>S= Standard Deviation</a:t>
            </a:r>
          </a:p>
          <a:p>
            <a:r>
              <a:rPr lang="en-US" sz="2800" dirty="0"/>
              <a:t>X”= Average or Mean</a:t>
            </a:r>
            <a:endParaRPr lang="en-IN" sz="2800" dirty="0"/>
          </a:p>
        </p:txBody>
      </p:sp>
      <p:sp>
        <p:nvSpPr>
          <p:cNvPr id="5" name="Rectangle: Top Corners Rounded 4">
            <a:extLst>
              <a:ext uri="{FF2B5EF4-FFF2-40B4-BE49-F238E27FC236}">
                <a16:creationId xmlns:a16="http://schemas.microsoft.com/office/drawing/2014/main" id="{B60146F8-016E-4076-B3A6-9A89E5A9FE22}"/>
              </a:ext>
            </a:extLst>
          </p:cNvPr>
          <p:cNvSpPr/>
          <p:nvPr/>
        </p:nvSpPr>
        <p:spPr>
          <a:xfrm>
            <a:off x="1358283" y="3328053"/>
            <a:ext cx="9836458" cy="488272"/>
          </a:xfrm>
          <a:prstGeom prst="round2Same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Arrow: Up-Down 7">
            <a:extLst>
              <a:ext uri="{FF2B5EF4-FFF2-40B4-BE49-F238E27FC236}">
                <a16:creationId xmlns:a16="http://schemas.microsoft.com/office/drawing/2014/main" id="{DD7D571A-5C81-4957-8146-4DCD788211B2}"/>
              </a:ext>
            </a:extLst>
          </p:cNvPr>
          <p:cNvSpPr/>
          <p:nvPr/>
        </p:nvSpPr>
        <p:spPr>
          <a:xfrm>
            <a:off x="5881457" y="3816325"/>
            <a:ext cx="429085" cy="2638914"/>
          </a:xfrm>
          <a:prstGeom prst="up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Left 8">
            <a:extLst>
              <a:ext uri="{FF2B5EF4-FFF2-40B4-BE49-F238E27FC236}">
                <a16:creationId xmlns:a16="http://schemas.microsoft.com/office/drawing/2014/main" id="{C4DB8CEB-04E9-42FF-B41D-BB51A48656FB}"/>
              </a:ext>
            </a:extLst>
          </p:cNvPr>
          <p:cNvSpPr/>
          <p:nvPr/>
        </p:nvSpPr>
        <p:spPr>
          <a:xfrm>
            <a:off x="1988598" y="3941685"/>
            <a:ext cx="4012707" cy="488272"/>
          </a:xfrm>
          <a:prstGeom prst="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  A</a:t>
            </a:r>
            <a:endParaRPr lang="en-IN" dirty="0"/>
          </a:p>
        </p:txBody>
      </p:sp>
      <p:sp>
        <p:nvSpPr>
          <p:cNvPr id="10" name="Arrow: Right 9">
            <a:extLst>
              <a:ext uri="{FF2B5EF4-FFF2-40B4-BE49-F238E27FC236}">
                <a16:creationId xmlns:a16="http://schemas.microsoft.com/office/drawing/2014/main" id="{E1DE5C5B-CE91-4926-8275-492398E6BF32}"/>
              </a:ext>
            </a:extLst>
          </p:cNvPr>
          <p:cNvSpPr/>
          <p:nvPr/>
        </p:nvSpPr>
        <p:spPr>
          <a:xfrm>
            <a:off x="6205491" y="4163627"/>
            <a:ext cx="4318988" cy="606805"/>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 B</a:t>
            </a:r>
            <a:endParaRPr lang="en-IN" dirty="0"/>
          </a:p>
        </p:txBody>
      </p:sp>
      <p:sp>
        <p:nvSpPr>
          <p:cNvPr id="11" name="TextBox 10">
            <a:extLst>
              <a:ext uri="{FF2B5EF4-FFF2-40B4-BE49-F238E27FC236}">
                <a16:creationId xmlns:a16="http://schemas.microsoft.com/office/drawing/2014/main" id="{84BD2967-176F-4329-B5AF-5B6EDE65472E}"/>
              </a:ext>
            </a:extLst>
          </p:cNvPr>
          <p:cNvSpPr txBox="1"/>
          <p:nvPr/>
        </p:nvSpPr>
        <p:spPr>
          <a:xfrm>
            <a:off x="2530136" y="4421080"/>
            <a:ext cx="2326663" cy="1477328"/>
          </a:xfrm>
          <a:prstGeom prst="rect">
            <a:avLst/>
          </a:prstGeom>
          <a:noFill/>
        </p:spPr>
        <p:txBody>
          <a:bodyPr wrap="none" rtlCol="0">
            <a:spAutoFit/>
          </a:bodyPr>
          <a:lstStyle/>
          <a:p>
            <a:r>
              <a:rPr lang="en-US" dirty="0"/>
              <a:t>Avg price last year=$5</a:t>
            </a:r>
          </a:p>
          <a:p>
            <a:r>
              <a:rPr lang="en-US" dirty="0"/>
              <a:t>Standard Deviation=$5</a:t>
            </a:r>
          </a:p>
          <a:p>
            <a:endParaRPr lang="en-US" dirty="0"/>
          </a:p>
          <a:p>
            <a:endParaRPr lang="en-US" dirty="0"/>
          </a:p>
          <a:p>
            <a:r>
              <a:rPr lang="en-US" b="1" dirty="0"/>
              <a:t>CV=100%</a:t>
            </a:r>
            <a:endParaRPr lang="en-IN" b="1" dirty="0"/>
          </a:p>
        </p:txBody>
      </p:sp>
      <p:sp>
        <p:nvSpPr>
          <p:cNvPr id="12" name="TextBox 11">
            <a:extLst>
              <a:ext uri="{FF2B5EF4-FFF2-40B4-BE49-F238E27FC236}">
                <a16:creationId xmlns:a16="http://schemas.microsoft.com/office/drawing/2014/main" id="{E7CD257F-424B-452E-9423-289332DCDB71}"/>
              </a:ext>
            </a:extLst>
          </p:cNvPr>
          <p:cNvSpPr txBox="1"/>
          <p:nvPr/>
        </p:nvSpPr>
        <p:spPr>
          <a:xfrm>
            <a:off x="6801775" y="4744245"/>
            <a:ext cx="2468946" cy="1477328"/>
          </a:xfrm>
          <a:prstGeom prst="rect">
            <a:avLst/>
          </a:prstGeom>
          <a:noFill/>
        </p:spPr>
        <p:txBody>
          <a:bodyPr wrap="none" rtlCol="0">
            <a:spAutoFit/>
          </a:bodyPr>
          <a:lstStyle/>
          <a:p>
            <a:r>
              <a:rPr lang="en-US" dirty="0"/>
              <a:t>Avg price last year=$100</a:t>
            </a:r>
          </a:p>
          <a:p>
            <a:r>
              <a:rPr lang="en-US" dirty="0"/>
              <a:t>Standard Deviation=$5</a:t>
            </a:r>
          </a:p>
          <a:p>
            <a:endParaRPr lang="en-US" dirty="0"/>
          </a:p>
          <a:p>
            <a:endParaRPr lang="en-US" dirty="0"/>
          </a:p>
          <a:p>
            <a:r>
              <a:rPr lang="en-US" b="1" dirty="0"/>
              <a:t>CV=5%</a:t>
            </a:r>
            <a:endParaRPr lang="en-IN" b="1" dirty="0"/>
          </a:p>
        </p:txBody>
      </p:sp>
    </p:spTree>
    <p:extLst>
      <p:ext uri="{BB962C8B-B14F-4D97-AF65-F5344CB8AC3E}">
        <p14:creationId xmlns:p14="http://schemas.microsoft.com/office/powerpoint/2010/main" val="744371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37F2A0-67F3-4657-A4F6-9E1C89E9EE51}"/>
              </a:ext>
            </a:extLst>
          </p:cNvPr>
          <p:cNvSpPr/>
          <p:nvPr/>
        </p:nvSpPr>
        <p:spPr>
          <a:xfrm>
            <a:off x="4929205" y="73215"/>
            <a:ext cx="2333589"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Boxplot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5AFD3BE6-6629-4836-B3DE-F3CE3DEF9744}"/>
              </a:ext>
            </a:extLst>
          </p:cNvPr>
          <p:cNvSpPr/>
          <p:nvPr/>
        </p:nvSpPr>
        <p:spPr>
          <a:xfrm>
            <a:off x="2219418" y="1156343"/>
            <a:ext cx="8123068" cy="8345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 box-plot is a visual description of the distribution based on</a:t>
            </a:r>
            <a:endParaRPr lang="en-IN" dirty="0"/>
          </a:p>
        </p:txBody>
      </p:sp>
      <p:cxnSp>
        <p:nvCxnSpPr>
          <p:cNvPr id="5" name="Straight Arrow Connector 4">
            <a:extLst>
              <a:ext uri="{FF2B5EF4-FFF2-40B4-BE49-F238E27FC236}">
                <a16:creationId xmlns:a16="http://schemas.microsoft.com/office/drawing/2014/main" id="{2E21DDD5-9868-492E-91E4-9171E60D536A}"/>
              </a:ext>
            </a:extLst>
          </p:cNvPr>
          <p:cNvCxnSpPr/>
          <p:nvPr/>
        </p:nvCxnSpPr>
        <p:spPr>
          <a:xfrm>
            <a:off x="3346882" y="1990844"/>
            <a:ext cx="0" cy="3779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EC05A50-35F4-402F-A695-FC609C5F14F4}"/>
              </a:ext>
            </a:extLst>
          </p:cNvPr>
          <p:cNvCxnSpPr/>
          <p:nvPr/>
        </p:nvCxnSpPr>
        <p:spPr>
          <a:xfrm>
            <a:off x="3346882" y="2343705"/>
            <a:ext cx="1979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D609D38-167C-43F9-B4B9-1C6DAB71F31A}"/>
              </a:ext>
            </a:extLst>
          </p:cNvPr>
          <p:cNvCxnSpPr/>
          <p:nvPr/>
        </p:nvCxnSpPr>
        <p:spPr>
          <a:xfrm>
            <a:off x="3341582" y="3188563"/>
            <a:ext cx="1979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141672C-BDCF-4BB1-B23B-4CEC79099257}"/>
              </a:ext>
            </a:extLst>
          </p:cNvPr>
          <p:cNvCxnSpPr/>
          <p:nvPr/>
        </p:nvCxnSpPr>
        <p:spPr>
          <a:xfrm>
            <a:off x="3345403" y="4867922"/>
            <a:ext cx="1979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6ECBF8-B87F-4CEC-821A-6DED681AC433}"/>
              </a:ext>
            </a:extLst>
          </p:cNvPr>
          <p:cNvCxnSpPr/>
          <p:nvPr/>
        </p:nvCxnSpPr>
        <p:spPr>
          <a:xfrm>
            <a:off x="3346882" y="5677270"/>
            <a:ext cx="1979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778A93-1DD7-4B6E-BCAA-E5941CDAC1D7}"/>
              </a:ext>
            </a:extLst>
          </p:cNvPr>
          <p:cNvCxnSpPr/>
          <p:nvPr/>
        </p:nvCxnSpPr>
        <p:spPr>
          <a:xfrm>
            <a:off x="3341582" y="3917654"/>
            <a:ext cx="1979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A82907-6CC4-47C7-AE10-0B57093FEF74}"/>
              </a:ext>
            </a:extLst>
          </p:cNvPr>
          <p:cNvSpPr txBox="1"/>
          <p:nvPr/>
        </p:nvSpPr>
        <p:spPr>
          <a:xfrm>
            <a:off x="5321302" y="2168397"/>
            <a:ext cx="1087157" cy="369332"/>
          </a:xfrm>
          <a:prstGeom prst="rect">
            <a:avLst/>
          </a:prstGeom>
          <a:noFill/>
        </p:spPr>
        <p:txBody>
          <a:bodyPr wrap="none" rtlCol="0">
            <a:spAutoFit/>
          </a:bodyPr>
          <a:lstStyle/>
          <a:p>
            <a:r>
              <a:rPr lang="en-US" dirty="0"/>
              <a:t>minimum</a:t>
            </a:r>
            <a:endParaRPr lang="en-IN" dirty="0"/>
          </a:p>
        </p:txBody>
      </p:sp>
      <p:sp>
        <p:nvSpPr>
          <p:cNvPr id="13" name="TextBox 12">
            <a:extLst>
              <a:ext uri="{FF2B5EF4-FFF2-40B4-BE49-F238E27FC236}">
                <a16:creationId xmlns:a16="http://schemas.microsoft.com/office/drawing/2014/main" id="{0A64241A-8E06-4ECC-849D-D65F0F28AD7F}"/>
              </a:ext>
            </a:extLst>
          </p:cNvPr>
          <p:cNvSpPr txBox="1"/>
          <p:nvPr/>
        </p:nvSpPr>
        <p:spPr>
          <a:xfrm>
            <a:off x="5486400" y="3003897"/>
            <a:ext cx="457176" cy="369332"/>
          </a:xfrm>
          <a:prstGeom prst="rect">
            <a:avLst/>
          </a:prstGeom>
          <a:noFill/>
        </p:spPr>
        <p:txBody>
          <a:bodyPr wrap="none" rtlCol="0">
            <a:spAutoFit/>
          </a:bodyPr>
          <a:lstStyle/>
          <a:p>
            <a:r>
              <a:rPr lang="en-US" dirty="0"/>
              <a:t>Q1</a:t>
            </a:r>
            <a:endParaRPr lang="en-IN" dirty="0"/>
          </a:p>
        </p:txBody>
      </p:sp>
      <p:sp>
        <p:nvSpPr>
          <p:cNvPr id="14" name="TextBox 13">
            <a:extLst>
              <a:ext uri="{FF2B5EF4-FFF2-40B4-BE49-F238E27FC236}">
                <a16:creationId xmlns:a16="http://schemas.microsoft.com/office/drawing/2014/main" id="{E75406E5-7F35-44B0-8EE7-0B82FB0DDD82}"/>
              </a:ext>
            </a:extLst>
          </p:cNvPr>
          <p:cNvSpPr txBox="1"/>
          <p:nvPr/>
        </p:nvSpPr>
        <p:spPr>
          <a:xfrm>
            <a:off x="5533242" y="3732988"/>
            <a:ext cx="904415" cy="369332"/>
          </a:xfrm>
          <a:prstGeom prst="rect">
            <a:avLst/>
          </a:prstGeom>
          <a:noFill/>
        </p:spPr>
        <p:txBody>
          <a:bodyPr wrap="none" rtlCol="0">
            <a:spAutoFit/>
          </a:bodyPr>
          <a:lstStyle/>
          <a:p>
            <a:r>
              <a:rPr lang="en-US" dirty="0"/>
              <a:t>Median</a:t>
            </a:r>
            <a:endParaRPr lang="en-IN" dirty="0"/>
          </a:p>
        </p:txBody>
      </p:sp>
      <p:sp>
        <p:nvSpPr>
          <p:cNvPr id="15" name="TextBox 14">
            <a:extLst>
              <a:ext uri="{FF2B5EF4-FFF2-40B4-BE49-F238E27FC236}">
                <a16:creationId xmlns:a16="http://schemas.microsoft.com/office/drawing/2014/main" id="{8997CB0C-6C35-4E9D-BDE1-2C41982910AF}"/>
              </a:ext>
            </a:extLst>
          </p:cNvPr>
          <p:cNvSpPr txBox="1"/>
          <p:nvPr/>
        </p:nvSpPr>
        <p:spPr>
          <a:xfrm>
            <a:off x="5473059" y="4683256"/>
            <a:ext cx="457176" cy="369332"/>
          </a:xfrm>
          <a:prstGeom prst="rect">
            <a:avLst/>
          </a:prstGeom>
          <a:noFill/>
        </p:spPr>
        <p:txBody>
          <a:bodyPr wrap="none" rtlCol="0">
            <a:spAutoFit/>
          </a:bodyPr>
          <a:lstStyle/>
          <a:p>
            <a:r>
              <a:rPr lang="en-US" dirty="0"/>
              <a:t>Q3</a:t>
            </a:r>
            <a:endParaRPr lang="en-IN" dirty="0"/>
          </a:p>
        </p:txBody>
      </p:sp>
      <p:sp>
        <p:nvSpPr>
          <p:cNvPr id="16" name="TextBox 15">
            <a:extLst>
              <a:ext uri="{FF2B5EF4-FFF2-40B4-BE49-F238E27FC236}">
                <a16:creationId xmlns:a16="http://schemas.microsoft.com/office/drawing/2014/main" id="{E60521E9-8649-4DE2-AEBE-797266C765F2}"/>
              </a:ext>
            </a:extLst>
          </p:cNvPr>
          <p:cNvSpPr txBox="1"/>
          <p:nvPr/>
        </p:nvSpPr>
        <p:spPr>
          <a:xfrm>
            <a:off x="5418883" y="5492604"/>
            <a:ext cx="1133131" cy="369332"/>
          </a:xfrm>
          <a:prstGeom prst="rect">
            <a:avLst/>
          </a:prstGeom>
          <a:noFill/>
        </p:spPr>
        <p:txBody>
          <a:bodyPr wrap="none" rtlCol="0">
            <a:spAutoFit/>
          </a:bodyPr>
          <a:lstStyle/>
          <a:p>
            <a:r>
              <a:rPr lang="en-US" dirty="0"/>
              <a:t>Maximum</a:t>
            </a:r>
            <a:endParaRPr lang="en-IN" dirty="0"/>
          </a:p>
        </p:txBody>
      </p:sp>
      <p:pic>
        <p:nvPicPr>
          <p:cNvPr id="17" name="Picture 16">
            <a:extLst>
              <a:ext uri="{FF2B5EF4-FFF2-40B4-BE49-F238E27FC236}">
                <a16:creationId xmlns:a16="http://schemas.microsoft.com/office/drawing/2014/main" id="{508168FF-8677-4B87-8825-038FADAB54F6}"/>
              </a:ext>
            </a:extLst>
          </p:cNvPr>
          <p:cNvPicPr>
            <a:picLocks noChangeAspect="1"/>
          </p:cNvPicPr>
          <p:nvPr/>
        </p:nvPicPr>
        <p:blipFill>
          <a:blip r:embed="rId2"/>
          <a:stretch>
            <a:fillRect/>
          </a:stretch>
        </p:blipFill>
        <p:spPr>
          <a:xfrm>
            <a:off x="6763954" y="2047355"/>
            <a:ext cx="4879723" cy="4280851"/>
          </a:xfrm>
          <a:prstGeom prst="rect">
            <a:avLst/>
          </a:prstGeom>
        </p:spPr>
      </p:pic>
      <p:sp>
        <p:nvSpPr>
          <p:cNvPr id="18" name="TextBox 17">
            <a:extLst>
              <a:ext uri="{FF2B5EF4-FFF2-40B4-BE49-F238E27FC236}">
                <a16:creationId xmlns:a16="http://schemas.microsoft.com/office/drawing/2014/main" id="{C8118B62-BCE4-4E17-B92E-1A1A1637C124}"/>
              </a:ext>
            </a:extLst>
          </p:cNvPr>
          <p:cNvSpPr txBox="1"/>
          <p:nvPr/>
        </p:nvSpPr>
        <p:spPr>
          <a:xfrm>
            <a:off x="9775920" y="2400125"/>
            <a:ext cx="1133131" cy="369332"/>
          </a:xfrm>
          <a:prstGeom prst="rect">
            <a:avLst/>
          </a:prstGeom>
          <a:noFill/>
        </p:spPr>
        <p:txBody>
          <a:bodyPr wrap="none" rtlCol="0">
            <a:spAutoFit/>
          </a:bodyPr>
          <a:lstStyle/>
          <a:p>
            <a:r>
              <a:rPr lang="en-US" dirty="0"/>
              <a:t>Maximum</a:t>
            </a:r>
            <a:endParaRPr lang="en-IN" dirty="0"/>
          </a:p>
        </p:txBody>
      </p:sp>
      <p:sp>
        <p:nvSpPr>
          <p:cNvPr id="19" name="TextBox 18">
            <a:extLst>
              <a:ext uri="{FF2B5EF4-FFF2-40B4-BE49-F238E27FC236}">
                <a16:creationId xmlns:a16="http://schemas.microsoft.com/office/drawing/2014/main" id="{FFA3196F-A668-4CF7-AF06-17B5DB9F0A4B}"/>
              </a:ext>
            </a:extLst>
          </p:cNvPr>
          <p:cNvSpPr txBox="1"/>
          <p:nvPr/>
        </p:nvSpPr>
        <p:spPr>
          <a:xfrm>
            <a:off x="10113897" y="3732988"/>
            <a:ext cx="457176" cy="369332"/>
          </a:xfrm>
          <a:prstGeom prst="rect">
            <a:avLst/>
          </a:prstGeom>
          <a:noFill/>
        </p:spPr>
        <p:txBody>
          <a:bodyPr wrap="none" rtlCol="0">
            <a:spAutoFit/>
          </a:bodyPr>
          <a:lstStyle/>
          <a:p>
            <a:r>
              <a:rPr lang="en-US" dirty="0"/>
              <a:t>Q3</a:t>
            </a:r>
            <a:endParaRPr lang="en-IN" dirty="0"/>
          </a:p>
        </p:txBody>
      </p:sp>
      <p:sp>
        <p:nvSpPr>
          <p:cNvPr id="20" name="TextBox 19">
            <a:extLst>
              <a:ext uri="{FF2B5EF4-FFF2-40B4-BE49-F238E27FC236}">
                <a16:creationId xmlns:a16="http://schemas.microsoft.com/office/drawing/2014/main" id="{C720963D-120E-4052-9BB2-D4ABFAE0F25A}"/>
              </a:ext>
            </a:extLst>
          </p:cNvPr>
          <p:cNvSpPr txBox="1"/>
          <p:nvPr/>
        </p:nvSpPr>
        <p:spPr>
          <a:xfrm>
            <a:off x="10231009" y="4313924"/>
            <a:ext cx="904415" cy="369332"/>
          </a:xfrm>
          <a:prstGeom prst="rect">
            <a:avLst/>
          </a:prstGeom>
          <a:noFill/>
        </p:spPr>
        <p:txBody>
          <a:bodyPr wrap="none" rtlCol="0">
            <a:spAutoFit/>
          </a:bodyPr>
          <a:lstStyle/>
          <a:p>
            <a:r>
              <a:rPr lang="en-US" dirty="0"/>
              <a:t>Median</a:t>
            </a:r>
            <a:endParaRPr lang="en-IN" dirty="0"/>
          </a:p>
        </p:txBody>
      </p:sp>
      <p:sp>
        <p:nvSpPr>
          <p:cNvPr id="21" name="TextBox 20">
            <a:extLst>
              <a:ext uri="{FF2B5EF4-FFF2-40B4-BE49-F238E27FC236}">
                <a16:creationId xmlns:a16="http://schemas.microsoft.com/office/drawing/2014/main" id="{B142F04A-FBEC-43D5-B39A-D5E454093C47}"/>
              </a:ext>
            </a:extLst>
          </p:cNvPr>
          <p:cNvSpPr txBox="1"/>
          <p:nvPr/>
        </p:nvSpPr>
        <p:spPr>
          <a:xfrm>
            <a:off x="10098040" y="4845931"/>
            <a:ext cx="457176" cy="369332"/>
          </a:xfrm>
          <a:prstGeom prst="rect">
            <a:avLst/>
          </a:prstGeom>
          <a:noFill/>
        </p:spPr>
        <p:txBody>
          <a:bodyPr wrap="none" rtlCol="0">
            <a:spAutoFit/>
          </a:bodyPr>
          <a:lstStyle/>
          <a:p>
            <a:r>
              <a:rPr lang="en-US" dirty="0"/>
              <a:t>Q1</a:t>
            </a:r>
            <a:endParaRPr lang="en-IN" dirty="0"/>
          </a:p>
        </p:txBody>
      </p:sp>
      <p:sp>
        <p:nvSpPr>
          <p:cNvPr id="22" name="TextBox 21">
            <a:extLst>
              <a:ext uri="{FF2B5EF4-FFF2-40B4-BE49-F238E27FC236}">
                <a16:creationId xmlns:a16="http://schemas.microsoft.com/office/drawing/2014/main" id="{3EC6ACAD-AC2C-4327-96B8-DC16F172223E}"/>
              </a:ext>
            </a:extLst>
          </p:cNvPr>
          <p:cNvSpPr txBox="1"/>
          <p:nvPr/>
        </p:nvSpPr>
        <p:spPr>
          <a:xfrm>
            <a:off x="9687430" y="5395163"/>
            <a:ext cx="1099981" cy="369332"/>
          </a:xfrm>
          <a:prstGeom prst="rect">
            <a:avLst/>
          </a:prstGeom>
          <a:noFill/>
        </p:spPr>
        <p:txBody>
          <a:bodyPr wrap="none" rtlCol="0">
            <a:spAutoFit/>
          </a:bodyPr>
          <a:lstStyle/>
          <a:p>
            <a:r>
              <a:rPr lang="en-US" dirty="0"/>
              <a:t>Minimum</a:t>
            </a:r>
            <a:endParaRPr lang="en-IN" dirty="0"/>
          </a:p>
        </p:txBody>
      </p:sp>
    </p:spTree>
    <p:extLst>
      <p:ext uri="{BB962C8B-B14F-4D97-AF65-F5344CB8AC3E}">
        <p14:creationId xmlns:p14="http://schemas.microsoft.com/office/powerpoint/2010/main" val="1387147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F98587-5BA3-49AE-9B87-B727A80A9D93}"/>
              </a:ext>
            </a:extLst>
          </p:cNvPr>
          <p:cNvSpPr/>
          <p:nvPr/>
        </p:nvSpPr>
        <p:spPr>
          <a:xfrm>
            <a:off x="1723747" y="865573"/>
            <a:ext cx="8744505" cy="8788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6DD63D3A-07FB-4BF9-9A29-3DFE85DFC581}"/>
              </a:ext>
            </a:extLst>
          </p:cNvPr>
          <p:cNvSpPr/>
          <p:nvPr/>
        </p:nvSpPr>
        <p:spPr>
          <a:xfrm>
            <a:off x="3364770" y="821132"/>
            <a:ext cx="546245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Summary measure</a:t>
            </a:r>
          </a:p>
        </p:txBody>
      </p:sp>
      <p:cxnSp>
        <p:nvCxnSpPr>
          <p:cNvPr id="5" name="Straight Arrow Connector 4">
            <a:extLst>
              <a:ext uri="{FF2B5EF4-FFF2-40B4-BE49-F238E27FC236}">
                <a16:creationId xmlns:a16="http://schemas.microsoft.com/office/drawing/2014/main" id="{7E15DF5E-0747-4B88-8AB6-3393E67F453E}"/>
              </a:ext>
            </a:extLst>
          </p:cNvPr>
          <p:cNvCxnSpPr>
            <a:stCxn id="3" idx="2"/>
          </p:cNvCxnSpPr>
          <p:nvPr/>
        </p:nvCxnSpPr>
        <p:spPr>
          <a:xfrm flipH="1">
            <a:off x="6095998" y="1744462"/>
            <a:ext cx="1" cy="66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0692547-2452-434C-BB19-6A010742D998}"/>
              </a:ext>
            </a:extLst>
          </p:cNvPr>
          <p:cNvCxnSpPr/>
          <p:nvPr/>
        </p:nvCxnSpPr>
        <p:spPr>
          <a:xfrm>
            <a:off x="1145220" y="2405849"/>
            <a:ext cx="100584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5F48B6E-6ACC-46BF-B633-278021465723}"/>
              </a:ext>
            </a:extLst>
          </p:cNvPr>
          <p:cNvCxnSpPr/>
          <p:nvPr/>
        </p:nvCxnSpPr>
        <p:spPr>
          <a:xfrm>
            <a:off x="1207363" y="2405849"/>
            <a:ext cx="0" cy="692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671623F-E957-4305-9AD0-57D7F0A872A1}"/>
              </a:ext>
            </a:extLst>
          </p:cNvPr>
          <p:cNvSpPr/>
          <p:nvPr/>
        </p:nvSpPr>
        <p:spPr>
          <a:xfrm>
            <a:off x="612559" y="3098307"/>
            <a:ext cx="3302493" cy="497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CENTRAL TENDENCY</a:t>
            </a:r>
            <a:endParaRPr lang="en-IN" dirty="0">
              <a:solidFill>
                <a:schemeClr val="tx1"/>
              </a:solidFill>
            </a:endParaRPr>
          </a:p>
        </p:txBody>
      </p:sp>
      <p:sp>
        <p:nvSpPr>
          <p:cNvPr id="11" name="Rectangle 10">
            <a:extLst>
              <a:ext uri="{FF2B5EF4-FFF2-40B4-BE49-F238E27FC236}">
                <a16:creationId xmlns:a16="http://schemas.microsoft.com/office/drawing/2014/main" id="{93722E65-4E37-4466-B633-4A4C84EE750A}"/>
              </a:ext>
            </a:extLst>
          </p:cNvPr>
          <p:cNvSpPr/>
          <p:nvPr/>
        </p:nvSpPr>
        <p:spPr>
          <a:xfrm>
            <a:off x="8692718" y="3046515"/>
            <a:ext cx="3302493" cy="497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VARIATION</a:t>
            </a:r>
            <a:endParaRPr lang="en-IN" dirty="0">
              <a:solidFill>
                <a:schemeClr val="tx1"/>
              </a:solidFill>
            </a:endParaRPr>
          </a:p>
        </p:txBody>
      </p:sp>
      <p:sp>
        <p:nvSpPr>
          <p:cNvPr id="12" name="Rectangle 11">
            <a:extLst>
              <a:ext uri="{FF2B5EF4-FFF2-40B4-BE49-F238E27FC236}">
                <a16:creationId xmlns:a16="http://schemas.microsoft.com/office/drawing/2014/main" id="{210D0159-C18E-40DE-B208-513824AE7220}"/>
              </a:ext>
            </a:extLst>
          </p:cNvPr>
          <p:cNvSpPr/>
          <p:nvPr/>
        </p:nvSpPr>
        <p:spPr>
          <a:xfrm>
            <a:off x="4554245" y="3046516"/>
            <a:ext cx="3302493" cy="497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QUARTILE</a:t>
            </a:r>
            <a:endParaRPr lang="en-IN" dirty="0">
              <a:solidFill>
                <a:schemeClr val="tx1"/>
              </a:solidFill>
            </a:endParaRPr>
          </a:p>
        </p:txBody>
      </p:sp>
      <p:cxnSp>
        <p:nvCxnSpPr>
          <p:cNvPr id="13" name="Straight Arrow Connector 12">
            <a:extLst>
              <a:ext uri="{FF2B5EF4-FFF2-40B4-BE49-F238E27FC236}">
                <a16:creationId xmlns:a16="http://schemas.microsoft.com/office/drawing/2014/main" id="{EF17E702-9FD6-499B-AA1E-32EF575718E5}"/>
              </a:ext>
            </a:extLst>
          </p:cNvPr>
          <p:cNvCxnSpPr/>
          <p:nvPr/>
        </p:nvCxnSpPr>
        <p:spPr>
          <a:xfrm>
            <a:off x="6106355" y="2354057"/>
            <a:ext cx="0" cy="692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FE7F58-59FF-4018-BC7A-12905B9450F1}"/>
              </a:ext>
            </a:extLst>
          </p:cNvPr>
          <p:cNvCxnSpPr/>
          <p:nvPr/>
        </p:nvCxnSpPr>
        <p:spPr>
          <a:xfrm>
            <a:off x="11203620" y="2405849"/>
            <a:ext cx="0" cy="692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91D2925-7AD8-4578-9511-6324B419190C}"/>
              </a:ext>
            </a:extLst>
          </p:cNvPr>
          <p:cNvSpPr/>
          <p:nvPr/>
        </p:nvSpPr>
        <p:spPr>
          <a:xfrm>
            <a:off x="1111321" y="4844248"/>
            <a:ext cx="1871709" cy="497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MEDIAN</a:t>
            </a:r>
            <a:endParaRPr lang="en-IN" dirty="0">
              <a:solidFill>
                <a:schemeClr val="tx1"/>
              </a:solidFill>
            </a:endParaRPr>
          </a:p>
        </p:txBody>
      </p:sp>
      <p:sp>
        <p:nvSpPr>
          <p:cNvPr id="16" name="Rectangle 15">
            <a:extLst>
              <a:ext uri="{FF2B5EF4-FFF2-40B4-BE49-F238E27FC236}">
                <a16:creationId xmlns:a16="http://schemas.microsoft.com/office/drawing/2014/main" id="{1B9D4705-5E34-4244-B1F3-697DF0E04A4F}"/>
              </a:ext>
            </a:extLst>
          </p:cNvPr>
          <p:cNvSpPr/>
          <p:nvPr/>
        </p:nvSpPr>
        <p:spPr>
          <a:xfrm>
            <a:off x="72500" y="4095564"/>
            <a:ext cx="1134863" cy="497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MEAN</a:t>
            </a:r>
            <a:endParaRPr lang="en-IN" dirty="0">
              <a:solidFill>
                <a:schemeClr val="tx1"/>
              </a:solidFill>
            </a:endParaRPr>
          </a:p>
        </p:txBody>
      </p:sp>
      <p:sp>
        <p:nvSpPr>
          <p:cNvPr id="17" name="Rectangle 16">
            <a:extLst>
              <a:ext uri="{FF2B5EF4-FFF2-40B4-BE49-F238E27FC236}">
                <a16:creationId xmlns:a16="http://schemas.microsoft.com/office/drawing/2014/main" id="{A3D10999-37CF-4524-BEC2-CDE27E10767F}"/>
              </a:ext>
            </a:extLst>
          </p:cNvPr>
          <p:cNvSpPr/>
          <p:nvPr/>
        </p:nvSpPr>
        <p:spPr>
          <a:xfrm>
            <a:off x="2983030" y="4095563"/>
            <a:ext cx="1011921" cy="497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MODE</a:t>
            </a:r>
            <a:endParaRPr lang="en-IN" dirty="0">
              <a:solidFill>
                <a:schemeClr val="tx1"/>
              </a:solidFill>
            </a:endParaRPr>
          </a:p>
        </p:txBody>
      </p:sp>
      <p:sp>
        <p:nvSpPr>
          <p:cNvPr id="18" name="Rectangle 17">
            <a:extLst>
              <a:ext uri="{FF2B5EF4-FFF2-40B4-BE49-F238E27FC236}">
                <a16:creationId xmlns:a16="http://schemas.microsoft.com/office/drawing/2014/main" id="{EED8A9EA-1C3F-479C-982D-BEC332402C13}"/>
              </a:ext>
            </a:extLst>
          </p:cNvPr>
          <p:cNvSpPr/>
          <p:nvPr/>
        </p:nvSpPr>
        <p:spPr>
          <a:xfrm>
            <a:off x="5681709" y="4844247"/>
            <a:ext cx="1134863" cy="497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RANGE</a:t>
            </a:r>
            <a:endParaRPr lang="en-IN" dirty="0">
              <a:solidFill>
                <a:schemeClr val="tx1"/>
              </a:solidFill>
            </a:endParaRPr>
          </a:p>
        </p:txBody>
      </p:sp>
      <p:sp>
        <p:nvSpPr>
          <p:cNvPr id="19" name="Rectangle 18">
            <a:extLst>
              <a:ext uri="{FF2B5EF4-FFF2-40B4-BE49-F238E27FC236}">
                <a16:creationId xmlns:a16="http://schemas.microsoft.com/office/drawing/2014/main" id="{577579CB-D872-4168-A57B-465CCAC3F239}"/>
              </a:ext>
            </a:extLst>
          </p:cNvPr>
          <p:cNvSpPr/>
          <p:nvPr/>
        </p:nvSpPr>
        <p:spPr>
          <a:xfrm>
            <a:off x="5681709" y="3966831"/>
            <a:ext cx="1620309" cy="497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VARIANCE</a:t>
            </a:r>
            <a:endParaRPr lang="en-IN" dirty="0">
              <a:solidFill>
                <a:schemeClr val="tx1"/>
              </a:solidFill>
            </a:endParaRPr>
          </a:p>
        </p:txBody>
      </p:sp>
      <p:sp>
        <p:nvSpPr>
          <p:cNvPr id="20" name="Rectangle 19">
            <a:extLst>
              <a:ext uri="{FF2B5EF4-FFF2-40B4-BE49-F238E27FC236}">
                <a16:creationId xmlns:a16="http://schemas.microsoft.com/office/drawing/2014/main" id="{66F793AA-CE0D-4545-8A17-BE8B34281695}"/>
              </a:ext>
            </a:extLst>
          </p:cNvPr>
          <p:cNvSpPr/>
          <p:nvPr/>
        </p:nvSpPr>
        <p:spPr>
          <a:xfrm>
            <a:off x="9743375" y="4844247"/>
            <a:ext cx="1871709" cy="497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STANDARD</a:t>
            </a:r>
          </a:p>
          <a:p>
            <a:pPr algn="ctr"/>
            <a:r>
              <a:rPr lang="en-US" dirty="0">
                <a:solidFill>
                  <a:schemeClr val="tx1"/>
                </a:solidFill>
              </a:rPr>
              <a:t>DEVIATION</a:t>
            </a:r>
            <a:endParaRPr lang="en-IN" dirty="0">
              <a:solidFill>
                <a:schemeClr val="tx1"/>
              </a:solidFill>
            </a:endParaRPr>
          </a:p>
        </p:txBody>
      </p:sp>
      <p:sp>
        <p:nvSpPr>
          <p:cNvPr id="21" name="Rectangle 20">
            <a:extLst>
              <a:ext uri="{FF2B5EF4-FFF2-40B4-BE49-F238E27FC236}">
                <a16:creationId xmlns:a16="http://schemas.microsoft.com/office/drawing/2014/main" id="{5BD959D7-C895-43BB-A3BC-6CDF7182E7EA}"/>
              </a:ext>
            </a:extLst>
          </p:cNvPr>
          <p:cNvSpPr/>
          <p:nvPr/>
        </p:nvSpPr>
        <p:spPr>
          <a:xfrm>
            <a:off x="9743375" y="3928351"/>
            <a:ext cx="1871709" cy="4971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COV( COEFF. OF VARIATION)</a:t>
            </a:r>
            <a:endParaRPr lang="en-IN" dirty="0">
              <a:solidFill>
                <a:schemeClr val="tx1"/>
              </a:solidFill>
            </a:endParaRPr>
          </a:p>
        </p:txBody>
      </p:sp>
    </p:spTree>
    <p:extLst>
      <p:ext uri="{BB962C8B-B14F-4D97-AF65-F5344CB8AC3E}">
        <p14:creationId xmlns:p14="http://schemas.microsoft.com/office/powerpoint/2010/main" val="580316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3E0787-40AC-429B-B7E3-F4D2EE6FD586}"/>
              </a:ext>
            </a:extLst>
          </p:cNvPr>
          <p:cNvSpPr/>
          <p:nvPr/>
        </p:nvSpPr>
        <p:spPr>
          <a:xfrm>
            <a:off x="4974154" y="153113"/>
            <a:ext cx="2243692"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ANOVA</a:t>
            </a:r>
          </a:p>
        </p:txBody>
      </p:sp>
      <p:sp>
        <p:nvSpPr>
          <p:cNvPr id="3" name="TextBox 2">
            <a:extLst>
              <a:ext uri="{FF2B5EF4-FFF2-40B4-BE49-F238E27FC236}">
                <a16:creationId xmlns:a16="http://schemas.microsoft.com/office/drawing/2014/main" id="{77C75E0C-4DC2-49C3-9CF5-F7EC5A9E4977}"/>
              </a:ext>
            </a:extLst>
          </p:cNvPr>
          <p:cNvSpPr txBox="1"/>
          <p:nvPr/>
        </p:nvSpPr>
        <p:spPr>
          <a:xfrm>
            <a:off x="4674649" y="1076443"/>
            <a:ext cx="2842701" cy="400110"/>
          </a:xfrm>
          <a:prstGeom prst="rect">
            <a:avLst/>
          </a:prstGeom>
          <a:noFill/>
        </p:spPr>
        <p:txBody>
          <a:bodyPr wrap="none" rtlCol="0">
            <a:spAutoFit/>
          </a:bodyPr>
          <a:lstStyle/>
          <a:p>
            <a:r>
              <a:rPr lang="en-US" sz="2000" b="1" dirty="0"/>
              <a:t>ANALYSIS OF VARIANACE</a:t>
            </a:r>
            <a:endParaRPr lang="en-IN" sz="2000" b="1" dirty="0"/>
          </a:p>
        </p:txBody>
      </p:sp>
      <p:sp>
        <p:nvSpPr>
          <p:cNvPr id="4" name="TextBox 3">
            <a:extLst>
              <a:ext uri="{FF2B5EF4-FFF2-40B4-BE49-F238E27FC236}">
                <a16:creationId xmlns:a16="http://schemas.microsoft.com/office/drawing/2014/main" id="{A1E02DA6-B5EE-42D0-AF19-306F2D333402}"/>
              </a:ext>
            </a:extLst>
          </p:cNvPr>
          <p:cNvSpPr txBox="1"/>
          <p:nvPr/>
        </p:nvSpPr>
        <p:spPr>
          <a:xfrm>
            <a:off x="781235" y="2006353"/>
            <a:ext cx="10851112" cy="3693319"/>
          </a:xfrm>
          <a:prstGeom prst="rect">
            <a:avLst/>
          </a:prstGeom>
          <a:noFill/>
        </p:spPr>
        <p:txBody>
          <a:bodyPr wrap="none" rtlCol="0">
            <a:spAutoFit/>
          </a:bodyPr>
          <a:lstStyle/>
          <a:p>
            <a:r>
              <a:rPr lang="en-US" dirty="0"/>
              <a:t>Variation among and between group, use to </a:t>
            </a:r>
            <a:r>
              <a:rPr lang="en-US" dirty="0" err="1"/>
              <a:t>analyse</a:t>
            </a:r>
            <a:r>
              <a:rPr lang="en-US" dirty="0"/>
              <a:t> the difference among group mean in a sample</a:t>
            </a:r>
          </a:p>
          <a:p>
            <a:endParaRPr lang="en-US" dirty="0"/>
          </a:p>
          <a:p>
            <a:r>
              <a:rPr lang="en-US" dirty="0"/>
              <a:t>                                      </a:t>
            </a:r>
            <a:r>
              <a:rPr lang="en-US" sz="5400" dirty="0">
                <a:solidFill>
                  <a:srgbClr val="FF0000"/>
                </a:solidFill>
              </a:rPr>
              <a:t>F</a:t>
            </a:r>
            <a:r>
              <a:rPr lang="en-US" dirty="0">
                <a:solidFill>
                  <a:srgbClr val="FF0000"/>
                </a:solidFill>
              </a:rPr>
              <a:t>= (treatment effect+ chance/error)/(chance/error)</a:t>
            </a:r>
          </a:p>
          <a:p>
            <a:r>
              <a:rPr lang="en-US" dirty="0"/>
              <a:t>ANOVA is a statistical method for testing weather two or more dependent variable mean are equal.</a:t>
            </a:r>
          </a:p>
          <a:p>
            <a:r>
              <a:rPr lang="en-US" dirty="0"/>
              <a:t>The probability that any difference in means across several group are due solely to sampling error.</a:t>
            </a:r>
          </a:p>
          <a:p>
            <a:endParaRPr lang="en-US" dirty="0"/>
          </a:p>
          <a:p>
            <a:r>
              <a:rPr lang="en-US" dirty="0"/>
              <a:t>With ANOVA a single metric dependent variable is tested as the outcome of a treatment or manipulation.</a:t>
            </a:r>
          </a:p>
          <a:p>
            <a:r>
              <a:rPr lang="en-US" dirty="0"/>
              <a:t> Instead of using a mean difference (t test) the variance of the group mean about the grand mean over all group is</a:t>
            </a:r>
          </a:p>
          <a:p>
            <a:r>
              <a:rPr lang="en-US" dirty="0"/>
              <a:t>Used.</a:t>
            </a:r>
          </a:p>
          <a:p>
            <a:endParaRPr lang="en-US" dirty="0"/>
          </a:p>
          <a:p>
            <a:endParaRPr lang="en-IN" dirty="0"/>
          </a:p>
        </p:txBody>
      </p:sp>
    </p:spTree>
    <p:extLst>
      <p:ext uri="{BB962C8B-B14F-4D97-AF65-F5344CB8AC3E}">
        <p14:creationId xmlns:p14="http://schemas.microsoft.com/office/powerpoint/2010/main" val="374013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E6775F8-6C24-4D9C-9FD2-FDBC40EF6574}"/>
              </a:ext>
            </a:extLst>
          </p:cNvPr>
          <p:cNvSpPr/>
          <p:nvPr/>
        </p:nvSpPr>
        <p:spPr>
          <a:xfrm>
            <a:off x="2308195" y="328474"/>
            <a:ext cx="6569475" cy="76347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Arrow Connector 3">
            <a:extLst>
              <a:ext uri="{FF2B5EF4-FFF2-40B4-BE49-F238E27FC236}">
                <a16:creationId xmlns:a16="http://schemas.microsoft.com/office/drawing/2014/main" id="{2D17BCF0-D783-4D23-8345-1FA976EB2DE4}"/>
              </a:ext>
            </a:extLst>
          </p:cNvPr>
          <p:cNvCxnSpPr>
            <a:stCxn id="2" idx="2"/>
          </p:cNvCxnSpPr>
          <p:nvPr/>
        </p:nvCxnSpPr>
        <p:spPr>
          <a:xfrm flipH="1">
            <a:off x="5592932" y="1091953"/>
            <a:ext cx="1" cy="594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F47D25-7E42-4EE0-9D36-A6A48F6F00E2}"/>
              </a:ext>
            </a:extLst>
          </p:cNvPr>
          <p:cNvCxnSpPr/>
          <p:nvPr/>
        </p:nvCxnSpPr>
        <p:spPr>
          <a:xfrm>
            <a:off x="1740025" y="1686757"/>
            <a:ext cx="82029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794265-3ECD-4F00-8183-6E44F7AB0BAE}"/>
              </a:ext>
            </a:extLst>
          </p:cNvPr>
          <p:cNvCxnSpPr/>
          <p:nvPr/>
        </p:nvCxnSpPr>
        <p:spPr>
          <a:xfrm>
            <a:off x="1740025" y="1686757"/>
            <a:ext cx="0" cy="65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B015C01-EF15-43EF-B846-55DBFACF3E06}"/>
              </a:ext>
            </a:extLst>
          </p:cNvPr>
          <p:cNvCxnSpPr/>
          <p:nvPr/>
        </p:nvCxnSpPr>
        <p:spPr>
          <a:xfrm>
            <a:off x="5592932" y="1686757"/>
            <a:ext cx="0" cy="7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244E11-6969-48C2-817F-536F41B75CF7}"/>
              </a:ext>
            </a:extLst>
          </p:cNvPr>
          <p:cNvCxnSpPr/>
          <p:nvPr/>
        </p:nvCxnSpPr>
        <p:spPr>
          <a:xfrm>
            <a:off x="9942991" y="1686757"/>
            <a:ext cx="0" cy="781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7CE86A2-8FDB-4BB5-9E9F-66A83544DAB4}"/>
              </a:ext>
            </a:extLst>
          </p:cNvPr>
          <p:cNvSpPr/>
          <p:nvPr/>
        </p:nvSpPr>
        <p:spPr>
          <a:xfrm>
            <a:off x="1154097" y="2388093"/>
            <a:ext cx="2601142" cy="78123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ONE WAY ANOVA</a:t>
            </a:r>
            <a:endParaRPr lang="en-IN" dirty="0">
              <a:solidFill>
                <a:schemeClr val="tx1"/>
              </a:solidFill>
            </a:endParaRPr>
          </a:p>
        </p:txBody>
      </p:sp>
      <p:cxnSp>
        <p:nvCxnSpPr>
          <p:cNvPr id="15" name="Straight Arrow Connector 14">
            <a:extLst>
              <a:ext uri="{FF2B5EF4-FFF2-40B4-BE49-F238E27FC236}">
                <a16:creationId xmlns:a16="http://schemas.microsoft.com/office/drawing/2014/main" id="{65FDE398-1F5F-48CB-88FC-4F4506629188}"/>
              </a:ext>
            </a:extLst>
          </p:cNvPr>
          <p:cNvCxnSpPr/>
          <p:nvPr/>
        </p:nvCxnSpPr>
        <p:spPr>
          <a:xfrm>
            <a:off x="1740025" y="3169327"/>
            <a:ext cx="0" cy="280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356E480-ADB8-44DD-A8B9-F72A16A19428}"/>
              </a:ext>
            </a:extLst>
          </p:cNvPr>
          <p:cNvCxnSpPr/>
          <p:nvPr/>
        </p:nvCxnSpPr>
        <p:spPr>
          <a:xfrm>
            <a:off x="1740025" y="5974672"/>
            <a:ext cx="790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DB00231-E889-4AC2-9F15-612F7DBB4D78}"/>
              </a:ext>
            </a:extLst>
          </p:cNvPr>
          <p:cNvCxnSpPr/>
          <p:nvPr/>
        </p:nvCxnSpPr>
        <p:spPr>
          <a:xfrm>
            <a:off x="1740025" y="3533313"/>
            <a:ext cx="790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442BD06-46D6-4228-A0FA-515315B17237}"/>
              </a:ext>
            </a:extLst>
          </p:cNvPr>
          <p:cNvCxnSpPr/>
          <p:nvPr/>
        </p:nvCxnSpPr>
        <p:spPr>
          <a:xfrm>
            <a:off x="1740025" y="4811697"/>
            <a:ext cx="7901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5EF472D-0C09-471B-ADE1-98895C5E294E}"/>
              </a:ext>
            </a:extLst>
          </p:cNvPr>
          <p:cNvSpPr/>
          <p:nvPr/>
        </p:nvSpPr>
        <p:spPr>
          <a:xfrm>
            <a:off x="5246720" y="2388093"/>
            <a:ext cx="2796460" cy="7812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RANDOMIZED BLOCK DESIGN</a:t>
            </a:r>
            <a:endParaRPr lang="en-IN" dirty="0">
              <a:solidFill>
                <a:schemeClr val="tx1"/>
              </a:solidFill>
            </a:endParaRPr>
          </a:p>
        </p:txBody>
      </p:sp>
      <p:cxnSp>
        <p:nvCxnSpPr>
          <p:cNvPr id="24" name="Straight Arrow Connector 23">
            <a:extLst>
              <a:ext uri="{FF2B5EF4-FFF2-40B4-BE49-F238E27FC236}">
                <a16:creationId xmlns:a16="http://schemas.microsoft.com/office/drawing/2014/main" id="{E0266507-DCAB-429E-A2E7-F56E30418C56}"/>
              </a:ext>
            </a:extLst>
          </p:cNvPr>
          <p:cNvCxnSpPr/>
          <p:nvPr/>
        </p:nvCxnSpPr>
        <p:spPr>
          <a:xfrm>
            <a:off x="5513033" y="3169327"/>
            <a:ext cx="0" cy="577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2F3CB5B-210E-4889-9510-53281649EA29}"/>
              </a:ext>
            </a:extLst>
          </p:cNvPr>
          <p:cNvSpPr/>
          <p:nvPr/>
        </p:nvSpPr>
        <p:spPr>
          <a:xfrm>
            <a:off x="5140170" y="3746377"/>
            <a:ext cx="2681037" cy="102980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TUKEY MULTIPLE COMPARISION</a:t>
            </a:r>
            <a:endParaRPr lang="en-IN" dirty="0">
              <a:solidFill>
                <a:schemeClr val="tx1"/>
              </a:solidFill>
            </a:endParaRPr>
          </a:p>
        </p:txBody>
      </p:sp>
      <p:sp>
        <p:nvSpPr>
          <p:cNvPr id="26" name="Rectangle 25">
            <a:extLst>
              <a:ext uri="{FF2B5EF4-FFF2-40B4-BE49-F238E27FC236}">
                <a16:creationId xmlns:a16="http://schemas.microsoft.com/office/drawing/2014/main" id="{A0FDCBE4-107D-4A0E-8A62-867121772746}"/>
              </a:ext>
            </a:extLst>
          </p:cNvPr>
          <p:cNvSpPr/>
          <p:nvPr/>
        </p:nvSpPr>
        <p:spPr>
          <a:xfrm>
            <a:off x="8993096" y="2467992"/>
            <a:ext cx="2796460" cy="78122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TWO WAY ANOVA</a:t>
            </a:r>
            <a:endParaRPr lang="en-IN" dirty="0">
              <a:solidFill>
                <a:schemeClr val="tx1"/>
              </a:solidFill>
            </a:endParaRPr>
          </a:p>
        </p:txBody>
      </p:sp>
      <p:cxnSp>
        <p:nvCxnSpPr>
          <p:cNvPr id="28" name="Straight Arrow Connector 27">
            <a:extLst>
              <a:ext uri="{FF2B5EF4-FFF2-40B4-BE49-F238E27FC236}">
                <a16:creationId xmlns:a16="http://schemas.microsoft.com/office/drawing/2014/main" id="{00B39D3C-80EA-4424-932A-8CBE086C8C21}"/>
              </a:ext>
            </a:extLst>
          </p:cNvPr>
          <p:cNvCxnSpPr/>
          <p:nvPr/>
        </p:nvCxnSpPr>
        <p:spPr>
          <a:xfrm>
            <a:off x="9001974" y="3260324"/>
            <a:ext cx="0" cy="1775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5E67066-BB94-4992-85D6-EBF5D4D59781}"/>
              </a:ext>
            </a:extLst>
          </p:cNvPr>
          <p:cNvCxnSpPr/>
          <p:nvPr/>
        </p:nvCxnSpPr>
        <p:spPr>
          <a:xfrm>
            <a:off x="9001974" y="3533313"/>
            <a:ext cx="750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59D35D-E509-460B-AE5F-B3AC071BD937}"/>
              </a:ext>
            </a:extLst>
          </p:cNvPr>
          <p:cNvCxnSpPr/>
          <p:nvPr/>
        </p:nvCxnSpPr>
        <p:spPr>
          <a:xfrm>
            <a:off x="9001974" y="4964097"/>
            <a:ext cx="750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DBF6BD1-6A6C-4C25-84D0-C4B46E468DA1}"/>
              </a:ext>
            </a:extLst>
          </p:cNvPr>
          <p:cNvSpPr/>
          <p:nvPr/>
        </p:nvSpPr>
        <p:spPr>
          <a:xfrm>
            <a:off x="9752150" y="3377945"/>
            <a:ext cx="2059584" cy="6347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INTERACTION EFFECTS</a:t>
            </a:r>
            <a:endParaRPr lang="en-IN" dirty="0">
              <a:solidFill>
                <a:schemeClr val="tx1"/>
              </a:solidFill>
            </a:endParaRPr>
          </a:p>
        </p:txBody>
      </p:sp>
      <p:sp>
        <p:nvSpPr>
          <p:cNvPr id="33" name="Rectangle 32">
            <a:extLst>
              <a:ext uri="{FF2B5EF4-FFF2-40B4-BE49-F238E27FC236}">
                <a16:creationId xmlns:a16="http://schemas.microsoft.com/office/drawing/2014/main" id="{9C7D6737-D789-44F2-A9F0-F7048D756556}"/>
              </a:ext>
            </a:extLst>
          </p:cNvPr>
          <p:cNvSpPr/>
          <p:nvPr/>
        </p:nvSpPr>
        <p:spPr>
          <a:xfrm>
            <a:off x="9792084" y="4811697"/>
            <a:ext cx="2059584" cy="6347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TUKEY MULTIPLE COMPARSIONS</a:t>
            </a:r>
            <a:endParaRPr lang="en-IN" dirty="0">
              <a:solidFill>
                <a:schemeClr val="tx1"/>
              </a:solidFill>
            </a:endParaRPr>
          </a:p>
        </p:txBody>
      </p:sp>
      <p:sp>
        <p:nvSpPr>
          <p:cNvPr id="34" name="Rectangle 33">
            <a:extLst>
              <a:ext uri="{FF2B5EF4-FFF2-40B4-BE49-F238E27FC236}">
                <a16:creationId xmlns:a16="http://schemas.microsoft.com/office/drawing/2014/main" id="{8F4E5FED-9958-4513-A3D8-48FA4EBC3AB6}"/>
              </a:ext>
            </a:extLst>
          </p:cNvPr>
          <p:cNvSpPr/>
          <p:nvPr/>
        </p:nvSpPr>
        <p:spPr>
          <a:xfrm>
            <a:off x="4471086" y="227480"/>
            <a:ext cx="2243692"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ANOVA</a:t>
            </a:r>
          </a:p>
        </p:txBody>
      </p:sp>
      <p:sp>
        <p:nvSpPr>
          <p:cNvPr id="35" name="Rectangle 34">
            <a:extLst>
              <a:ext uri="{FF2B5EF4-FFF2-40B4-BE49-F238E27FC236}">
                <a16:creationId xmlns:a16="http://schemas.microsoft.com/office/drawing/2014/main" id="{40819946-37B4-45A5-BE07-8E70C38DC2F4}"/>
              </a:ext>
            </a:extLst>
          </p:cNvPr>
          <p:cNvSpPr/>
          <p:nvPr/>
        </p:nvSpPr>
        <p:spPr>
          <a:xfrm>
            <a:off x="2541294" y="3289173"/>
            <a:ext cx="2059584" cy="6347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F-TEST</a:t>
            </a:r>
            <a:endParaRPr lang="en-IN" dirty="0">
              <a:solidFill>
                <a:schemeClr val="tx1"/>
              </a:solidFill>
            </a:endParaRPr>
          </a:p>
        </p:txBody>
      </p:sp>
      <p:sp>
        <p:nvSpPr>
          <p:cNvPr id="36" name="Rectangle 35">
            <a:extLst>
              <a:ext uri="{FF2B5EF4-FFF2-40B4-BE49-F238E27FC236}">
                <a16:creationId xmlns:a16="http://schemas.microsoft.com/office/drawing/2014/main" id="{1032E362-D089-43C5-8656-8E4C019ACCC0}"/>
              </a:ext>
            </a:extLst>
          </p:cNvPr>
          <p:cNvSpPr/>
          <p:nvPr/>
        </p:nvSpPr>
        <p:spPr>
          <a:xfrm>
            <a:off x="2530135" y="4332301"/>
            <a:ext cx="2059584" cy="94475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TUKEY KRAMER MULTIPLE COMPARISONS</a:t>
            </a:r>
            <a:endParaRPr lang="en-IN" dirty="0">
              <a:solidFill>
                <a:schemeClr val="tx1"/>
              </a:solidFill>
            </a:endParaRPr>
          </a:p>
        </p:txBody>
      </p:sp>
      <p:sp>
        <p:nvSpPr>
          <p:cNvPr id="37" name="Rectangle 36">
            <a:extLst>
              <a:ext uri="{FF2B5EF4-FFF2-40B4-BE49-F238E27FC236}">
                <a16:creationId xmlns:a16="http://schemas.microsoft.com/office/drawing/2014/main" id="{E1D0C43D-6444-40B8-8872-3527C6181AF0}"/>
              </a:ext>
            </a:extLst>
          </p:cNvPr>
          <p:cNvSpPr/>
          <p:nvPr/>
        </p:nvSpPr>
        <p:spPr>
          <a:xfrm>
            <a:off x="2530169" y="5891065"/>
            <a:ext cx="2059584" cy="781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LEVENE TEST FOR HOMOGENEITY OF VARIANCE</a:t>
            </a:r>
            <a:endParaRPr lang="en-IN" dirty="0">
              <a:solidFill>
                <a:schemeClr val="tx1"/>
              </a:solidFill>
            </a:endParaRPr>
          </a:p>
        </p:txBody>
      </p:sp>
    </p:spTree>
    <p:extLst>
      <p:ext uri="{BB962C8B-B14F-4D97-AF65-F5344CB8AC3E}">
        <p14:creationId xmlns:p14="http://schemas.microsoft.com/office/powerpoint/2010/main" val="307928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FC7C67-BD51-4A8E-83BC-BBA87E42AE19}"/>
              </a:ext>
            </a:extLst>
          </p:cNvPr>
          <p:cNvSpPr txBox="1"/>
          <p:nvPr/>
        </p:nvSpPr>
        <p:spPr>
          <a:xfrm>
            <a:off x="453942" y="488272"/>
            <a:ext cx="11284115" cy="2862322"/>
          </a:xfrm>
          <a:prstGeom prst="rect">
            <a:avLst/>
          </a:prstGeom>
          <a:noFill/>
        </p:spPr>
        <p:txBody>
          <a:bodyPr wrap="none" rtlCol="0">
            <a:spAutoFit/>
          </a:bodyPr>
          <a:lstStyle/>
          <a:p>
            <a:r>
              <a:rPr lang="en-US" b="1" dirty="0"/>
              <a:t>ASSUMPTION</a:t>
            </a:r>
          </a:p>
          <a:p>
            <a:endParaRPr lang="en-US" dirty="0"/>
          </a:p>
          <a:p>
            <a:pPr marL="342900" indent="-342900">
              <a:buFont typeface="Wingdings" panose="05000000000000000000" pitchFamily="2" charset="2"/>
              <a:buChar char="v"/>
            </a:pPr>
            <a:r>
              <a:rPr lang="en-US" dirty="0"/>
              <a:t>SAMPLES ARE INDEPENDENT</a:t>
            </a:r>
          </a:p>
          <a:p>
            <a:pPr marL="342900" indent="-342900">
              <a:buFont typeface="Wingdings" panose="05000000000000000000" pitchFamily="2" charset="2"/>
              <a:buChar char="v"/>
            </a:pPr>
            <a:r>
              <a:rPr lang="en-US" dirty="0"/>
              <a:t>NORMALITY WITHIN EACH GROUP: DEPENDENT VARIABLE IS NORMALLY DISTRIBUTED FOR EACH OF THE SAMPLES.</a:t>
            </a:r>
          </a:p>
          <a:p>
            <a:pPr marL="342900" indent="-342900">
              <a:buFont typeface="Wingdings" panose="05000000000000000000" pitchFamily="2" charset="2"/>
              <a:buChar char="v"/>
            </a:pPr>
            <a:r>
              <a:rPr lang="en-US" dirty="0"/>
              <a:t>THE VIOLATION OF THE NORMALITY ASSUMPTION IS NOT A SERIOUS PROBLEMS</a:t>
            </a:r>
          </a:p>
          <a:p>
            <a:endParaRPr lang="en-US" dirty="0"/>
          </a:p>
          <a:p>
            <a:r>
              <a:rPr lang="en-US" b="1" dirty="0"/>
              <a:t>EACH VARIANCES</a:t>
            </a:r>
          </a:p>
          <a:p>
            <a:endParaRPr lang="en-US" b="1" dirty="0"/>
          </a:p>
          <a:p>
            <a:pPr marL="285750" indent="-285750">
              <a:buFont typeface="Wingdings" panose="05000000000000000000" pitchFamily="2" charset="2"/>
              <a:buChar char="v"/>
            </a:pPr>
            <a:r>
              <a:rPr lang="en-US" dirty="0"/>
              <a:t>WITHIN GROUP VARIANCE ARE THE SAME FOR EACH OF THE GROUP</a:t>
            </a:r>
          </a:p>
          <a:p>
            <a:pPr marL="285750" indent="-285750">
              <a:buFont typeface="Wingdings" panose="05000000000000000000" pitchFamily="2" charset="2"/>
              <a:buChar char="v"/>
            </a:pPr>
            <a:r>
              <a:rPr lang="en-US" dirty="0"/>
              <a:t>BECOMES LESS IMPORTANT IF THE SAMPLE SIZE ARE SIMILAR AMONG THE GROUP.</a:t>
            </a:r>
            <a:endParaRPr lang="en-IN" dirty="0"/>
          </a:p>
        </p:txBody>
      </p:sp>
    </p:spTree>
    <p:extLst>
      <p:ext uri="{BB962C8B-B14F-4D97-AF65-F5344CB8AC3E}">
        <p14:creationId xmlns:p14="http://schemas.microsoft.com/office/powerpoint/2010/main" val="1034484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A5AC05-AFF9-4BC4-BE6C-5758BCEB3094}"/>
              </a:ext>
            </a:extLst>
          </p:cNvPr>
          <p:cNvSpPr/>
          <p:nvPr/>
        </p:nvSpPr>
        <p:spPr>
          <a:xfrm>
            <a:off x="4344951" y="107259"/>
            <a:ext cx="366190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HYPOTHESIS</a:t>
            </a:r>
          </a:p>
        </p:txBody>
      </p:sp>
      <p:sp>
        <p:nvSpPr>
          <p:cNvPr id="3" name="TextBox 2">
            <a:extLst>
              <a:ext uri="{FF2B5EF4-FFF2-40B4-BE49-F238E27FC236}">
                <a16:creationId xmlns:a16="http://schemas.microsoft.com/office/drawing/2014/main" id="{EA967E8A-BF25-4F0D-BABA-11E9C7E51E6C}"/>
              </a:ext>
            </a:extLst>
          </p:cNvPr>
          <p:cNvSpPr txBox="1"/>
          <p:nvPr/>
        </p:nvSpPr>
        <p:spPr>
          <a:xfrm>
            <a:off x="1260629" y="1158432"/>
            <a:ext cx="5972982" cy="3847207"/>
          </a:xfrm>
          <a:prstGeom prst="rect">
            <a:avLst/>
          </a:prstGeom>
          <a:noFill/>
        </p:spPr>
        <p:txBody>
          <a:bodyPr wrap="none" rtlCol="0">
            <a:spAutoFit/>
          </a:bodyPr>
          <a:lstStyle/>
          <a:p>
            <a:r>
              <a:rPr lang="en-US" sz="4800" dirty="0"/>
              <a:t>H</a:t>
            </a:r>
            <a:r>
              <a:rPr lang="en-US" dirty="0"/>
              <a:t>0:   The mean for all the group are same (equal).</a:t>
            </a:r>
          </a:p>
          <a:p>
            <a:r>
              <a:rPr lang="en-US" sz="4800" dirty="0"/>
              <a:t>H</a:t>
            </a:r>
            <a:r>
              <a:rPr lang="en-US" dirty="0"/>
              <a:t>a:  The means are different for at least one pair of groups.</a:t>
            </a:r>
          </a:p>
          <a:p>
            <a:endParaRPr lang="en-US" dirty="0">
              <a:solidFill>
                <a:srgbClr val="FF0000"/>
              </a:solidFill>
            </a:endParaRPr>
          </a:p>
          <a:p>
            <a:r>
              <a:rPr lang="en-US" sz="4800" dirty="0">
                <a:solidFill>
                  <a:srgbClr val="FF0000"/>
                </a:solidFill>
              </a:rPr>
              <a:t>H</a:t>
            </a:r>
            <a:r>
              <a:rPr lang="en-US" dirty="0">
                <a:solidFill>
                  <a:srgbClr val="FF0000"/>
                </a:solidFill>
              </a:rPr>
              <a:t>0: </a:t>
            </a:r>
            <a:r>
              <a:rPr lang="en-US" sz="2800" dirty="0">
                <a:solidFill>
                  <a:srgbClr val="FF0000"/>
                </a:solidFill>
              </a:rPr>
              <a:t>µ1=µ2=µ3=‘’’’’’’’’’’’’=µk</a:t>
            </a:r>
          </a:p>
          <a:p>
            <a:endParaRPr lang="en-US" sz="2800" dirty="0">
              <a:solidFill>
                <a:srgbClr val="FF0000"/>
              </a:solidFill>
            </a:endParaRPr>
          </a:p>
          <a:p>
            <a:r>
              <a:rPr lang="en-US" sz="3600" dirty="0">
                <a:solidFill>
                  <a:srgbClr val="FF0000"/>
                </a:solidFill>
              </a:rPr>
              <a:t>H</a:t>
            </a:r>
            <a:r>
              <a:rPr lang="en-US" sz="2400" dirty="0">
                <a:solidFill>
                  <a:srgbClr val="FF0000"/>
                </a:solidFill>
              </a:rPr>
              <a:t>a</a:t>
            </a:r>
            <a:r>
              <a:rPr lang="en-US" dirty="0">
                <a:solidFill>
                  <a:srgbClr val="FF0000"/>
                </a:solidFill>
              </a:rPr>
              <a:t>: </a:t>
            </a:r>
            <a:r>
              <a:rPr lang="en-US" sz="2800" dirty="0">
                <a:solidFill>
                  <a:srgbClr val="FF0000"/>
                </a:solidFill>
              </a:rPr>
              <a:t>µ1≠µ2 ≠ µ3=‘’’’’’’’’’’’’ ≠ µk</a:t>
            </a:r>
          </a:p>
          <a:p>
            <a:endParaRPr lang="en-IN" dirty="0"/>
          </a:p>
        </p:txBody>
      </p:sp>
    </p:spTree>
    <p:extLst>
      <p:ext uri="{BB962C8B-B14F-4D97-AF65-F5344CB8AC3E}">
        <p14:creationId xmlns:p14="http://schemas.microsoft.com/office/powerpoint/2010/main" val="2102353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AB9C90B-5FED-4C5D-BB73-B8914EBA2792}"/>
              </a:ext>
            </a:extLst>
          </p:cNvPr>
          <p:cNvSpPr/>
          <p:nvPr/>
        </p:nvSpPr>
        <p:spPr>
          <a:xfrm>
            <a:off x="763480" y="519343"/>
            <a:ext cx="2583402" cy="1953087"/>
          </a:xfrm>
          <a:prstGeom prst="roundRect">
            <a:avLst/>
          </a:prstGeom>
          <a:solidFill>
            <a:schemeClr val="accent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0E2693E5-3C89-4AE5-9E21-54B365C64D89}"/>
              </a:ext>
            </a:extLst>
          </p:cNvPr>
          <p:cNvSpPr/>
          <p:nvPr/>
        </p:nvSpPr>
        <p:spPr>
          <a:xfrm>
            <a:off x="4000130" y="519342"/>
            <a:ext cx="2583402" cy="1953087"/>
          </a:xfrm>
          <a:prstGeom prst="roundRect">
            <a:avLst/>
          </a:prstGeom>
          <a:solidFill>
            <a:schemeClr val="accent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0146F82E-A9D4-4A7E-847A-0BD127138935}"/>
              </a:ext>
            </a:extLst>
          </p:cNvPr>
          <p:cNvSpPr/>
          <p:nvPr/>
        </p:nvSpPr>
        <p:spPr>
          <a:xfrm>
            <a:off x="763480" y="2868967"/>
            <a:ext cx="2583402" cy="1953087"/>
          </a:xfrm>
          <a:prstGeom prst="roundRect">
            <a:avLst/>
          </a:prstGeom>
          <a:solidFill>
            <a:schemeClr val="accent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C7534838-628E-4B37-84B2-9CBA986425FB}"/>
              </a:ext>
            </a:extLst>
          </p:cNvPr>
          <p:cNvSpPr/>
          <p:nvPr/>
        </p:nvSpPr>
        <p:spPr>
          <a:xfrm>
            <a:off x="4000130" y="2868965"/>
            <a:ext cx="2583402" cy="1953087"/>
          </a:xfrm>
          <a:prstGeom prst="roundRect">
            <a:avLst/>
          </a:prstGeom>
          <a:solidFill>
            <a:schemeClr val="accent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CEC93ECF-BE2D-4BFD-A836-559788B796E7}"/>
              </a:ext>
            </a:extLst>
          </p:cNvPr>
          <p:cNvSpPr/>
          <p:nvPr/>
        </p:nvSpPr>
        <p:spPr>
          <a:xfrm>
            <a:off x="3149724" y="2150614"/>
            <a:ext cx="1047565" cy="10401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E34B06A-E6E1-492B-9474-63582D0D269A}"/>
              </a:ext>
            </a:extLst>
          </p:cNvPr>
          <p:cNvSpPr txBox="1"/>
          <p:nvPr/>
        </p:nvSpPr>
        <p:spPr>
          <a:xfrm>
            <a:off x="1082748" y="965093"/>
            <a:ext cx="2066976" cy="923330"/>
          </a:xfrm>
          <a:prstGeom prst="rect">
            <a:avLst/>
          </a:prstGeom>
          <a:noFill/>
        </p:spPr>
        <p:txBody>
          <a:bodyPr wrap="none" rtlCol="0">
            <a:spAutoFit/>
          </a:bodyPr>
          <a:lstStyle/>
          <a:p>
            <a:r>
              <a:rPr lang="en-US" dirty="0"/>
              <a:t>Share Traded on US </a:t>
            </a:r>
          </a:p>
          <a:p>
            <a:r>
              <a:rPr lang="en-US" dirty="0"/>
              <a:t>Market Each day: </a:t>
            </a:r>
          </a:p>
          <a:p>
            <a:r>
              <a:rPr lang="en-US" b="1" dirty="0"/>
              <a:t>        7 Billion</a:t>
            </a:r>
            <a:endParaRPr lang="en-IN" b="1" dirty="0"/>
          </a:p>
        </p:txBody>
      </p:sp>
      <p:sp>
        <p:nvSpPr>
          <p:cNvPr id="8" name="TextBox 7">
            <a:extLst>
              <a:ext uri="{FF2B5EF4-FFF2-40B4-BE49-F238E27FC236}">
                <a16:creationId xmlns:a16="http://schemas.microsoft.com/office/drawing/2014/main" id="{78CA9392-400F-4A5B-8179-1C8128A9994A}"/>
              </a:ext>
            </a:extLst>
          </p:cNvPr>
          <p:cNvSpPr txBox="1"/>
          <p:nvPr/>
        </p:nvSpPr>
        <p:spPr>
          <a:xfrm>
            <a:off x="4074850" y="965093"/>
            <a:ext cx="2589107" cy="923330"/>
          </a:xfrm>
          <a:prstGeom prst="rect">
            <a:avLst/>
          </a:prstGeom>
          <a:noFill/>
        </p:spPr>
        <p:txBody>
          <a:bodyPr wrap="none" rtlCol="0">
            <a:spAutoFit/>
          </a:bodyPr>
          <a:lstStyle/>
          <a:p>
            <a:r>
              <a:rPr lang="en-US" dirty="0"/>
              <a:t>Data generated by a</a:t>
            </a:r>
          </a:p>
          <a:p>
            <a:r>
              <a:rPr lang="en-US" dirty="0"/>
              <a:t>Flight from NY to London.</a:t>
            </a:r>
          </a:p>
          <a:p>
            <a:r>
              <a:rPr lang="en-US" b="1" dirty="0"/>
              <a:t>             10 terabyte</a:t>
            </a:r>
            <a:endParaRPr lang="en-IN" b="1" dirty="0"/>
          </a:p>
        </p:txBody>
      </p:sp>
      <p:sp>
        <p:nvSpPr>
          <p:cNvPr id="9" name="TextBox 8">
            <a:extLst>
              <a:ext uri="{FF2B5EF4-FFF2-40B4-BE49-F238E27FC236}">
                <a16:creationId xmlns:a16="http://schemas.microsoft.com/office/drawing/2014/main" id="{B3A47D3A-1989-4C46-89F2-B29789C0A355}"/>
              </a:ext>
            </a:extLst>
          </p:cNvPr>
          <p:cNvSpPr txBox="1"/>
          <p:nvPr/>
        </p:nvSpPr>
        <p:spPr>
          <a:xfrm>
            <a:off x="1204832" y="3229989"/>
            <a:ext cx="1822807" cy="923330"/>
          </a:xfrm>
          <a:prstGeom prst="rect">
            <a:avLst/>
          </a:prstGeom>
          <a:noFill/>
        </p:spPr>
        <p:txBody>
          <a:bodyPr wrap="none" rtlCol="0">
            <a:spAutoFit/>
          </a:bodyPr>
          <a:lstStyle/>
          <a:p>
            <a:r>
              <a:rPr lang="en-US" dirty="0"/>
              <a:t>No. of Tweets on </a:t>
            </a:r>
          </a:p>
          <a:p>
            <a:r>
              <a:rPr lang="en-US" dirty="0"/>
              <a:t>Twitter  per day:</a:t>
            </a:r>
          </a:p>
          <a:p>
            <a:r>
              <a:rPr lang="en-US" dirty="0"/>
              <a:t>    </a:t>
            </a:r>
            <a:r>
              <a:rPr lang="en-US" b="1" dirty="0"/>
              <a:t>400 Million</a:t>
            </a:r>
            <a:endParaRPr lang="en-IN" b="1" dirty="0"/>
          </a:p>
        </p:txBody>
      </p:sp>
      <p:sp>
        <p:nvSpPr>
          <p:cNvPr id="10" name="TextBox 9">
            <a:extLst>
              <a:ext uri="{FF2B5EF4-FFF2-40B4-BE49-F238E27FC236}">
                <a16:creationId xmlns:a16="http://schemas.microsoft.com/office/drawing/2014/main" id="{E451014C-CD97-47A6-9486-96D00147B44D}"/>
              </a:ext>
            </a:extLst>
          </p:cNvPr>
          <p:cNvSpPr txBox="1"/>
          <p:nvPr/>
        </p:nvSpPr>
        <p:spPr>
          <a:xfrm>
            <a:off x="4543407" y="3229989"/>
            <a:ext cx="1651991" cy="923330"/>
          </a:xfrm>
          <a:prstGeom prst="rect">
            <a:avLst/>
          </a:prstGeom>
          <a:noFill/>
        </p:spPr>
        <p:txBody>
          <a:bodyPr wrap="none" rtlCol="0">
            <a:spAutoFit/>
          </a:bodyPr>
          <a:lstStyle/>
          <a:p>
            <a:r>
              <a:rPr lang="en-US" dirty="0"/>
              <a:t>No of like on FB</a:t>
            </a:r>
          </a:p>
          <a:p>
            <a:r>
              <a:rPr lang="en-US" dirty="0"/>
              <a:t>Each day:</a:t>
            </a:r>
          </a:p>
          <a:p>
            <a:r>
              <a:rPr lang="en-US" dirty="0"/>
              <a:t>      </a:t>
            </a:r>
            <a:r>
              <a:rPr lang="en-US" b="1" dirty="0"/>
              <a:t>3 Billion</a:t>
            </a:r>
            <a:endParaRPr lang="en-IN" b="1" dirty="0"/>
          </a:p>
        </p:txBody>
      </p:sp>
      <p:sp>
        <p:nvSpPr>
          <p:cNvPr id="12" name="Arrow: Down 11">
            <a:extLst>
              <a:ext uri="{FF2B5EF4-FFF2-40B4-BE49-F238E27FC236}">
                <a16:creationId xmlns:a16="http://schemas.microsoft.com/office/drawing/2014/main" id="{9ED623E2-093E-4AAC-BA2A-B21D641A5307}"/>
              </a:ext>
            </a:extLst>
          </p:cNvPr>
          <p:cNvSpPr/>
          <p:nvPr/>
        </p:nvSpPr>
        <p:spPr>
          <a:xfrm>
            <a:off x="9667783" y="3551068"/>
            <a:ext cx="301840" cy="1766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BF2D801-F376-4EEF-B3AA-76B32910E1D7}"/>
              </a:ext>
            </a:extLst>
          </p:cNvPr>
          <p:cNvSpPr/>
          <p:nvPr/>
        </p:nvSpPr>
        <p:spPr>
          <a:xfrm>
            <a:off x="7239740" y="5326602"/>
            <a:ext cx="4856086" cy="92333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AE9DDB6B-36F7-4B1B-B498-0F9AA5F5848E}"/>
              </a:ext>
            </a:extLst>
          </p:cNvPr>
          <p:cNvSpPr txBox="1"/>
          <p:nvPr/>
        </p:nvSpPr>
        <p:spPr>
          <a:xfrm>
            <a:off x="7745767" y="5431242"/>
            <a:ext cx="3460499" cy="923330"/>
          </a:xfrm>
          <a:prstGeom prst="rect">
            <a:avLst/>
          </a:prstGeom>
          <a:noFill/>
        </p:spPr>
        <p:txBody>
          <a:bodyPr wrap="none" rtlCol="0">
            <a:spAutoFit/>
          </a:bodyPr>
          <a:lstStyle/>
          <a:p>
            <a:r>
              <a:rPr lang="en-US" dirty="0"/>
              <a:t>90% of the world data is generated</a:t>
            </a:r>
          </a:p>
          <a:p>
            <a:r>
              <a:rPr lang="en-US" dirty="0"/>
              <a:t> in last two year.</a:t>
            </a:r>
            <a:endParaRPr lang="en-IN" dirty="0"/>
          </a:p>
          <a:p>
            <a:endParaRPr lang="en-IN" dirty="0"/>
          </a:p>
        </p:txBody>
      </p:sp>
      <p:pic>
        <p:nvPicPr>
          <p:cNvPr id="17" name="Picture 16">
            <a:extLst>
              <a:ext uri="{FF2B5EF4-FFF2-40B4-BE49-F238E27FC236}">
                <a16:creationId xmlns:a16="http://schemas.microsoft.com/office/drawing/2014/main" id="{C2BAC1D4-333C-4B42-8E9B-BE42ED9B8843}"/>
              </a:ext>
            </a:extLst>
          </p:cNvPr>
          <p:cNvPicPr>
            <a:picLocks noChangeAspect="1"/>
          </p:cNvPicPr>
          <p:nvPr/>
        </p:nvPicPr>
        <p:blipFill>
          <a:blip r:embed="rId2"/>
          <a:stretch>
            <a:fillRect/>
          </a:stretch>
        </p:blipFill>
        <p:spPr>
          <a:xfrm>
            <a:off x="8141379" y="608068"/>
            <a:ext cx="3506124" cy="2943000"/>
          </a:xfrm>
          <a:prstGeom prst="rect">
            <a:avLst/>
          </a:prstGeom>
        </p:spPr>
      </p:pic>
    </p:spTree>
    <p:extLst>
      <p:ext uri="{BB962C8B-B14F-4D97-AF65-F5344CB8AC3E}">
        <p14:creationId xmlns:p14="http://schemas.microsoft.com/office/powerpoint/2010/main" val="1089905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1007A-7A26-4386-B27D-495953CEF2D5}"/>
              </a:ext>
            </a:extLst>
          </p:cNvPr>
          <p:cNvSpPr/>
          <p:nvPr/>
        </p:nvSpPr>
        <p:spPr>
          <a:xfrm>
            <a:off x="2396936" y="0"/>
            <a:ext cx="6883231" cy="1323439"/>
          </a:xfrm>
          <a:prstGeom prst="rect">
            <a:avLst/>
          </a:prstGeom>
          <a:noFill/>
        </p:spPr>
        <p:txBody>
          <a:bodyPr wrap="none" lIns="91440" tIns="45720" rIns="91440" bIns="45720">
            <a:spAutoFit/>
          </a:bodyPr>
          <a:lstStyle/>
          <a:p>
            <a:pPr algn="ctr"/>
            <a:r>
              <a:rPr 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One-Way </a:t>
            </a:r>
            <a:r>
              <a:rPr lang="en-US" sz="8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Anova</a:t>
            </a:r>
            <a:endParaRPr 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4EF552DA-A50F-4D13-B7E4-358BFB849802}"/>
              </a:ext>
            </a:extLst>
          </p:cNvPr>
          <p:cNvPicPr>
            <a:picLocks noChangeAspect="1"/>
          </p:cNvPicPr>
          <p:nvPr/>
        </p:nvPicPr>
        <p:blipFill>
          <a:blip r:embed="rId2"/>
          <a:stretch>
            <a:fillRect/>
          </a:stretch>
        </p:blipFill>
        <p:spPr>
          <a:xfrm>
            <a:off x="1038687" y="1521720"/>
            <a:ext cx="9694416" cy="4666015"/>
          </a:xfrm>
          <a:prstGeom prst="rect">
            <a:avLst/>
          </a:prstGeom>
        </p:spPr>
      </p:pic>
    </p:spTree>
    <p:extLst>
      <p:ext uri="{BB962C8B-B14F-4D97-AF65-F5344CB8AC3E}">
        <p14:creationId xmlns:p14="http://schemas.microsoft.com/office/powerpoint/2010/main" val="2266462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51B0E0-DC9F-4CBC-8B25-C522A72A50A6}"/>
              </a:ext>
            </a:extLst>
          </p:cNvPr>
          <p:cNvPicPr>
            <a:picLocks noChangeAspect="1"/>
          </p:cNvPicPr>
          <p:nvPr/>
        </p:nvPicPr>
        <p:blipFill>
          <a:blip r:embed="rId2"/>
          <a:stretch>
            <a:fillRect/>
          </a:stretch>
        </p:blipFill>
        <p:spPr>
          <a:xfrm>
            <a:off x="958788" y="355107"/>
            <a:ext cx="10555550" cy="6312023"/>
          </a:xfrm>
          <a:prstGeom prst="rect">
            <a:avLst/>
          </a:prstGeom>
        </p:spPr>
      </p:pic>
    </p:spTree>
    <p:extLst>
      <p:ext uri="{BB962C8B-B14F-4D97-AF65-F5344CB8AC3E}">
        <p14:creationId xmlns:p14="http://schemas.microsoft.com/office/powerpoint/2010/main" val="3624827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007F7-EF6B-4A93-AE24-E216CC009C31}"/>
              </a:ext>
            </a:extLst>
          </p:cNvPr>
          <p:cNvPicPr>
            <a:picLocks noChangeAspect="1"/>
          </p:cNvPicPr>
          <p:nvPr/>
        </p:nvPicPr>
        <p:blipFill>
          <a:blip r:embed="rId2"/>
          <a:stretch>
            <a:fillRect/>
          </a:stretch>
        </p:blipFill>
        <p:spPr>
          <a:xfrm>
            <a:off x="630316" y="1147762"/>
            <a:ext cx="10830756" cy="4562475"/>
          </a:xfrm>
          <a:prstGeom prst="rect">
            <a:avLst/>
          </a:prstGeom>
        </p:spPr>
      </p:pic>
    </p:spTree>
    <p:extLst>
      <p:ext uri="{BB962C8B-B14F-4D97-AF65-F5344CB8AC3E}">
        <p14:creationId xmlns:p14="http://schemas.microsoft.com/office/powerpoint/2010/main" val="4129619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F2B748-2424-4070-B50F-C158FCC1E55C}"/>
              </a:ext>
            </a:extLst>
          </p:cNvPr>
          <p:cNvPicPr>
            <a:picLocks noChangeAspect="1"/>
          </p:cNvPicPr>
          <p:nvPr/>
        </p:nvPicPr>
        <p:blipFill>
          <a:blip r:embed="rId2"/>
          <a:stretch>
            <a:fillRect/>
          </a:stretch>
        </p:blipFill>
        <p:spPr>
          <a:xfrm>
            <a:off x="470517" y="142043"/>
            <a:ext cx="11088209" cy="6596107"/>
          </a:xfrm>
          <a:prstGeom prst="rect">
            <a:avLst/>
          </a:prstGeom>
        </p:spPr>
      </p:pic>
    </p:spTree>
    <p:extLst>
      <p:ext uri="{BB962C8B-B14F-4D97-AF65-F5344CB8AC3E}">
        <p14:creationId xmlns:p14="http://schemas.microsoft.com/office/powerpoint/2010/main" val="3841854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F48CFE-9FEE-46EF-B239-52AE09666094}"/>
              </a:ext>
            </a:extLst>
          </p:cNvPr>
          <p:cNvPicPr>
            <a:picLocks noChangeAspect="1"/>
          </p:cNvPicPr>
          <p:nvPr/>
        </p:nvPicPr>
        <p:blipFill>
          <a:blip r:embed="rId2"/>
          <a:stretch>
            <a:fillRect/>
          </a:stretch>
        </p:blipFill>
        <p:spPr>
          <a:xfrm>
            <a:off x="1524000" y="1180730"/>
            <a:ext cx="9144000" cy="5677270"/>
          </a:xfrm>
          <a:prstGeom prst="rect">
            <a:avLst/>
          </a:prstGeom>
        </p:spPr>
      </p:pic>
    </p:spTree>
    <p:extLst>
      <p:ext uri="{BB962C8B-B14F-4D97-AF65-F5344CB8AC3E}">
        <p14:creationId xmlns:p14="http://schemas.microsoft.com/office/powerpoint/2010/main" val="1575261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D0AEB-49C0-43AE-B0F0-FAC370EEA388}"/>
              </a:ext>
            </a:extLst>
          </p:cNvPr>
          <p:cNvPicPr>
            <a:picLocks noChangeAspect="1"/>
          </p:cNvPicPr>
          <p:nvPr/>
        </p:nvPicPr>
        <p:blipFill>
          <a:blip r:embed="rId2"/>
          <a:stretch>
            <a:fillRect/>
          </a:stretch>
        </p:blipFill>
        <p:spPr>
          <a:xfrm>
            <a:off x="3057525" y="1147762"/>
            <a:ext cx="6076950" cy="4562475"/>
          </a:xfrm>
          <a:prstGeom prst="rect">
            <a:avLst/>
          </a:prstGeom>
        </p:spPr>
      </p:pic>
    </p:spTree>
    <p:extLst>
      <p:ext uri="{BB962C8B-B14F-4D97-AF65-F5344CB8AC3E}">
        <p14:creationId xmlns:p14="http://schemas.microsoft.com/office/powerpoint/2010/main" val="4039230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3CED7-7B28-47D1-BF2B-0AB3FEFEAEC6}"/>
              </a:ext>
            </a:extLst>
          </p:cNvPr>
          <p:cNvPicPr>
            <a:picLocks noChangeAspect="1"/>
          </p:cNvPicPr>
          <p:nvPr/>
        </p:nvPicPr>
        <p:blipFill>
          <a:blip r:embed="rId2"/>
          <a:stretch>
            <a:fillRect/>
          </a:stretch>
        </p:blipFill>
        <p:spPr>
          <a:xfrm>
            <a:off x="3057525" y="1147762"/>
            <a:ext cx="6076950" cy="4562475"/>
          </a:xfrm>
          <a:prstGeom prst="rect">
            <a:avLst/>
          </a:prstGeom>
        </p:spPr>
      </p:pic>
    </p:spTree>
    <p:extLst>
      <p:ext uri="{BB962C8B-B14F-4D97-AF65-F5344CB8AC3E}">
        <p14:creationId xmlns:p14="http://schemas.microsoft.com/office/powerpoint/2010/main" val="1180043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6220A2-CD24-4092-8B4B-EB4E1EE77CE4}"/>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15564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269239-104E-4559-A79F-1EE48910E978}"/>
              </a:ext>
            </a:extLst>
          </p:cNvPr>
          <p:cNvPicPr>
            <a:picLocks noChangeAspect="1"/>
          </p:cNvPicPr>
          <p:nvPr/>
        </p:nvPicPr>
        <p:blipFill>
          <a:blip r:embed="rId2"/>
          <a:stretch>
            <a:fillRect/>
          </a:stretch>
        </p:blipFill>
        <p:spPr>
          <a:xfrm>
            <a:off x="1020932" y="712756"/>
            <a:ext cx="9880846" cy="5226405"/>
          </a:xfrm>
          <a:prstGeom prst="rect">
            <a:avLst/>
          </a:prstGeom>
        </p:spPr>
      </p:pic>
    </p:spTree>
    <p:extLst>
      <p:ext uri="{BB962C8B-B14F-4D97-AF65-F5344CB8AC3E}">
        <p14:creationId xmlns:p14="http://schemas.microsoft.com/office/powerpoint/2010/main" val="1636136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7E5ACC-DF08-4844-A0FF-63FF8CB06D94}"/>
              </a:ext>
            </a:extLst>
          </p:cNvPr>
          <p:cNvPicPr>
            <a:picLocks noChangeAspect="1"/>
          </p:cNvPicPr>
          <p:nvPr/>
        </p:nvPicPr>
        <p:blipFill>
          <a:blip r:embed="rId2"/>
          <a:stretch>
            <a:fillRect/>
          </a:stretch>
        </p:blipFill>
        <p:spPr>
          <a:xfrm>
            <a:off x="1266548" y="1189608"/>
            <a:ext cx="9658904" cy="3998650"/>
          </a:xfrm>
          <a:prstGeom prst="rect">
            <a:avLst/>
          </a:prstGeom>
        </p:spPr>
      </p:pic>
    </p:spTree>
    <p:extLst>
      <p:ext uri="{BB962C8B-B14F-4D97-AF65-F5344CB8AC3E}">
        <p14:creationId xmlns:p14="http://schemas.microsoft.com/office/powerpoint/2010/main" val="3367162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22C6F5-2189-40A6-9C71-4F1EA8C5E451}"/>
              </a:ext>
            </a:extLst>
          </p:cNvPr>
          <p:cNvSpPr/>
          <p:nvPr/>
        </p:nvSpPr>
        <p:spPr>
          <a:xfrm>
            <a:off x="1686757" y="177553"/>
            <a:ext cx="8336132" cy="825624"/>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C4C14F12-4B3A-4DF3-981A-17FF097A31B5}"/>
              </a:ext>
            </a:extLst>
          </p:cNvPr>
          <p:cNvSpPr/>
          <p:nvPr/>
        </p:nvSpPr>
        <p:spPr>
          <a:xfrm>
            <a:off x="3501416" y="0"/>
            <a:ext cx="4993868"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Analytics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Rectangle: Rounded Corners 3">
            <a:extLst>
              <a:ext uri="{FF2B5EF4-FFF2-40B4-BE49-F238E27FC236}">
                <a16:creationId xmlns:a16="http://schemas.microsoft.com/office/drawing/2014/main" id="{6122C86D-5CAC-4815-A29C-6F154C287C5F}"/>
              </a:ext>
            </a:extLst>
          </p:cNvPr>
          <p:cNvSpPr/>
          <p:nvPr/>
        </p:nvSpPr>
        <p:spPr>
          <a:xfrm>
            <a:off x="392097" y="4589754"/>
            <a:ext cx="11407806" cy="60368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Data on its own is useless unless you make some useful decision out of it</a:t>
            </a:r>
            <a:endParaRPr lang="en-IN" dirty="0">
              <a:solidFill>
                <a:schemeClr val="accent6">
                  <a:lumMod val="50000"/>
                </a:schemeClr>
              </a:solidFill>
            </a:endParaRPr>
          </a:p>
        </p:txBody>
      </p:sp>
      <p:sp>
        <p:nvSpPr>
          <p:cNvPr id="5" name="Rectangle: Rounded Corners 4">
            <a:extLst>
              <a:ext uri="{FF2B5EF4-FFF2-40B4-BE49-F238E27FC236}">
                <a16:creationId xmlns:a16="http://schemas.microsoft.com/office/drawing/2014/main" id="{E037819C-47AF-4FD0-9AE4-78DB24CD7BB0}"/>
              </a:ext>
            </a:extLst>
          </p:cNvPr>
          <p:cNvSpPr/>
          <p:nvPr/>
        </p:nvSpPr>
        <p:spPr>
          <a:xfrm>
            <a:off x="392097" y="5301447"/>
            <a:ext cx="11407806" cy="144558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793F998-2B7F-4CA5-B50A-473BF9FA515B}"/>
              </a:ext>
            </a:extLst>
          </p:cNvPr>
          <p:cNvSpPr/>
          <p:nvPr/>
        </p:nvSpPr>
        <p:spPr>
          <a:xfrm>
            <a:off x="2054742" y="5301447"/>
            <a:ext cx="7727435" cy="1384995"/>
          </a:xfrm>
          <a:prstGeom prst="rect">
            <a:avLst/>
          </a:prstGeom>
          <a:noFill/>
        </p:spPr>
        <p:txBody>
          <a:bodyPr wrap="none" lIns="91440" tIns="45720" rIns="91440" bIns="45720">
            <a:spAutoFit/>
          </a:bodyPr>
          <a:lstStyle/>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Scientific process of transforming data into insight</a:t>
            </a:r>
          </a:p>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For making better decision , offer new opportunity</a:t>
            </a:r>
          </a:p>
          <a:p>
            <a:pPr algn="ctr"/>
            <a:r>
              <a:rPr lang="en-US" sz="2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&amp; business intelligence.</a:t>
            </a:r>
          </a:p>
        </p:txBody>
      </p:sp>
      <p:pic>
        <p:nvPicPr>
          <p:cNvPr id="10" name="Picture 9">
            <a:extLst>
              <a:ext uri="{FF2B5EF4-FFF2-40B4-BE49-F238E27FC236}">
                <a16:creationId xmlns:a16="http://schemas.microsoft.com/office/drawing/2014/main" id="{C8B0B8B9-F337-4BCC-A6DC-B1CE51529E82}"/>
              </a:ext>
            </a:extLst>
          </p:cNvPr>
          <p:cNvPicPr>
            <a:picLocks noChangeAspect="1"/>
          </p:cNvPicPr>
          <p:nvPr/>
        </p:nvPicPr>
        <p:blipFill>
          <a:blip r:embed="rId2"/>
          <a:stretch>
            <a:fillRect/>
          </a:stretch>
        </p:blipFill>
        <p:spPr>
          <a:xfrm>
            <a:off x="3215380" y="1296140"/>
            <a:ext cx="5981885" cy="3012397"/>
          </a:xfrm>
          <a:prstGeom prst="rect">
            <a:avLst/>
          </a:prstGeom>
        </p:spPr>
      </p:pic>
    </p:spTree>
    <p:extLst>
      <p:ext uri="{BB962C8B-B14F-4D97-AF65-F5344CB8AC3E}">
        <p14:creationId xmlns:p14="http://schemas.microsoft.com/office/powerpoint/2010/main" val="2439420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Down 3">
            <a:extLst>
              <a:ext uri="{FF2B5EF4-FFF2-40B4-BE49-F238E27FC236}">
                <a16:creationId xmlns:a16="http://schemas.microsoft.com/office/drawing/2014/main" id="{21367745-FF88-4457-BA47-A5EDA2620CE1}"/>
              </a:ext>
            </a:extLst>
          </p:cNvPr>
          <p:cNvSpPr/>
          <p:nvPr/>
        </p:nvSpPr>
        <p:spPr>
          <a:xfrm>
            <a:off x="5450888" y="2015230"/>
            <a:ext cx="426128" cy="10043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Down 4">
            <a:extLst>
              <a:ext uri="{FF2B5EF4-FFF2-40B4-BE49-F238E27FC236}">
                <a16:creationId xmlns:a16="http://schemas.microsoft.com/office/drawing/2014/main" id="{FAD7DAE7-92D9-48A1-83B9-177B19799D53}"/>
              </a:ext>
            </a:extLst>
          </p:cNvPr>
          <p:cNvSpPr/>
          <p:nvPr/>
        </p:nvSpPr>
        <p:spPr>
          <a:xfrm rot="2927164">
            <a:off x="4552490" y="2530833"/>
            <a:ext cx="355106" cy="21914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Down 5">
            <a:extLst>
              <a:ext uri="{FF2B5EF4-FFF2-40B4-BE49-F238E27FC236}">
                <a16:creationId xmlns:a16="http://schemas.microsoft.com/office/drawing/2014/main" id="{02753474-A387-4F30-AFB1-93B2312C997E}"/>
              </a:ext>
            </a:extLst>
          </p:cNvPr>
          <p:cNvSpPr/>
          <p:nvPr/>
        </p:nvSpPr>
        <p:spPr>
          <a:xfrm rot="18839191">
            <a:off x="6363617" y="2577086"/>
            <a:ext cx="355106" cy="20751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5B7A9A7-E6B5-4F09-9569-CB0C16C261F5}"/>
              </a:ext>
            </a:extLst>
          </p:cNvPr>
          <p:cNvSpPr/>
          <p:nvPr/>
        </p:nvSpPr>
        <p:spPr>
          <a:xfrm>
            <a:off x="528078" y="4242606"/>
            <a:ext cx="635110"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Y</a:t>
            </a:r>
          </a:p>
        </p:txBody>
      </p:sp>
      <p:sp>
        <p:nvSpPr>
          <p:cNvPr id="10" name="Rectangle 9">
            <a:extLst>
              <a:ext uri="{FF2B5EF4-FFF2-40B4-BE49-F238E27FC236}">
                <a16:creationId xmlns:a16="http://schemas.microsoft.com/office/drawing/2014/main" id="{7E6BD9D4-2490-4F7C-8C97-DDB27E38D98A}"/>
              </a:ext>
            </a:extLst>
          </p:cNvPr>
          <p:cNvSpPr/>
          <p:nvPr/>
        </p:nvSpPr>
        <p:spPr>
          <a:xfrm>
            <a:off x="11241382" y="4057904"/>
            <a:ext cx="663964" cy="1200329"/>
          </a:xfrm>
          <a:prstGeom prst="rect">
            <a:avLst/>
          </a:prstGeom>
          <a:noFill/>
        </p:spPr>
        <p:txBody>
          <a:bodyPr wrap="none" lIns="91440" tIns="45720" rIns="91440" bIns="45720">
            <a:spAutoFit/>
          </a:bodyPr>
          <a:lstStyle/>
          <a:p>
            <a:pPr algn="ctr"/>
            <a:r>
              <a:rPr lang="en-US" sz="7200" b="0" cap="none" spc="0" dirty="0">
                <a:ln w="0"/>
                <a:solidFill>
                  <a:schemeClr val="tx1"/>
                </a:solidFill>
                <a:effectLst>
                  <a:outerShdw blurRad="38100" dist="19050" dir="2700000" algn="tl" rotWithShape="0">
                    <a:schemeClr val="dk1">
                      <a:alpha val="40000"/>
                    </a:schemeClr>
                  </a:outerShdw>
                </a:effectLst>
              </a:rPr>
              <a:t>X</a:t>
            </a:r>
          </a:p>
        </p:txBody>
      </p:sp>
      <p:sp>
        <p:nvSpPr>
          <p:cNvPr id="3" name="Oval 2">
            <a:extLst>
              <a:ext uri="{FF2B5EF4-FFF2-40B4-BE49-F238E27FC236}">
                <a16:creationId xmlns:a16="http://schemas.microsoft.com/office/drawing/2014/main" id="{53D23AD7-69B8-4168-B356-80C3C5DE79E4}"/>
              </a:ext>
            </a:extLst>
          </p:cNvPr>
          <p:cNvSpPr/>
          <p:nvPr/>
        </p:nvSpPr>
        <p:spPr>
          <a:xfrm>
            <a:off x="2061825" y="186430"/>
            <a:ext cx="7218970" cy="18288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7B6CF5E3-6DCC-436F-8BB0-8038C1CFC132}"/>
              </a:ext>
            </a:extLst>
          </p:cNvPr>
          <p:cNvSpPr/>
          <p:nvPr/>
        </p:nvSpPr>
        <p:spPr>
          <a:xfrm>
            <a:off x="2589363" y="690238"/>
            <a:ext cx="629839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Type of variable</a:t>
            </a:r>
          </a:p>
        </p:txBody>
      </p:sp>
      <p:sp>
        <p:nvSpPr>
          <p:cNvPr id="13" name="Oval 12">
            <a:extLst>
              <a:ext uri="{FF2B5EF4-FFF2-40B4-BE49-F238E27FC236}">
                <a16:creationId xmlns:a16="http://schemas.microsoft.com/office/drawing/2014/main" id="{3DAF9248-7497-4A68-BBE6-3E78310CD3A1}"/>
              </a:ext>
            </a:extLst>
          </p:cNvPr>
          <p:cNvSpPr/>
          <p:nvPr/>
        </p:nvSpPr>
        <p:spPr>
          <a:xfrm>
            <a:off x="1280429" y="4375590"/>
            <a:ext cx="4249233" cy="93436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65CC221-F7DA-4E37-A58B-D465E5C20687}"/>
              </a:ext>
            </a:extLst>
          </p:cNvPr>
          <p:cNvSpPr/>
          <p:nvPr/>
        </p:nvSpPr>
        <p:spPr>
          <a:xfrm>
            <a:off x="1953365" y="4531631"/>
            <a:ext cx="2903359"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Dependent</a:t>
            </a:r>
          </a:p>
        </p:txBody>
      </p:sp>
      <p:sp>
        <p:nvSpPr>
          <p:cNvPr id="15" name="Oval 14">
            <a:extLst>
              <a:ext uri="{FF2B5EF4-FFF2-40B4-BE49-F238E27FC236}">
                <a16:creationId xmlns:a16="http://schemas.microsoft.com/office/drawing/2014/main" id="{F0A65689-4FFB-428B-82FF-5AA19AAC057C}"/>
              </a:ext>
            </a:extLst>
          </p:cNvPr>
          <p:cNvSpPr/>
          <p:nvPr/>
        </p:nvSpPr>
        <p:spPr>
          <a:xfrm>
            <a:off x="6662340" y="4199584"/>
            <a:ext cx="4450829" cy="1058649"/>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2E07ABD9-924E-4945-87EB-4026541CD299}"/>
              </a:ext>
            </a:extLst>
          </p:cNvPr>
          <p:cNvSpPr/>
          <p:nvPr/>
        </p:nvSpPr>
        <p:spPr>
          <a:xfrm>
            <a:off x="7211940" y="4200715"/>
            <a:ext cx="3842719" cy="923330"/>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Arial Black" panose="020B0A04020102020204" pitchFamily="34" charset="0"/>
              </a:rPr>
              <a:t>Independent</a:t>
            </a:r>
            <a:r>
              <a:rPr lang="en-US" sz="5400" dirty="0">
                <a:ln w="0"/>
                <a:effectLst>
                  <a:outerShdw blurRad="38100" dist="19050" dir="2700000" algn="tl" rotWithShape="0">
                    <a:schemeClr val="dk1">
                      <a:alpha val="40000"/>
                    </a:schemeClr>
                  </a:outerShdw>
                </a:effectLst>
              </a:rPr>
              <a:t>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A0970C67-9C55-4666-88EF-B170FB00E147}"/>
              </a:ext>
            </a:extLst>
          </p:cNvPr>
          <p:cNvSpPr/>
          <p:nvPr/>
        </p:nvSpPr>
        <p:spPr>
          <a:xfrm>
            <a:off x="2674801" y="5721233"/>
            <a:ext cx="6404430" cy="105864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576A428-7E91-4DAA-9632-24AA7944079C}"/>
              </a:ext>
            </a:extLst>
          </p:cNvPr>
          <p:cNvSpPr/>
          <p:nvPr/>
        </p:nvSpPr>
        <p:spPr>
          <a:xfrm>
            <a:off x="2441244" y="5474431"/>
            <a:ext cx="6445419" cy="1569660"/>
          </a:xfrm>
          <a:prstGeom prst="rect">
            <a:avLst/>
          </a:prstGeom>
          <a:noFill/>
        </p:spPr>
        <p:txBody>
          <a:bodyPr wrap="none" lIns="91440" tIns="45720" rIns="91440" bIns="45720">
            <a:spAutoFit/>
          </a:bodyPr>
          <a:lstStyle/>
          <a:p>
            <a:pPr algn="ctr"/>
            <a:r>
              <a:rPr lang="en-US" sz="9600" b="0" cap="none" spc="0" dirty="0">
                <a:ln w="0"/>
                <a:solidFill>
                  <a:schemeClr val="tx1"/>
                </a:solidFill>
                <a:effectLst>
                  <a:outerShdw blurRad="38100" dist="19050" dir="2700000" algn="tl" rotWithShape="0">
                    <a:schemeClr val="dk1">
                      <a:alpha val="40000"/>
                    </a:schemeClr>
                  </a:outerShdw>
                </a:effectLst>
              </a:rPr>
              <a:t>Y=</a:t>
            </a:r>
            <a:r>
              <a:rPr lang="en-US" sz="9600" b="0" cap="none" spc="0" dirty="0" err="1">
                <a:ln w="0"/>
                <a:solidFill>
                  <a:schemeClr val="tx1"/>
                </a:solidFill>
                <a:effectLst>
                  <a:outerShdw blurRad="38100" dist="19050" dir="2700000" algn="tl" rotWithShape="0">
                    <a:schemeClr val="dk1">
                      <a:alpha val="40000"/>
                    </a:schemeClr>
                  </a:outerShdw>
                </a:effectLst>
              </a:rPr>
              <a:t>mX</a:t>
            </a:r>
            <a:r>
              <a:rPr lang="en-US" sz="9600" b="0" cap="none" spc="0" dirty="0">
                <a:ln w="0"/>
                <a:solidFill>
                  <a:schemeClr val="tx1"/>
                </a:solidFill>
                <a:effectLst>
                  <a:outerShdw blurRad="38100" dist="19050" dir="2700000" algn="tl" rotWithShape="0">
                    <a:schemeClr val="dk1">
                      <a:alpha val="40000"/>
                    </a:schemeClr>
                  </a:outerShdw>
                </a:effectLst>
              </a:rPr>
              <a:t> +error</a:t>
            </a:r>
          </a:p>
        </p:txBody>
      </p:sp>
    </p:spTree>
    <p:extLst>
      <p:ext uri="{BB962C8B-B14F-4D97-AF65-F5344CB8AC3E}">
        <p14:creationId xmlns:p14="http://schemas.microsoft.com/office/powerpoint/2010/main" val="2084521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B0CCE4-41ED-4A86-A3D3-388645863D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0616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A656E3-8B36-4120-9A61-5BD624889F12}"/>
              </a:ext>
            </a:extLst>
          </p:cNvPr>
          <p:cNvSpPr/>
          <p:nvPr/>
        </p:nvSpPr>
        <p:spPr>
          <a:xfrm>
            <a:off x="4985183" y="197502"/>
            <a:ext cx="222163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Z-score</a:t>
            </a:r>
          </a:p>
        </p:txBody>
      </p:sp>
      <p:sp>
        <p:nvSpPr>
          <p:cNvPr id="3" name="TextBox 2">
            <a:extLst>
              <a:ext uri="{FF2B5EF4-FFF2-40B4-BE49-F238E27FC236}">
                <a16:creationId xmlns:a16="http://schemas.microsoft.com/office/drawing/2014/main" id="{E2AC64A0-3EED-4AA1-89BC-964A8494278F}"/>
              </a:ext>
            </a:extLst>
          </p:cNvPr>
          <p:cNvSpPr txBox="1"/>
          <p:nvPr/>
        </p:nvSpPr>
        <p:spPr>
          <a:xfrm>
            <a:off x="1905558" y="2151727"/>
            <a:ext cx="8380884" cy="2554545"/>
          </a:xfrm>
          <a:prstGeom prst="rect">
            <a:avLst/>
          </a:prstGeom>
          <a:noFill/>
        </p:spPr>
        <p:txBody>
          <a:bodyPr wrap="none" rtlCol="0">
            <a:spAutoFit/>
          </a:bodyPr>
          <a:lstStyle/>
          <a:p>
            <a:pPr marL="285750" indent="-285750">
              <a:buFont typeface="Wingdings" panose="05000000000000000000" pitchFamily="2" charset="2"/>
              <a:buChar char="v"/>
            </a:pPr>
            <a:r>
              <a:rPr lang="en-US" sz="3200" dirty="0"/>
              <a:t>Measure distance of raw scores from the mean</a:t>
            </a:r>
          </a:p>
          <a:p>
            <a:pPr marL="285750" indent="-285750">
              <a:buFont typeface="Wingdings" panose="05000000000000000000" pitchFamily="2" charset="2"/>
              <a:buChar char="v"/>
            </a:pPr>
            <a:r>
              <a:rPr lang="en-US" sz="3200" dirty="0"/>
              <a:t>Unit of measure is in standard deviation</a:t>
            </a:r>
          </a:p>
          <a:p>
            <a:pPr marL="285750" indent="-285750">
              <a:buFont typeface="Wingdings" panose="05000000000000000000" pitchFamily="2" charset="2"/>
              <a:buChar char="v"/>
            </a:pPr>
            <a:r>
              <a:rPr lang="en-US" sz="3200" dirty="0"/>
              <a:t>Equals 0 at the mean</a:t>
            </a:r>
          </a:p>
          <a:p>
            <a:pPr marL="285750" indent="-285750">
              <a:buFont typeface="Wingdings" panose="05000000000000000000" pitchFamily="2" charset="2"/>
              <a:buChar char="v"/>
            </a:pPr>
            <a:r>
              <a:rPr lang="en-US" sz="3200" dirty="0"/>
              <a:t>Negative to the left of the mean</a:t>
            </a:r>
          </a:p>
          <a:p>
            <a:pPr marL="285750" indent="-285750">
              <a:buFont typeface="Wingdings" panose="05000000000000000000" pitchFamily="2" charset="2"/>
              <a:buChar char="v"/>
            </a:pPr>
            <a:r>
              <a:rPr lang="en-US" sz="3200" dirty="0"/>
              <a:t>Positive to the right of the mean</a:t>
            </a:r>
            <a:endParaRPr lang="en-IN" sz="3200" dirty="0"/>
          </a:p>
        </p:txBody>
      </p:sp>
    </p:spTree>
    <p:extLst>
      <p:ext uri="{BB962C8B-B14F-4D97-AF65-F5344CB8AC3E}">
        <p14:creationId xmlns:p14="http://schemas.microsoft.com/office/powerpoint/2010/main" val="3866690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ock Arc 1">
            <a:extLst>
              <a:ext uri="{FF2B5EF4-FFF2-40B4-BE49-F238E27FC236}">
                <a16:creationId xmlns:a16="http://schemas.microsoft.com/office/drawing/2014/main" id="{95765915-96CC-4345-91BB-4D86860E6C90}"/>
              </a:ext>
            </a:extLst>
          </p:cNvPr>
          <p:cNvSpPr/>
          <p:nvPr/>
        </p:nvSpPr>
        <p:spPr>
          <a:xfrm>
            <a:off x="4554245" y="1207363"/>
            <a:ext cx="2796466" cy="6858000"/>
          </a:xfrm>
          <a:prstGeom prst="blockArc">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Rectangle 2">
            <a:extLst>
              <a:ext uri="{FF2B5EF4-FFF2-40B4-BE49-F238E27FC236}">
                <a16:creationId xmlns:a16="http://schemas.microsoft.com/office/drawing/2014/main" id="{C14AEEA6-20F2-4BA2-B9C5-29B06CC2EAA2}"/>
              </a:ext>
            </a:extLst>
          </p:cNvPr>
          <p:cNvSpPr/>
          <p:nvPr/>
        </p:nvSpPr>
        <p:spPr>
          <a:xfrm>
            <a:off x="5952478" y="301841"/>
            <a:ext cx="45719" cy="5530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C7589EB-9FC6-4E46-8CD7-742DAE83DA6E}"/>
              </a:ext>
            </a:extLst>
          </p:cNvPr>
          <p:cNvSpPr txBox="1"/>
          <p:nvPr/>
        </p:nvSpPr>
        <p:spPr>
          <a:xfrm>
            <a:off x="5616905" y="5974672"/>
            <a:ext cx="716863" cy="369332"/>
          </a:xfrm>
          <a:prstGeom prst="rect">
            <a:avLst/>
          </a:prstGeom>
          <a:noFill/>
        </p:spPr>
        <p:txBody>
          <a:bodyPr wrap="none" rtlCol="0">
            <a:spAutoFit/>
          </a:bodyPr>
          <a:lstStyle/>
          <a:p>
            <a:r>
              <a:rPr lang="en-US" dirty="0"/>
              <a:t>mean</a:t>
            </a:r>
            <a:endParaRPr lang="en-IN" dirty="0"/>
          </a:p>
        </p:txBody>
      </p:sp>
      <p:sp>
        <p:nvSpPr>
          <p:cNvPr id="5" name="Arrow: Right 4">
            <a:extLst>
              <a:ext uri="{FF2B5EF4-FFF2-40B4-BE49-F238E27FC236}">
                <a16:creationId xmlns:a16="http://schemas.microsoft.com/office/drawing/2014/main" id="{5C03FDCF-C281-47AB-A36A-82DBAB5E9EEE}"/>
              </a:ext>
            </a:extLst>
          </p:cNvPr>
          <p:cNvSpPr/>
          <p:nvPr/>
        </p:nvSpPr>
        <p:spPr>
          <a:xfrm>
            <a:off x="6096000" y="5051394"/>
            <a:ext cx="1936961" cy="301841"/>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741BCA7F-EE97-466A-A82E-C1F05EA5366B}"/>
              </a:ext>
            </a:extLst>
          </p:cNvPr>
          <p:cNvSpPr/>
          <p:nvPr/>
        </p:nvSpPr>
        <p:spPr>
          <a:xfrm rot="10800000">
            <a:off x="3871995" y="5069150"/>
            <a:ext cx="1936961" cy="301841"/>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9144768-4A31-4777-90CE-5141C654C9E3}"/>
              </a:ext>
            </a:extLst>
          </p:cNvPr>
          <p:cNvSpPr txBox="1"/>
          <p:nvPr/>
        </p:nvSpPr>
        <p:spPr>
          <a:xfrm>
            <a:off x="8345010" y="5202314"/>
            <a:ext cx="1793289" cy="369332"/>
          </a:xfrm>
          <a:prstGeom prst="rect">
            <a:avLst/>
          </a:prstGeom>
          <a:noFill/>
        </p:spPr>
        <p:txBody>
          <a:bodyPr wrap="square" rtlCol="0">
            <a:spAutoFit/>
          </a:bodyPr>
          <a:lstStyle/>
          <a:p>
            <a:r>
              <a:rPr lang="en-US" dirty="0"/>
              <a:t>+ Z-Score</a:t>
            </a:r>
            <a:endParaRPr lang="en-IN" dirty="0"/>
          </a:p>
        </p:txBody>
      </p:sp>
      <p:sp>
        <p:nvSpPr>
          <p:cNvPr id="8" name="TextBox 7">
            <a:extLst>
              <a:ext uri="{FF2B5EF4-FFF2-40B4-BE49-F238E27FC236}">
                <a16:creationId xmlns:a16="http://schemas.microsoft.com/office/drawing/2014/main" id="{B7FA3B82-4D76-4A9C-BE21-97073D27233C}"/>
              </a:ext>
            </a:extLst>
          </p:cNvPr>
          <p:cNvSpPr txBox="1"/>
          <p:nvPr/>
        </p:nvSpPr>
        <p:spPr>
          <a:xfrm>
            <a:off x="1919131" y="5086905"/>
            <a:ext cx="1809341" cy="369332"/>
          </a:xfrm>
          <a:prstGeom prst="rect">
            <a:avLst/>
          </a:prstGeom>
          <a:noFill/>
        </p:spPr>
        <p:txBody>
          <a:bodyPr wrap="none" rtlCol="0">
            <a:spAutoFit/>
          </a:bodyPr>
          <a:lstStyle/>
          <a:p>
            <a:r>
              <a:rPr lang="en-US" dirty="0"/>
              <a:t>Negative  Z-Score</a:t>
            </a:r>
            <a:endParaRPr lang="en-IN" dirty="0"/>
          </a:p>
        </p:txBody>
      </p:sp>
    </p:spTree>
    <p:extLst>
      <p:ext uri="{BB962C8B-B14F-4D97-AF65-F5344CB8AC3E}">
        <p14:creationId xmlns:p14="http://schemas.microsoft.com/office/powerpoint/2010/main" val="2770041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3C48DBD7-E61A-4AC2-A149-6B4378775251}"/>
              </a:ext>
            </a:extLst>
          </p:cNvPr>
          <p:cNvSpPr/>
          <p:nvPr/>
        </p:nvSpPr>
        <p:spPr>
          <a:xfrm>
            <a:off x="3932808" y="1145165"/>
            <a:ext cx="4003796" cy="3275861"/>
          </a:xfrm>
          <a:custGeom>
            <a:avLst/>
            <a:gdLst>
              <a:gd name="connsiteX0" fmla="*/ 0 w 3940045"/>
              <a:gd name="connsiteY0" fmla="*/ 2920807 h 3242455"/>
              <a:gd name="connsiteX1" fmla="*/ 1837677 w 3940045"/>
              <a:gd name="connsiteY1" fmla="*/ 54 h 3242455"/>
              <a:gd name="connsiteX2" fmla="*/ 3773009 w 3940045"/>
              <a:gd name="connsiteY2" fmla="*/ 2982951 h 3242455"/>
              <a:gd name="connsiteX3" fmla="*/ 3710866 w 3940045"/>
              <a:gd name="connsiteY3" fmla="*/ 2894174 h 3242455"/>
            </a:gdLst>
            <a:ahLst/>
            <a:cxnLst>
              <a:cxn ang="0">
                <a:pos x="connsiteX0" y="connsiteY0"/>
              </a:cxn>
              <a:cxn ang="0">
                <a:pos x="connsiteX1" y="connsiteY1"/>
              </a:cxn>
              <a:cxn ang="0">
                <a:pos x="connsiteX2" y="connsiteY2"/>
              </a:cxn>
              <a:cxn ang="0">
                <a:pos x="connsiteX3" y="connsiteY3"/>
              </a:cxn>
            </a:cxnLst>
            <a:rect l="l" t="t" r="r" b="b"/>
            <a:pathLst>
              <a:path w="3940045" h="3242455">
                <a:moveTo>
                  <a:pt x="0" y="2920807"/>
                </a:moveTo>
                <a:cubicBezTo>
                  <a:pt x="604421" y="1455252"/>
                  <a:pt x="1208842" y="-10303"/>
                  <a:pt x="1837677" y="54"/>
                </a:cubicBezTo>
                <a:cubicBezTo>
                  <a:pt x="2466512" y="10411"/>
                  <a:pt x="3460811" y="2500598"/>
                  <a:pt x="3773009" y="2982951"/>
                </a:cubicBezTo>
                <a:cubicBezTo>
                  <a:pt x="4085207" y="3465304"/>
                  <a:pt x="3898036" y="3179739"/>
                  <a:pt x="3710866" y="28941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a:extLst>
              <a:ext uri="{FF2B5EF4-FFF2-40B4-BE49-F238E27FC236}">
                <a16:creationId xmlns:a16="http://schemas.microsoft.com/office/drawing/2014/main" id="{C41A5563-D433-48E2-ADEB-F4BC0801FA5D}"/>
              </a:ext>
            </a:extLst>
          </p:cNvPr>
          <p:cNvCxnSpPr>
            <a:cxnSpLocks/>
            <a:stCxn id="5" idx="1"/>
          </p:cNvCxnSpPr>
          <p:nvPr/>
        </p:nvCxnSpPr>
        <p:spPr>
          <a:xfrm flipH="1">
            <a:off x="5770485" y="1145220"/>
            <a:ext cx="29734" cy="2938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E52BB0-E5EA-4C36-B885-5DB4D9B0C507}"/>
              </a:ext>
            </a:extLst>
          </p:cNvPr>
          <p:cNvCxnSpPr>
            <a:cxnSpLocks/>
          </p:cNvCxnSpPr>
          <p:nvPr/>
        </p:nvCxnSpPr>
        <p:spPr>
          <a:xfrm>
            <a:off x="6312843" y="1544715"/>
            <a:ext cx="0" cy="2539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7D9E04-1F85-4DA9-88A7-C5FC23249DFC}"/>
              </a:ext>
            </a:extLst>
          </p:cNvPr>
          <p:cNvCxnSpPr>
            <a:cxnSpLocks/>
          </p:cNvCxnSpPr>
          <p:nvPr/>
        </p:nvCxnSpPr>
        <p:spPr>
          <a:xfrm>
            <a:off x="5779363" y="3429000"/>
            <a:ext cx="53348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378EC8-68A6-40EE-9EB0-CCE921B874FE}"/>
              </a:ext>
            </a:extLst>
          </p:cNvPr>
          <p:cNvSpPr txBox="1"/>
          <p:nvPr/>
        </p:nvSpPr>
        <p:spPr>
          <a:xfrm>
            <a:off x="5756475" y="2961025"/>
            <a:ext cx="758905" cy="369332"/>
          </a:xfrm>
          <a:prstGeom prst="rect">
            <a:avLst/>
          </a:prstGeom>
          <a:noFill/>
        </p:spPr>
        <p:txBody>
          <a:bodyPr wrap="square" rtlCol="0">
            <a:spAutoFit/>
          </a:bodyPr>
          <a:lstStyle/>
          <a:p>
            <a:r>
              <a:rPr lang="en-US" dirty="0"/>
              <a:t>34%</a:t>
            </a:r>
            <a:endParaRPr lang="en-IN" dirty="0"/>
          </a:p>
        </p:txBody>
      </p:sp>
      <p:cxnSp>
        <p:nvCxnSpPr>
          <p:cNvPr id="14" name="Straight Connector 13">
            <a:extLst>
              <a:ext uri="{FF2B5EF4-FFF2-40B4-BE49-F238E27FC236}">
                <a16:creationId xmlns:a16="http://schemas.microsoft.com/office/drawing/2014/main" id="{00E394CD-C9A7-469E-B14D-D18E58E26779}"/>
              </a:ext>
            </a:extLst>
          </p:cNvPr>
          <p:cNvCxnSpPr>
            <a:cxnSpLocks/>
            <a:endCxn id="5" idx="3"/>
          </p:cNvCxnSpPr>
          <p:nvPr/>
        </p:nvCxnSpPr>
        <p:spPr>
          <a:xfrm flipV="1">
            <a:off x="3932808" y="4069157"/>
            <a:ext cx="3770909" cy="1457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D68603-B19E-476F-8E8E-32A783A5F694}"/>
              </a:ext>
            </a:extLst>
          </p:cNvPr>
          <p:cNvSpPr txBox="1"/>
          <p:nvPr/>
        </p:nvSpPr>
        <p:spPr>
          <a:xfrm>
            <a:off x="5217843" y="4605692"/>
            <a:ext cx="716863" cy="369332"/>
          </a:xfrm>
          <a:prstGeom prst="rect">
            <a:avLst/>
          </a:prstGeom>
          <a:noFill/>
        </p:spPr>
        <p:txBody>
          <a:bodyPr wrap="none" rtlCol="0">
            <a:spAutoFit/>
          </a:bodyPr>
          <a:lstStyle/>
          <a:p>
            <a:r>
              <a:rPr lang="en-US" dirty="0"/>
              <a:t>mean</a:t>
            </a:r>
            <a:endParaRPr lang="en-IN" dirty="0"/>
          </a:p>
        </p:txBody>
      </p:sp>
      <p:cxnSp>
        <p:nvCxnSpPr>
          <p:cNvPr id="18" name="Straight Arrow Connector 17">
            <a:extLst>
              <a:ext uri="{FF2B5EF4-FFF2-40B4-BE49-F238E27FC236}">
                <a16:creationId xmlns:a16="http://schemas.microsoft.com/office/drawing/2014/main" id="{98BCD383-1228-4C2A-B148-87F318F12188}"/>
              </a:ext>
            </a:extLst>
          </p:cNvPr>
          <p:cNvCxnSpPr>
            <a:endCxn id="16" idx="0"/>
          </p:cNvCxnSpPr>
          <p:nvPr/>
        </p:nvCxnSpPr>
        <p:spPr>
          <a:xfrm flipH="1">
            <a:off x="5576275" y="4083729"/>
            <a:ext cx="194210" cy="521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C778466-2BD7-4A3F-90E0-ED161F096DA5}"/>
              </a:ext>
            </a:extLst>
          </p:cNvPr>
          <p:cNvCxnSpPr/>
          <p:nvPr/>
        </p:nvCxnSpPr>
        <p:spPr>
          <a:xfrm>
            <a:off x="6428253" y="4083729"/>
            <a:ext cx="345409" cy="1056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06DFC22-6C0E-442F-87AE-42E61D041912}"/>
              </a:ext>
            </a:extLst>
          </p:cNvPr>
          <p:cNvSpPr txBox="1"/>
          <p:nvPr/>
        </p:nvSpPr>
        <p:spPr>
          <a:xfrm>
            <a:off x="6773662" y="5326602"/>
            <a:ext cx="603050" cy="369332"/>
          </a:xfrm>
          <a:prstGeom prst="rect">
            <a:avLst/>
          </a:prstGeom>
          <a:noFill/>
        </p:spPr>
        <p:txBody>
          <a:bodyPr wrap="none" rtlCol="0">
            <a:spAutoFit/>
          </a:bodyPr>
          <a:lstStyle/>
          <a:p>
            <a:r>
              <a:rPr lang="en-US" dirty="0"/>
              <a:t>1 SD</a:t>
            </a:r>
            <a:endParaRPr lang="en-IN" dirty="0"/>
          </a:p>
        </p:txBody>
      </p:sp>
      <p:cxnSp>
        <p:nvCxnSpPr>
          <p:cNvPr id="23" name="Straight Connector 22">
            <a:extLst>
              <a:ext uri="{FF2B5EF4-FFF2-40B4-BE49-F238E27FC236}">
                <a16:creationId xmlns:a16="http://schemas.microsoft.com/office/drawing/2014/main" id="{1BA1DD26-2185-414D-9DF0-3D7B912AB8DA}"/>
              </a:ext>
            </a:extLst>
          </p:cNvPr>
          <p:cNvCxnSpPr>
            <a:cxnSpLocks/>
          </p:cNvCxnSpPr>
          <p:nvPr/>
        </p:nvCxnSpPr>
        <p:spPr>
          <a:xfrm>
            <a:off x="6773662" y="2157274"/>
            <a:ext cx="0" cy="1926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A9E076-0D3D-4992-A5A9-91897F600457}"/>
              </a:ext>
            </a:extLst>
          </p:cNvPr>
          <p:cNvCxnSpPr>
            <a:cxnSpLocks/>
          </p:cNvCxnSpPr>
          <p:nvPr/>
        </p:nvCxnSpPr>
        <p:spPr>
          <a:xfrm>
            <a:off x="7234480" y="3053918"/>
            <a:ext cx="190" cy="1029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D269A0C-B128-4297-AB61-BE71DCA425A5}"/>
              </a:ext>
            </a:extLst>
          </p:cNvPr>
          <p:cNvCxnSpPr>
            <a:stCxn id="12" idx="0"/>
          </p:cNvCxnSpPr>
          <p:nvPr/>
        </p:nvCxnSpPr>
        <p:spPr>
          <a:xfrm flipV="1">
            <a:off x="6135928" y="1313895"/>
            <a:ext cx="1889486" cy="1647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B90BA96-D91B-4C41-9260-7E55B1FA914F}"/>
              </a:ext>
            </a:extLst>
          </p:cNvPr>
          <p:cNvSpPr txBox="1"/>
          <p:nvPr/>
        </p:nvSpPr>
        <p:spPr>
          <a:xfrm>
            <a:off x="8025414" y="852230"/>
            <a:ext cx="2626745" cy="923330"/>
          </a:xfrm>
          <a:prstGeom prst="rect">
            <a:avLst/>
          </a:prstGeom>
          <a:noFill/>
        </p:spPr>
        <p:txBody>
          <a:bodyPr wrap="none" rtlCol="0">
            <a:spAutoFit/>
          </a:bodyPr>
          <a:lstStyle/>
          <a:p>
            <a:r>
              <a:rPr lang="en-US" dirty="0"/>
              <a:t>Prob. of an observation to</a:t>
            </a:r>
          </a:p>
          <a:p>
            <a:r>
              <a:rPr lang="en-US" dirty="0"/>
              <a:t>Lie between 0 and 1.</a:t>
            </a:r>
          </a:p>
          <a:p>
            <a:endParaRPr lang="en-IN" dirty="0"/>
          </a:p>
        </p:txBody>
      </p:sp>
      <p:cxnSp>
        <p:nvCxnSpPr>
          <p:cNvPr id="36" name="Straight Connector 35">
            <a:extLst>
              <a:ext uri="{FF2B5EF4-FFF2-40B4-BE49-F238E27FC236}">
                <a16:creationId xmlns:a16="http://schemas.microsoft.com/office/drawing/2014/main" id="{5AF4AA49-5039-4E3B-8193-569975F18267}"/>
              </a:ext>
            </a:extLst>
          </p:cNvPr>
          <p:cNvCxnSpPr/>
          <p:nvPr/>
        </p:nvCxnSpPr>
        <p:spPr>
          <a:xfrm>
            <a:off x="5217843" y="1464816"/>
            <a:ext cx="0" cy="2618913"/>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D72ECD6-4F93-4961-A783-4C9755AF33C1}"/>
              </a:ext>
            </a:extLst>
          </p:cNvPr>
          <p:cNvSpPr txBox="1"/>
          <p:nvPr/>
        </p:nvSpPr>
        <p:spPr>
          <a:xfrm>
            <a:off x="6145624" y="4098301"/>
            <a:ext cx="301686" cy="369332"/>
          </a:xfrm>
          <a:prstGeom prst="rect">
            <a:avLst/>
          </a:prstGeom>
          <a:noFill/>
        </p:spPr>
        <p:txBody>
          <a:bodyPr wrap="none" rtlCol="0">
            <a:spAutoFit/>
          </a:bodyPr>
          <a:lstStyle/>
          <a:p>
            <a:r>
              <a:rPr lang="en-US" dirty="0"/>
              <a:t>1</a:t>
            </a:r>
            <a:endParaRPr lang="en-IN" dirty="0"/>
          </a:p>
        </p:txBody>
      </p:sp>
      <p:sp>
        <p:nvSpPr>
          <p:cNvPr id="38" name="TextBox 37">
            <a:extLst>
              <a:ext uri="{FF2B5EF4-FFF2-40B4-BE49-F238E27FC236}">
                <a16:creationId xmlns:a16="http://schemas.microsoft.com/office/drawing/2014/main" id="{34504BEB-F746-4962-8A16-3DDCDF14EAF1}"/>
              </a:ext>
            </a:extLst>
          </p:cNvPr>
          <p:cNvSpPr txBox="1"/>
          <p:nvPr/>
        </p:nvSpPr>
        <p:spPr>
          <a:xfrm>
            <a:off x="6629678" y="4035677"/>
            <a:ext cx="301686" cy="369332"/>
          </a:xfrm>
          <a:prstGeom prst="rect">
            <a:avLst/>
          </a:prstGeom>
          <a:noFill/>
        </p:spPr>
        <p:txBody>
          <a:bodyPr wrap="none" rtlCol="0">
            <a:spAutoFit/>
          </a:bodyPr>
          <a:lstStyle/>
          <a:p>
            <a:r>
              <a:rPr lang="en-US" dirty="0"/>
              <a:t>2</a:t>
            </a:r>
            <a:endParaRPr lang="en-IN" dirty="0"/>
          </a:p>
        </p:txBody>
      </p:sp>
      <p:sp>
        <p:nvSpPr>
          <p:cNvPr id="39" name="TextBox 38">
            <a:extLst>
              <a:ext uri="{FF2B5EF4-FFF2-40B4-BE49-F238E27FC236}">
                <a16:creationId xmlns:a16="http://schemas.microsoft.com/office/drawing/2014/main" id="{5BF76198-7D17-4966-B792-3D1A21B9B979}"/>
              </a:ext>
            </a:extLst>
          </p:cNvPr>
          <p:cNvSpPr txBox="1"/>
          <p:nvPr/>
        </p:nvSpPr>
        <p:spPr>
          <a:xfrm>
            <a:off x="7083637" y="4035677"/>
            <a:ext cx="301686" cy="369332"/>
          </a:xfrm>
          <a:prstGeom prst="rect">
            <a:avLst/>
          </a:prstGeom>
          <a:noFill/>
        </p:spPr>
        <p:txBody>
          <a:bodyPr wrap="none" rtlCol="0">
            <a:spAutoFit/>
          </a:bodyPr>
          <a:lstStyle/>
          <a:p>
            <a:r>
              <a:rPr lang="en-US" dirty="0"/>
              <a:t>3</a:t>
            </a:r>
            <a:endParaRPr lang="en-IN" dirty="0"/>
          </a:p>
        </p:txBody>
      </p:sp>
      <p:sp>
        <p:nvSpPr>
          <p:cNvPr id="40" name="TextBox 39">
            <a:extLst>
              <a:ext uri="{FF2B5EF4-FFF2-40B4-BE49-F238E27FC236}">
                <a16:creationId xmlns:a16="http://schemas.microsoft.com/office/drawing/2014/main" id="{DC754CF8-0B28-421B-87F7-D95858815558}"/>
              </a:ext>
            </a:extLst>
          </p:cNvPr>
          <p:cNvSpPr txBox="1"/>
          <p:nvPr/>
        </p:nvSpPr>
        <p:spPr>
          <a:xfrm>
            <a:off x="5098452" y="4039206"/>
            <a:ext cx="301686" cy="369332"/>
          </a:xfrm>
          <a:prstGeom prst="rect">
            <a:avLst/>
          </a:prstGeom>
          <a:noFill/>
        </p:spPr>
        <p:txBody>
          <a:bodyPr wrap="none" rtlCol="0">
            <a:spAutoFit/>
          </a:bodyPr>
          <a:lstStyle/>
          <a:p>
            <a:r>
              <a:rPr lang="en-US" dirty="0"/>
              <a:t>1</a:t>
            </a:r>
            <a:endParaRPr lang="en-IN" dirty="0"/>
          </a:p>
        </p:txBody>
      </p:sp>
      <p:cxnSp>
        <p:nvCxnSpPr>
          <p:cNvPr id="42" name="Straight Connector 41">
            <a:extLst>
              <a:ext uri="{FF2B5EF4-FFF2-40B4-BE49-F238E27FC236}">
                <a16:creationId xmlns:a16="http://schemas.microsoft.com/office/drawing/2014/main" id="{A9DA248E-C9EF-4C0C-BCAA-D99C01B24702}"/>
              </a:ext>
            </a:extLst>
          </p:cNvPr>
          <p:cNvCxnSpPr/>
          <p:nvPr/>
        </p:nvCxnSpPr>
        <p:spPr>
          <a:xfrm>
            <a:off x="5257861" y="2476870"/>
            <a:ext cx="1054982"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E40E911-C789-401C-8171-EE0568384495}"/>
              </a:ext>
            </a:extLst>
          </p:cNvPr>
          <p:cNvSpPr txBox="1"/>
          <p:nvPr/>
        </p:nvSpPr>
        <p:spPr>
          <a:xfrm>
            <a:off x="5494827" y="2157274"/>
            <a:ext cx="583814" cy="369332"/>
          </a:xfrm>
          <a:prstGeom prst="rect">
            <a:avLst/>
          </a:prstGeom>
          <a:noFill/>
        </p:spPr>
        <p:txBody>
          <a:bodyPr wrap="none" rtlCol="0">
            <a:spAutoFit/>
          </a:bodyPr>
          <a:lstStyle/>
          <a:p>
            <a:r>
              <a:rPr lang="en-US" dirty="0"/>
              <a:t>68%</a:t>
            </a:r>
            <a:endParaRPr lang="en-IN" dirty="0"/>
          </a:p>
        </p:txBody>
      </p:sp>
    </p:spTree>
    <p:extLst>
      <p:ext uri="{BB962C8B-B14F-4D97-AF65-F5344CB8AC3E}">
        <p14:creationId xmlns:p14="http://schemas.microsoft.com/office/powerpoint/2010/main" val="2952567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CCEE849-26A7-4CF6-93BF-3B9072ABDB69}"/>
              </a:ext>
            </a:extLst>
          </p:cNvPr>
          <p:cNvSpPr/>
          <p:nvPr/>
        </p:nvSpPr>
        <p:spPr>
          <a:xfrm>
            <a:off x="3462291" y="834477"/>
            <a:ext cx="3861787" cy="3275884"/>
          </a:xfrm>
          <a:custGeom>
            <a:avLst/>
            <a:gdLst>
              <a:gd name="connsiteX0" fmla="*/ 0 w 3861787"/>
              <a:gd name="connsiteY0" fmla="*/ 3275884 h 3275884"/>
              <a:gd name="connsiteX1" fmla="*/ 1864311 w 3861787"/>
              <a:gd name="connsiteY1" fmla="*/ 24 h 3275884"/>
              <a:gd name="connsiteX2" fmla="*/ 3861787 w 3861787"/>
              <a:gd name="connsiteY2" fmla="*/ 3213740 h 3275884"/>
              <a:gd name="connsiteX3" fmla="*/ 3861787 w 3861787"/>
              <a:gd name="connsiteY3" fmla="*/ 3213740 h 3275884"/>
            </a:gdLst>
            <a:ahLst/>
            <a:cxnLst>
              <a:cxn ang="0">
                <a:pos x="connsiteX0" y="connsiteY0"/>
              </a:cxn>
              <a:cxn ang="0">
                <a:pos x="connsiteX1" y="connsiteY1"/>
              </a:cxn>
              <a:cxn ang="0">
                <a:pos x="connsiteX2" y="connsiteY2"/>
              </a:cxn>
              <a:cxn ang="0">
                <a:pos x="connsiteX3" y="connsiteY3"/>
              </a:cxn>
            </a:cxnLst>
            <a:rect l="l" t="t" r="r" b="b"/>
            <a:pathLst>
              <a:path w="3861787" h="3275884">
                <a:moveTo>
                  <a:pt x="0" y="3275884"/>
                </a:moveTo>
                <a:cubicBezTo>
                  <a:pt x="610340" y="1643132"/>
                  <a:pt x="1220680" y="10381"/>
                  <a:pt x="1864311" y="24"/>
                </a:cubicBezTo>
                <a:cubicBezTo>
                  <a:pt x="2507942" y="-10333"/>
                  <a:pt x="3861787" y="3213740"/>
                  <a:pt x="3861787" y="3213740"/>
                </a:cubicBezTo>
                <a:lnTo>
                  <a:pt x="3861787" y="321374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1EA6DAE2-5695-4D2C-8692-EB3CF0B874B7}"/>
              </a:ext>
            </a:extLst>
          </p:cNvPr>
          <p:cNvCxnSpPr/>
          <p:nvPr/>
        </p:nvCxnSpPr>
        <p:spPr>
          <a:xfrm>
            <a:off x="5308847" y="452761"/>
            <a:ext cx="0" cy="3728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6BD8407-D6A0-4D3B-B027-462A89465606}"/>
              </a:ext>
            </a:extLst>
          </p:cNvPr>
          <p:cNvCxnSpPr/>
          <p:nvPr/>
        </p:nvCxnSpPr>
        <p:spPr>
          <a:xfrm>
            <a:off x="6942338" y="2592280"/>
            <a:ext cx="79899" cy="1589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00E0916-5FD7-47F2-84A7-8723C17A827E}"/>
              </a:ext>
            </a:extLst>
          </p:cNvPr>
          <p:cNvCxnSpPr/>
          <p:nvPr/>
        </p:nvCxnSpPr>
        <p:spPr>
          <a:xfrm>
            <a:off x="3701988" y="2823099"/>
            <a:ext cx="0" cy="135828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518497B-01D3-4B42-A65B-6464BE06A8A2}"/>
              </a:ext>
            </a:extLst>
          </p:cNvPr>
          <p:cNvSpPr txBox="1"/>
          <p:nvPr/>
        </p:nvSpPr>
        <p:spPr>
          <a:xfrm>
            <a:off x="6791417" y="4412202"/>
            <a:ext cx="593432" cy="369332"/>
          </a:xfrm>
          <a:prstGeom prst="rect">
            <a:avLst/>
          </a:prstGeom>
          <a:noFill/>
        </p:spPr>
        <p:txBody>
          <a:bodyPr wrap="none" rtlCol="0">
            <a:spAutoFit/>
          </a:bodyPr>
          <a:lstStyle/>
          <a:p>
            <a:r>
              <a:rPr lang="en-US" dirty="0"/>
              <a:t>1.96</a:t>
            </a:r>
            <a:endParaRPr lang="en-IN" dirty="0"/>
          </a:p>
        </p:txBody>
      </p:sp>
      <p:sp>
        <p:nvSpPr>
          <p:cNvPr id="10" name="TextBox 9">
            <a:extLst>
              <a:ext uri="{FF2B5EF4-FFF2-40B4-BE49-F238E27FC236}">
                <a16:creationId xmlns:a16="http://schemas.microsoft.com/office/drawing/2014/main" id="{A96992A7-DC71-483B-B2C7-15164FBE706F}"/>
              </a:ext>
            </a:extLst>
          </p:cNvPr>
          <p:cNvSpPr txBox="1"/>
          <p:nvPr/>
        </p:nvSpPr>
        <p:spPr>
          <a:xfrm>
            <a:off x="5131293" y="4412202"/>
            <a:ext cx="301686" cy="369332"/>
          </a:xfrm>
          <a:prstGeom prst="rect">
            <a:avLst/>
          </a:prstGeom>
          <a:noFill/>
        </p:spPr>
        <p:txBody>
          <a:bodyPr wrap="none" rtlCol="0">
            <a:spAutoFit/>
          </a:bodyPr>
          <a:lstStyle/>
          <a:p>
            <a:r>
              <a:rPr lang="en-US" dirty="0"/>
              <a:t>0</a:t>
            </a:r>
            <a:endParaRPr lang="en-IN" dirty="0"/>
          </a:p>
        </p:txBody>
      </p:sp>
      <p:sp>
        <p:nvSpPr>
          <p:cNvPr id="11" name="TextBox 10">
            <a:extLst>
              <a:ext uri="{FF2B5EF4-FFF2-40B4-BE49-F238E27FC236}">
                <a16:creationId xmlns:a16="http://schemas.microsoft.com/office/drawing/2014/main" id="{EB11F5D2-3FD2-49C8-9423-D9ED859CD96E}"/>
              </a:ext>
            </a:extLst>
          </p:cNvPr>
          <p:cNvSpPr txBox="1"/>
          <p:nvPr/>
        </p:nvSpPr>
        <p:spPr>
          <a:xfrm>
            <a:off x="3551068" y="4545367"/>
            <a:ext cx="593432" cy="369332"/>
          </a:xfrm>
          <a:prstGeom prst="rect">
            <a:avLst/>
          </a:prstGeom>
          <a:noFill/>
        </p:spPr>
        <p:txBody>
          <a:bodyPr wrap="none" rtlCol="0">
            <a:spAutoFit/>
          </a:bodyPr>
          <a:lstStyle/>
          <a:p>
            <a:r>
              <a:rPr lang="en-US" dirty="0"/>
              <a:t>1.96</a:t>
            </a:r>
            <a:endParaRPr lang="en-IN" dirty="0"/>
          </a:p>
        </p:txBody>
      </p:sp>
      <p:cxnSp>
        <p:nvCxnSpPr>
          <p:cNvPr id="13" name="Straight Connector 12">
            <a:extLst>
              <a:ext uri="{FF2B5EF4-FFF2-40B4-BE49-F238E27FC236}">
                <a16:creationId xmlns:a16="http://schemas.microsoft.com/office/drawing/2014/main" id="{02DB8C9E-7D75-4E4A-A7B6-EE37631459E3}"/>
              </a:ext>
            </a:extLst>
          </p:cNvPr>
          <p:cNvCxnSpPr>
            <a:stCxn id="2" idx="0"/>
          </p:cNvCxnSpPr>
          <p:nvPr/>
        </p:nvCxnSpPr>
        <p:spPr>
          <a:xfrm flipV="1">
            <a:off x="3462291" y="4048217"/>
            <a:ext cx="3861787" cy="62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FCAF80F-C36B-4A66-8D38-D827125977A5}"/>
              </a:ext>
            </a:extLst>
          </p:cNvPr>
          <p:cNvCxnSpPr/>
          <p:nvPr/>
        </p:nvCxnSpPr>
        <p:spPr>
          <a:xfrm>
            <a:off x="5308847" y="3329126"/>
            <a:ext cx="163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F077B7-7726-46DF-B328-C8F6B72124B5}"/>
              </a:ext>
            </a:extLst>
          </p:cNvPr>
          <p:cNvSpPr txBox="1"/>
          <p:nvPr/>
        </p:nvSpPr>
        <p:spPr>
          <a:xfrm>
            <a:off x="5690586" y="3071674"/>
            <a:ext cx="758541" cy="369332"/>
          </a:xfrm>
          <a:prstGeom prst="rect">
            <a:avLst/>
          </a:prstGeom>
          <a:noFill/>
        </p:spPr>
        <p:txBody>
          <a:bodyPr wrap="none" rtlCol="0">
            <a:spAutoFit/>
          </a:bodyPr>
          <a:lstStyle/>
          <a:p>
            <a:r>
              <a:rPr lang="en-US" dirty="0"/>
              <a:t>47.5%</a:t>
            </a:r>
            <a:endParaRPr lang="en-IN" dirty="0"/>
          </a:p>
        </p:txBody>
      </p:sp>
      <p:cxnSp>
        <p:nvCxnSpPr>
          <p:cNvPr id="18" name="Straight Arrow Connector 17">
            <a:extLst>
              <a:ext uri="{FF2B5EF4-FFF2-40B4-BE49-F238E27FC236}">
                <a16:creationId xmlns:a16="http://schemas.microsoft.com/office/drawing/2014/main" id="{4BA3AE12-3A32-4054-B288-7301F4FB9348}"/>
              </a:ext>
            </a:extLst>
          </p:cNvPr>
          <p:cNvCxnSpPr>
            <a:stCxn id="9" idx="3"/>
          </p:cNvCxnSpPr>
          <p:nvPr/>
        </p:nvCxnSpPr>
        <p:spPr>
          <a:xfrm flipV="1">
            <a:off x="7384849" y="3329126"/>
            <a:ext cx="1022304" cy="1267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694216-B0FE-4805-986B-FC524595A030}"/>
              </a:ext>
            </a:extLst>
          </p:cNvPr>
          <p:cNvSpPr txBox="1"/>
          <p:nvPr/>
        </p:nvSpPr>
        <p:spPr>
          <a:xfrm>
            <a:off x="8407153" y="3071674"/>
            <a:ext cx="1872179" cy="369332"/>
          </a:xfrm>
          <a:prstGeom prst="rect">
            <a:avLst/>
          </a:prstGeom>
          <a:noFill/>
        </p:spPr>
        <p:txBody>
          <a:bodyPr wrap="none" rtlCol="0">
            <a:spAutoFit/>
          </a:bodyPr>
          <a:lstStyle/>
          <a:p>
            <a:r>
              <a:rPr lang="en-US" dirty="0"/>
              <a:t>Common Z SCORE</a:t>
            </a:r>
            <a:endParaRPr lang="en-IN" dirty="0"/>
          </a:p>
        </p:txBody>
      </p:sp>
      <p:cxnSp>
        <p:nvCxnSpPr>
          <p:cNvPr id="21" name="Straight Arrow Connector 20">
            <a:extLst>
              <a:ext uri="{FF2B5EF4-FFF2-40B4-BE49-F238E27FC236}">
                <a16:creationId xmlns:a16="http://schemas.microsoft.com/office/drawing/2014/main" id="{CCDB0BCB-DE96-47A6-AB61-8692B155635D}"/>
              </a:ext>
            </a:extLst>
          </p:cNvPr>
          <p:cNvCxnSpPr>
            <a:stCxn id="9" idx="2"/>
          </p:cNvCxnSpPr>
          <p:nvPr/>
        </p:nvCxnSpPr>
        <p:spPr>
          <a:xfrm flipH="1">
            <a:off x="6449127" y="4781534"/>
            <a:ext cx="639006" cy="944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B6CDA8-2E16-4379-B190-8183C423681A}"/>
              </a:ext>
            </a:extLst>
          </p:cNvPr>
          <p:cNvSpPr txBox="1"/>
          <p:nvPr/>
        </p:nvSpPr>
        <p:spPr>
          <a:xfrm>
            <a:off x="6015995" y="5678203"/>
            <a:ext cx="433132" cy="369332"/>
          </a:xfrm>
          <a:prstGeom prst="rect">
            <a:avLst/>
          </a:prstGeom>
          <a:noFill/>
        </p:spPr>
        <p:txBody>
          <a:bodyPr wrap="none" rtlCol="0">
            <a:spAutoFit/>
          </a:bodyPr>
          <a:lstStyle/>
          <a:p>
            <a:r>
              <a:rPr lang="en-US" dirty="0"/>
              <a:t>SD</a:t>
            </a:r>
            <a:endParaRPr lang="en-IN" dirty="0"/>
          </a:p>
        </p:txBody>
      </p:sp>
      <p:cxnSp>
        <p:nvCxnSpPr>
          <p:cNvPr id="24" name="Straight Arrow Connector 23">
            <a:extLst>
              <a:ext uri="{FF2B5EF4-FFF2-40B4-BE49-F238E27FC236}">
                <a16:creationId xmlns:a16="http://schemas.microsoft.com/office/drawing/2014/main" id="{72490AF9-420A-43AC-9EF2-C240661B23AB}"/>
              </a:ext>
            </a:extLst>
          </p:cNvPr>
          <p:cNvCxnSpPr/>
          <p:nvPr/>
        </p:nvCxnSpPr>
        <p:spPr>
          <a:xfrm flipV="1">
            <a:off x="6232561" y="1393794"/>
            <a:ext cx="1286825" cy="1677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59F2137-DB66-43DD-9F8F-00A7CAF07C39}"/>
              </a:ext>
            </a:extLst>
          </p:cNvPr>
          <p:cNvSpPr txBox="1"/>
          <p:nvPr/>
        </p:nvSpPr>
        <p:spPr>
          <a:xfrm>
            <a:off x="7519386" y="1198485"/>
            <a:ext cx="4238404" cy="646331"/>
          </a:xfrm>
          <a:prstGeom prst="rect">
            <a:avLst/>
          </a:prstGeom>
          <a:noFill/>
        </p:spPr>
        <p:txBody>
          <a:bodyPr wrap="none" rtlCol="0">
            <a:spAutoFit/>
          </a:bodyPr>
          <a:lstStyle/>
          <a:p>
            <a:r>
              <a:rPr lang="en-US" dirty="0"/>
              <a:t>About 47.5% observation lies 1.96 SD from </a:t>
            </a:r>
          </a:p>
          <a:p>
            <a:r>
              <a:rPr lang="en-US" dirty="0"/>
              <a:t>Mean.</a:t>
            </a:r>
            <a:endParaRPr lang="en-IN" dirty="0"/>
          </a:p>
        </p:txBody>
      </p:sp>
    </p:spTree>
    <p:extLst>
      <p:ext uri="{BB962C8B-B14F-4D97-AF65-F5344CB8AC3E}">
        <p14:creationId xmlns:p14="http://schemas.microsoft.com/office/powerpoint/2010/main" val="758302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40E3B76-1B8F-4A63-944E-D2A27A02590D}"/>
              </a:ext>
            </a:extLst>
          </p:cNvPr>
          <p:cNvSpPr/>
          <p:nvPr/>
        </p:nvSpPr>
        <p:spPr>
          <a:xfrm>
            <a:off x="3462291" y="834477"/>
            <a:ext cx="3861787" cy="3275884"/>
          </a:xfrm>
          <a:custGeom>
            <a:avLst/>
            <a:gdLst>
              <a:gd name="connsiteX0" fmla="*/ 0 w 3861787"/>
              <a:gd name="connsiteY0" fmla="*/ 3275884 h 3275884"/>
              <a:gd name="connsiteX1" fmla="*/ 1864311 w 3861787"/>
              <a:gd name="connsiteY1" fmla="*/ 24 h 3275884"/>
              <a:gd name="connsiteX2" fmla="*/ 3861787 w 3861787"/>
              <a:gd name="connsiteY2" fmla="*/ 3213740 h 3275884"/>
              <a:gd name="connsiteX3" fmla="*/ 3861787 w 3861787"/>
              <a:gd name="connsiteY3" fmla="*/ 3213740 h 3275884"/>
            </a:gdLst>
            <a:ahLst/>
            <a:cxnLst>
              <a:cxn ang="0">
                <a:pos x="connsiteX0" y="connsiteY0"/>
              </a:cxn>
              <a:cxn ang="0">
                <a:pos x="connsiteX1" y="connsiteY1"/>
              </a:cxn>
              <a:cxn ang="0">
                <a:pos x="connsiteX2" y="connsiteY2"/>
              </a:cxn>
              <a:cxn ang="0">
                <a:pos x="connsiteX3" y="connsiteY3"/>
              </a:cxn>
            </a:cxnLst>
            <a:rect l="l" t="t" r="r" b="b"/>
            <a:pathLst>
              <a:path w="3861787" h="3275884">
                <a:moveTo>
                  <a:pt x="0" y="3275884"/>
                </a:moveTo>
                <a:cubicBezTo>
                  <a:pt x="610340" y="1643132"/>
                  <a:pt x="1220680" y="10381"/>
                  <a:pt x="1864311" y="24"/>
                </a:cubicBezTo>
                <a:cubicBezTo>
                  <a:pt x="2507942" y="-10333"/>
                  <a:pt x="3861787" y="3213740"/>
                  <a:pt x="3861787" y="3213740"/>
                </a:cubicBezTo>
                <a:lnTo>
                  <a:pt x="3861787" y="321374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Connector 2">
            <a:extLst>
              <a:ext uri="{FF2B5EF4-FFF2-40B4-BE49-F238E27FC236}">
                <a16:creationId xmlns:a16="http://schemas.microsoft.com/office/drawing/2014/main" id="{1D45F544-5AF8-438C-9F42-FCA53E19D8DA}"/>
              </a:ext>
            </a:extLst>
          </p:cNvPr>
          <p:cNvCxnSpPr/>
          <p:nvPr/>
        </p:nvCxnSpPr>
        <p:spPr>
          <a:xfrm>
            <a:off x="5308847" y="452761"/>
            <a:ext cx="0" cy="3728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1B5B2C3-4EA7-45BA-9CC1-62FFD0AF7289}"/>
              </a:ext>
            </a:extLst>
          </p:cNvPr>
          <p:cNvCxnSpPr/>
          <p:nvPr/>
        </p:nvCxnSpPr>
        <p:spPr>
          <a:xfrm>
            <a:off x="6942338" y="2592280"/>
            <a:ext cx="79899" cy="15891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2049511-E718-4EDF-BAB0-AD1F872123EA}"/>
              </a:ext>
            </a:extLst>
          </p:cNvPr>
          <p:cNvCxnSpPr/>
          <p:nvPr/>
        </p:nvCxnSpPr>
        <p:spPr>
          <a:xfrm>
            <a:off x="3701988" y="2823099"/>
            <a:ext cx="0" cy="135828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9EA63C-1321-42E9-88D2-A075D0A0A127}"/>
              </a:ext>
            </a:extLst>
          </p:cNvPr>
          <p:cNvSpPr txBox="1"/>
          <p:nvPr/>
        </p:nvSpPr>
        <p:spPr>
          <a:xfrm>
            <a:off x="6791417" y="4412202"/>
            <a:ext cx="593432" cy="369332"/>
          </a:xfrm>
          <a:prstGeom prst="rect">
            <a:avLst/>
          </a:prstGeom>
          <a:noFill/>
        </p:spPr>
        <p:txBody>
          <a:bodyPr wrap="none" rtlCol="0">
            <a:spAutoFit/>
          </a:bodyPr>
          <a:lstStyle/>
          <a:p>
            <a:r>
              <a:rPr lang="en-US" dirty="0"/>
              <a:t>1.96</a:t>
            </a:r>
            <a:endParaRPr lang="en-IN" dirty="0"/>
          </a:p>
        </p:txBody>
      </p:sp>
      <p:sp>
        <p:nvSpPr>
          <p:cNvPr id="7" name="TextBox 6">
            <a:extLst>
              <a:ext uri="{FF2B5EF4-FFF2-40B4-BE49-F238E27FC236}">
                <a16:creationId xmlns:a16="http://schemas.microsoft.com/office/drawing/2014/main" id="{CC97CB29-E12D-4E9F-8114-6FDA9E5387A4}"/>
              </a:ext>
            </a:extLst>
          </p:cNvPr>
          <p:cNvSpPr txBox="1"/>
          <p:nvPr/>
        </p:nvSpPr>
        <p:spPr>
          <a:xfrm>
            <a:off x="5131293" y="4412202"/>
            <a:ext cx="301686" cy="369332"/>
          </a:xfrm>
          <a:prstGeom prst="rect">
            <a:avLst/>
          </a:prstGeom>
          <a:noFill/>
        </p:spPr>
        <p:txBody>
          <a:bodyPr wrap="none" rtlCol="0">
            <a:spAutoFit/>
          </a:bodyPr>
          <a:lstStyle/>
          <a:p>
            <a:r>
              <a:rPr lang="en-US" dirty="0"/>
              <a:t>0</a:t>
            </a:r>
            <a:endParaRPr lang="en-IN" dirty="0"/>
          </a:p>
        </p:txBody>
      </p:sp>
      <p:sp>
        <p:nvSpPr>
          <p:cNvPr id="8" name="TextBox 7">
            <a:extLst>
              <a:ext uri="{FF2B5EF4-FFF2-40B4-BE49-F238E27FC236}">
                <a16:creationId xmlns:a16="http://schemas.microsoft.com/office/drawing/2014/main" id="{DCAB8FFB-1E96-4927-8CA6-BCC155E6A8A6}"/>
              </a:ext>
            </a:extLst>
          </p:cNvPr>
          <p:cNvSpPr txBox="1"/>
          <p:nvPr/>
        </p:nvSpPr>
        <p:spPr>
          <a:xfrm>
            <a:off x="3551068" y="4545367"/>
            <a:ext cx="593432" cy="369332"/>
          </a:xfrm>
          <a:prstGeom prst="rect">
            <a:avLst/>
          </a:prstGeom>
          <a:noFill/>
        </p:spPr>
        <p:txBody>
          <a:bodyPr wrap="none" rtlCol="0">
            <a:spAutoFit/>
          </a:bodyPr>
          <a:lstStyle/>
          <a:p>
            <a:r>
              <a:rPr lang="en-US" dirty="0"/>
              <a:t>1.96</a:t>
            </a:r>
            <a:endParaRPr lang="en-IN" dirty="0"/>
          </a:p>
        </p:txBody>
      </p:sp>
      <p:cxnSp>
        <p:nvCxnSpPr>
          <p:cNvPr id="9" name="Straight Connector 8">
            <a:extLst>
              <a:ext uri="{FF2B5EF4-FFF2-40B4-BE49-F238E27FC236}">
                <a16:creationId xmlns:a16="http://schemas.microsoft.com/office/drawing/2014/main" id="{D2DA5016-AB5A-431A-A612-B8DB06C049A2}"/>
              </a:ext>
            </a:extLst>
          </p:cNvPr>
          <p:cNvCxnSpPr>
            <a:stCxn id="2" idx="0"/>
          </p:cNvCxnSpPr>
          <p:nvPr/>
        </p:nvCxnSpPr>
        <p:spPr>
          <a:xfrm flipV="1">
            <a:off x="3462291" y="4048217"/>
            <a:ext cx="3861787" cy="62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7B4CD5-DA51-4158-9E95-D166EB76AAAD}"/>
              </a:ext>
            </a:extLst>
          </p:cNvPr>
          <p:cNvCxnSpPr/>
          <p:nvPr/>
        </p:nvCxnSpPr>
        <p:spPr>
          <a:xfrm>
            <a:off x="5308847" y="3329126"/>
            <a:ext cx="1633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90AD0A3-A3B3-4D65-947C-73C73D6ABE3C}"/>
              </a:ext>
            </a:extLst>
          </p:cNvPr>
          <p:cNvSpPr txBox="1"/>
          <p:nvPr/>
        </p:nvSpPr>
        <p:spPr>
          <a:xfrm>
            <a:off x="5690586" y="3071674"/>
            <a:ext cx="758541" cy="369332"/>
          </a:xfrm>
          <a:prstGeom prst="rect">
            <a:avLst/>
          </a:prstGeom>
          <a:noFill/>
        </p:spPr>
        <p:txBody>
          <a:bodyPr wrap="none" rtlCol="0">
            <a:spAutoFit/>
          </a:bodyPr>
          <a:lstStyle/>
          <a:p>
            <a:r>
              <a:rPr lang="en-US" dirty="0"/>
              <a:t>47.5%</a:t>
            </a:r>
            <a:endParaRPr lang="en-IN" dirty="0"/>
          </a:p>
        </p:txBody>
      </p:sp>
      <p:cxnSp>
        <p:nvCxnSpPr>
          <p:cNvPr id="12" name="Straight Arrow Connector 11">
            <a:extLst>
              <a:ext uri="{FF2B5EF4-FFF2-40B4-BE49-F238E27FC236}">
                <a16:creationId xmlns:a16="http://schemas.microsoft.com/office/drawing/2014/main" id="{5E54ABEE-D12A-4374-A866-BF1335EC1E89}"/>
              </a:ext>
            </a:extLst>
          </p:cNvPr>
          <p:cNvCxnSpPr>
            <a:stCxn id="6" idx="3"/>
          </p:cNvCxnSpPr>
          <p:nvPr/>
        </p:nvCxnSpPr>
        <p:spPr>
          <a:xfrm flipV="1">
            <a:off x="7384849" y="3329126"/>
            <a:ext cx="1022304" cy="1267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8A4E8E0-42B3-450A-B72D-BB23592A5640}"/>
              </a:ext>
            </a:extLst>
          </p:cNvPr>
          <p:cNvSpPr txBox="1"/>
          <p:nvPr/>
        </p:nvSpPr>
        <p:spPr>
          <a:xfrm>
            <a:off x="8407153" y="3071674"/>
            <a:ext cx="1872179" cy="369332"/>
          </a:xfrm>
          <a:prstGeom prst="rect">
            <a:avLst/>
          </a:prstGeom>
          <a:noFill/>
        </p:spPr>
        <p:txBody>
          <a:bodyPr wrap="none" rtlCol="0">
            <a:spAutoFit/>
          </a:bodyPr>
          <a:lstStyle/>
          <a:p>
            <a:r>
              <a:rPr lang="en-US" dirty="0"/>
              <a:t>Common Z SCORE</a:t>
            </a:r>
            <a:endParaRPr lang="en-IN" dirty="0"/>
          </a:p>
        </p:txBody>
      </p:sp>
      <p:cxnSp>
        <p:nvCxnSpPr>
          <p:cNvPr id="14" name="Straight Arrow Connector 13">
            <a:extLst>
              <a:ext uri="{FF2B5EF4-FFF2-40B4-BE49-F238E27FC236}">
                <a16:creationId xmlns:a16="http://schemas.microsoft.com/office/drawing/2014/main" id="{DABD883B-AAEF-42AA-85A1-F347CCB4F9E0}"/>
              </a:ext>
            </a:extLst>
          </p:cNvPr>
          <p:cNvCxnSpPr>
            <a:stCxn id="6" idx="2"/>
          </p:cNvCxnSpPr>
          <p:nvPr/>
        </p:nvCxnSpPr>
        <p:spPr>
          <a:xfrm flipH="1">
            <a:off x="6449127" y="4781534"/>
            <a:ext cx="639006" cy="944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062EA7-73ED-4338-A61B-51C0C38E75DE}"/>
              </a:ext>
            </a:extLst>
          </p:cNvPr>
          <p:cNvSpPr txBox="1"/>
          <p:nvPr/>
        </p:nvSpPr>
        <p:spPr>
          <a:xfrm>
            <a:off x="6015995" y="5678203"/>
            <a:ext cx="433132" cy="369332"/>
          </a:xfrm>
          <a:prstGeom prst="rect">
            <a:avLst/>
          </a:prstGeom>
          <a:noFill/>
        </p:spPr>
        <p:txBody>
          <a:bodyPr wrap="none" rtlCol="0">
            <a:spAutoFit/>
          </a:bodyPr>
          <a:lstStyle/>
          <a:p>
            <a:r>
              <a:rPr lang="en-US" dirty="0"/>
              <a:t>SD</a:t>
            </a:r>
            <a:endParaRPr lang="en-IN" dirty="0"/>
          </a:p>
        </p:txBody>
      </p:sp>
      <p:cxnSp>
        <p:nvCxnSpPr>
          <p:cNvPr id="16" name="Straight Arrow Connector 15">
            <a:extLst>
              <a:ext uri="{FF2B5EF4-FFF2-40B4-BE49-F238E27FC236}">
                <a16:creationId xmlns:a16="http://schemas.microsoft.com/office/drawing/2014/main" id="{840CE1C5-9AEE-43B6-9539-6F23F68AED00}"/>
              </a:ext>
            </a:extLst>
          </p:cNvPr>
          <p:cNvCxnSpPr/>
          <p:nvPr/>
        </p:nvCxnSpPr>
        <p:spPr>
          <a:xfrm flipV="1">
            <a:off x="6232561" y="1393794"/>
            <a:ext cx="1286825" cy="1677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2EE806C-8F1D-4013-AE6D-D2572E76033A}"/>
              </a:ext>
            </a:extLst>
          </p:cNvPr>
          <p:cNvSpPr txBox="1"/>
          <p:nvPr/>
        </p:nvSpPr>
        <p:spPr>
          <a:xfrm>
            <a:off x="7519386" y="1198485"/>
            <a:ext cx="4238404" cy="646331"/>
          </a:xfrm>
          <a:prstGeom prst="rect">
            <a:avLst/>
          </a:prstGeom>
          <a:noFill/>
        </p:spPr>
        <p:txBody>
          <a:bodyPr wrap="none" rtlCol="0">
            <a:spAutoFit/>
          </a:bodyPr>
          <a:lstStyle/>
          <a:p>
            <a:r>
              <a:rPr lang="en-US" dirty="0"/>
              <a:t>About 47.5% observation lies 1.96 SD from </a:t>
            </a:r>
          </a:p>
          <a:p>
            <a:r>
              <a:rPr lang="en-US" dirty="0"/>
              <a:t>Mean.</a:t>
            </a:r>
            <a:endParaRPr lang="en-IN" dirty="0"/>
          </a:p>
        </p:txBody>
      </p:sp>
      <p:cxnSp>
        <p:nvCxnSpPr>
          <p:cNvPr id="21" name="Straight Arrow Connector 20">
            <a:extLst>
              <a:ext uri="{FF2B5EF4-FFF2-40B4-BE49-F238E27FC236}">
                <a16:creationId xmlns:a16="http://schemas.microsoft.com/office/drawing/2014/main" id="{E19A75F2-D755-491B-8C76-C95D039F1FDD}"/>
              </a:ext>
            </a:extLst>
          </p:cNvPr>
          <p:cNvCxnSpPr/>
          <p:nvPr/>
        </p:nvCxnSpPr>
        <p:spPr>
          <a:xfrm flipH="1">
            <a:off x="3701988" y="3329126"/>
            <a:ext cx="16068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1C32A7C-280D-478A-B6FD-940760F3F8D0}"/>
              </a:ext>
            </a:extLst>
          </p:cNvPr>
          <p:cNvSpPr txBox="1"/>
          <p:nvPr/>
        </p:nvSpPr>
        <p:spPr>
          <a:xfrm>
            <a:off x="4305670" y="3256340"/>
            <a:ext cx="593432" cy="369332"/>
          </a:xfrm>
          <a:prstGeom prst="rect">
            <a:avLst/>
          </a:prstGeom>
          <a:noFill/>
        </p:spPr>
        <p:txBody>
          <a:bodyPr wrap="none" rtlCol="0">
            <a:spAutoFit/>
          </a:bodyPr>
          <a:lstStyle/>
          <a:p>
            <a:r>
              <a:rPr lang="en-US" dirty="0"/>
              <a:t>47.5</a:t>
            </a:r>
            <a:endParaRPr lang="en-IN" dirty="0"/>
          </a:p>
        </p:txBody>
      </p:sp>
      <p:cxnSp>
        <p:nvCxnSpPr>
          <p:cNvPr id="24" name="Straight Connector 23">
            <a:extLst>
              <a:ext uri="{FF2B5EF4-FFF2-40B4-BE49-F238E27FC236}">
                <a16:creationId xmlns:a16="http://schemas.microsoft.com/office/drawing/2014/main" id="{42B7BDCE-1825-41B8-A285-1D76CBBE9778}"/>
              </a:ext>
            </a:extLst>
          </p:cNvPr>
          <p:cNvCxnSpPr/>
          <p:nvPr/>
        </p:nvCxnSpPr>
        <p:spPr>
          <a:xfrm flipV="1">
            <a:off x="3701988" y="2232734"/>
            <a:ext cx="3240350" cy="843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F05558C-F64D-4674-B5DD-3047FA320031}"/>
              </a:ext>
            </a:extLst>
          </p:cNvPr>
          <p:cNvSpPr txBox="1"/>
          <p:nvPr/>
        </p:nvSpPr>
        <p:spPr>
          <a:xfrm>
            <a:off x="5007006" y="2130641"/>
            <a:ext cx="583814" cy="369332"/>
          </a:xfrm>
          <a:prstGeom prst="rect">
            <a:avLst/>
          </a:prstGeom>
          <a:noFill/>
        </p:spPr>
        <p:txBody>
          <a:bodyPr wrap="none" rtlCol="0">
            <a:spAutoFit/>
          </a:bodyPr>
          <a:lstStyle/>
          <a:p>
            <a:r>
              <a:rPr lang="en-US" dirty="0"/>
              <a:t>95%</a:t>
            </a:r>
            <a:endParaRPr lang="en-IN" dirty="0"/>
          </a:p>
        </p:txBody>
      </p:sp>
      <p:cxnSp>
        <p:nvCxnSpPr>
          <p:cNvPr id="27" name="Straight Arrow Connector 26">
            <a:extLst>
              <a:ext uri="{FF2B5EF4-FFF2-40B4-BE49-F238E27FC236}">
                <a16:creationId xmlns:a16="http://schemas.microsoft.com/office/drawing/2014/main" id="{F779E8C8-ECBC-4193-B1BE-F4C8D312FF39}"/>
              </a:ext>
            </a:extLst>
          </p:cNvPr>
          <p:cNvCxnSpPr/>
          <p:nvPr/>
        </p:nvCxnSpPr>
        <p:spPr>
          <a:xfrm flipH="1">
            <a:off x="1775534" y="3962997"/>
            <a:ext cx="1775534" cy="63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46FBB27-87DD-4124-BA50-311DF6E9B141}"/>
              </a:ext>
            </a:extLst>
          </p:cNvPr>
          <p:cNvSpPr txBox="1"/>
          <p:nvPr/>
        </p:nvSpPr>
        <p:spPr>
          <a:xfrm>
            <a:off x="1589103" y="4483223"/>
            <a:ext cx="641522" cy="369332"/>
          </a:xfrm>
          <a:prstGeom prst="rect">
            <a:avLst/>
          </a:prstGeom>
          <a:noFill/>
        </p:spPr>
        <p:txBody>
          <a:bodyPr wrap="none" rtlCol="0">
            <a:spAutoFit/>
          </a:bodyPr>
          <a:lstStyle/>
          <a:p>
            <a:r>
              <a:rPr lang="en-US" dirty="0"/>
              <a:t>2.5%</a:t>
            </a:r>
            <a:endParaRPr lang="en-IN" dirty="0"/>
          </a:p>
        </p:txBody>
      </p:sp>
      <p:cxnSp>
        <p:nvCxnSpPr>
          <p:cNvPr id="30" name="Straight Arrow Connector 29">
            <a:extLst>
              <a:ext uri="{FF2B5EF4-FFF2-40B4-BE49-F238E27FC236}">
                <a16:creationId xmlns:a16="http://schemas.microsoft.com/office/drawing/2014/main" id="{36D13535-3C43-4840-8839-96B2AF11FEE0}"/>
              </a:ext>
            </a:extLst>
          </p:cNvPr>
          <p:cNvCxnSpPr/>
          <p:nvPr/>
        </p:nvCxnSpPr>
        <p:spPr>
          <a:xfrm>
            <a:off x="7088133" y="3835153"/>
            <a:ext cx="1825048" cy="24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B0FED3-9958-444B-BEE5-71D4E4FE1A71}"/>
              </a:ext>
            </a:extLst>
          </p:cNvPr>
          <p:cNvSpPr txBox="1"/>
          <p:nvPr/>
        </p:nvSpPr>
        <p:spPr>
          <a:xfrm>
            <a:off x="9001957" y="4181383"/>
            <a:ext cx="1764009" cy="369332"/>
          </a:xfrm>
          <a:prstGeom prst="rect">
            <a:avLst/>
          </a:prstGeom>
          <a:noFill/>
        </p:spPr>
        <p:txBody>
          <a:bodyPr wrap="none" rtlCol="0">
            <a:spAutoFit/>
          </a:bodyPr>
          <a:lstStyle/>
          <a:p>
            <a:r>
              <a:rPr lang="en-US" dirty="0"/>
              <a:t>2.5% in each tail </a:t>
            </a:r>
            <a:endParaRPr lang="en-IN" dirty="0"/>
          </a:p>
        </p:txBody>
      </p:sp>
    </p:spTree>
    <p:extLst>
      <p:ext uri="{BB962C8B-B14F-4D97-AF65-F5344CB8AC3E}">
        <p14:creationId xmlns:p14="http://schemas.microsoft.com/office/powerpoint/2010/main" val="2391615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D3A98C-454C-4D38-956A-30DF52B13FFE}"/>
              </a:ext>
            </a:extLst>
          </p:cNvPr>
          <p:cNvSpPr txBox="1"/>
          <p:nvPr/>
        </p:nvSpPr>
        <p:spPr>
          <a:xfrm>
            <a:off x="532661" y="452761"/>
            <a:ext cx="10699083" cy="1384995"/>
          </a:xfrm>
          <a:prstGeom prst="rect">
            <a:avLst/>
          </a:prstGeom>
          <a:noFill/>
        </p:spPr>
        <p:txBody>
          <a:bodyPr wrap="none" rtlCol="0">
            <a:spAutoFit/>
          </a:bodyPr>
          <a:lstStyle/>
          <a:p>
            <a:r>
              <a:rPr lang="en-US" sz="2800" dirty="0"/>
              <a:t>Find Z-score for the following data</a:t>
            </a:r>
          </a:p>
          <a:p>
            <a:r>
              <a:rPr lang="en-US" sz="2800" dirty="0"/>
              <a:t>Show the mean and the SD of the Z-score of the are 0 and 1 respectively</a:t>
            </a:r>
          </a:p>
          <a:p>
            <a:r>
              <a:rPr lang="en-US" sz="2800" dirty="0"/>
              <a:t>12 14 16 18 19 23</a:t>
            </a:r>
            <a:endParaRPr lang="en-IN" sz="2800" dirty="0"/>
          </a:p>
        </p:txBody>
      </p:sp>
      <p:graphicFrame>
        <p:nvGraphicFramePr>
          <p:cNvPr id="3" name="Table 2">
            <a:extLst>
              <a:ext uri="{FF2B5EF4-FFF2-40B4-BE49-F238E27FC236}">
                <a16:creationId xmlns:a16="http://schemas.microsoft.com/office/drawing/2014/main" id="{48CF9B27-4BA1-49B4-804D-842E0E9167AD}"/>
              </a:ext>
            </a:extLst>
          </p:cNvPr>
          <p:cNvGraphicFramePr>
            <a:graphicFrameLocks noGrp="1"/>
          </p:cNvGraphicFramePr>
          <p:nvPr>
            <p:extLst>
              <p:ext uri="{D42A27DB-BD31-4B8C-83A1-F6EECF244321}">
                <p14:modId xmlns:p14="http://schemas.microsoft.com/office/powerpoint/2010/main" val="2734535376"/>
              </p:ext>
            </p:extLst>
          </p:nvPr>
        </p:nvGraphicFramePr>
        <p:xfrm>
          <a:off x="1614749" y="2424365"/>
          <a:ext cx="8128000" cy="2865120"/>
        </p:xfrm>
        <a:graphic>
          <a:graphicData uri="http://schemas.openxmlformats.org/drawingml/2006/table">
            <a:tbl>
              <a:tblPr firstRow="1" bandRow="1">
                <a:tableStyleId>{00A15C55-8517-42AA-B614-E9B94910E393}</a:tableStyleId>
              </a:tblPr>
              <a:tblGrid>
                <a:gridCol w="2032000">
                  <a:extLst>
                    <a:ext uri="{9D8B030D-6E8A-4147-A177-3AD203B41FA5}">
                      <a16:colId xmlns:a16="http://schemas.microsoft.com/office/drawing/2014/main" val="1292026955"/>
                    </a:ext>
                  </a:extLst>
                </a:gridCol>
                <a:gridCol w="2032000">
                  <a:extLst>
                    <a:ext uri="{9D8B030D-6E8A-4147-A177-3AD203B41FA5}">
                      <a16:colId xmlns:a16="http://schemas.microsoft.com/office/drawing/2014/main" val="538470126"/>
                    </a:ext>
                  </a:extLst>
                </a:gridCol>
                <a:gridCol w="2032000">
                  <a:extLst>
                    <a:ext uri="{9D8B030D-6E8A-4147-A177-3AD203B41FA5}">
                      <a16:colId xmlns:a16="http://schemas.microsoft.com/office/drawing/2014/main" val="4226787625"/>
                    </a:ext>
                  </a:extLst>
                </a:gridCol>
                <a:gridCol w="2032000">
                  <a:extLst>
                    <a:ext uri="{9D8B030D-6E8A-4147-A177-3AD203B41FA5}">
                      <a16:colId xmlns:a16="http://schemas.microsoft.com/office/drawing/2014/main" val="401784064"/>
                    </a:ext>
                  </a:extLst>
                </a:gridCol>
              </a:tblGrid>
              <a:tr h="370840">
                <a:tc>
                  <a:txBody>
                    <a:bodyPr/>
                    <a:lstStyle/>
                    <a:p>
                      <a:endParaRPr lang="en-IN" dirty="0"/>
                    </a:p>
                  </a:txBody>
                  <a:tcPr/>
                </a:tc>
                <a:tc>
                  <a:txBody>
                    <a:bodyPr/>
                    <a:lstStyle/>
                    <a:p>
                      <a:endParaRPr lang="en-IN"/>
                    </a:p>
                  </a:txBody>
                  <a:tcPr/>
                </a:tc>
                <a:tc>
                  <a:txBody>
                    <a:bodyPr/>
                    <a:lstStyle/>
                    <a:p>
                      <a:endParaRPr lang="en-IN"/>
                    </a:p>
                  </a:txBody>
                  <a:tcPr/>
                </a:tc>
                <a:tc>
                  <a:txBody>
                    <a:bodyPr/>
                    <a:lstStyle/>
                    <a:p>
                      <a:r>
                        <a:rPr lang="en-US" dirty="0"/>
                        <a:t>Z-SCORE=(X-X”)/sigma</a:t>
                      </a:r>
                      <a:endParaRPr lang="en-IN" dirty="0"/>
                    </a:p>
                  </a:txBody>
                  <a:tcPr/>
                </a:tc>
                <a:extLst>
                  <a:ext uri="{0D108BD9-81ED-4DB2-BD59-A6C34878D82A}">
                    <a16:rowId xmlns:a16="http://schemas.microsoft.com/office/drawing/2014/main" val="3553833599"/>
                  </a:ext>
                </a:extLst>
              </a:tr>
              <a:tr h="370840">
                <a:tc>
                  <a:txBody>
                    <a:bodyPr/>
                    <a:lstStyle/>
                    <a:p>
                      <a:r>
                        <a:rPr lang="en-US" dirty="0"/>
                        <a:t>12</a:t>
                      </a:r>
                    </a:p>
                  </a:txBody>
                  <a:tcPr/>
                </a:tc>
                <a:tc>
                  <a:txBody>
                    <a:bodyPr/>
                    <a:lstStyle/>
                    <a:p>
                      <a:r>
                        <a:rPr lang="en-US" dirty="0"/>
                        <a:t>-5</a:t>
                      </a:r>
                      <a:endParaRPr lang="en-IN" dirty="0"/>
                    </a:p>
                  </a:txBody>
                  <a:tcPr/>
                </a:tc>
                <a:tc>
                  <a:txBody>
                    <a:bodyPr/>
                    <a:lstStyle/>
                    <a:p>
                      <a:r>
                        <a:rPr lang="en-US" dirty="0"/>
                        <a:t>25</a:t>
                      </a:r>
                      <a:endParaRPr lang="en-IN" dirty="0"/>
                    </a:p>
                  </a:txBody>
                  <a:tcPr/>
                </a:tc>
                <a:tc>
                  <a:txBody>
                    <a:bodyPr/>
                    <a:lstStyle/>
                    <a:p>
                      <a:r>
                        <a:rPr lang="en-US" dirty="0"/>
                        <a:t>-1.40</a:t>
                      </a:r>
                      <a:endParaRPr lang="en-IN" dirty="0"/>
                    </a:p>
                  </a:txBody>
                  <a:tcPr/>
                </a:tc>
                <a:extLst>
                  <a:ext uri="{0D108BD9-81ED-4DB2-BD59-A6C34878D82A}">
                    <a16:rowId xmlns:a16="http://schemas.microsoft.com/office/drawing/2014/main" val="1641198922"/>
                  </a:ext>
                </a:extLst>
              </a:tr>
              <a:tr h="370840">
                <a:tc>
                  <a:txBody>
                    <a:bodyPr/>
                    <a:lstStyle/>
                    <a:p>
                      <a:r>
                        <a:rPr lang="en-US" dirty="0"/>
                        <a:t>14</a:t>
                      </a:r>
                      <a:endParaRPr lang="en-IN" dirty="0"/>
                    </a:p>
                  </a:txBody>
                  <a:tcPr/>
                </a:tc>
                <a:tc>
                  <a:txBody>
                    <a:bodyPr/>
                    <a:lstStyle/>
                    <a:p>
                      <a:r>
                        <a:rPr lang="en-US" dirty="0"/>
                        <a:t>-3</a:t>
                      </a:r>
                      <a:endParaRPr lang="en-IN" dirty="0"/>
                    </a:p>
                  </a:txBody>
                  <a:tcPr/>
                </a:tc>
                <a:tc>
                  <a:txBody>
                    <a:bodyPr/>
                    <a:lstStyle/>
                    <a:p>
                      <a:r>
                        <a:rPr lang="en-US" dirty="0"/>
                        <a:t>9</a:t>
                      </a:r>
                      <a:endParaRPr lang="en-IN" dirty="0"/>
                    </a:p>
                  </a:txBody>
                  <a:tcPr/>
                </a:tc>
                <a:tc>
                  <a:txBody>
                    <a:bodyPr/>
                    <a:lstStyle/>
                    <a:p>
                      <a:r>
                        <a:rPr lang="en-US" dirty="0"/>
                        <a:t>-0.84</a:t>
                      </a:r>
                      <a:endParaRPr lang="en-IN" dirty="0"/>
                    </a:p>
                  </a:txBody>
                  <a:tcPr/>
                </a:tc>
                <a:extLst>
                  <a:ext uri="{0D108BD9-81ED-4DB2-BD59-A6C34878D82A}">
                    <a16:rowId xmlns:a16="http://schemas.microsoft.com/office/drawing/2014/main" val="2714580151"/>
                  </a:ext>
                </a:extLst>
              </a:tr>
              <a:tr h="370840">
                <a:tc>
                  <a:txBody>
                    <a:bodyPr/>
                    <a:lstStyle/>
                    <a:p>
                      <a:r>
                        <a:rPr lang="en-US" dirty="0"/>
                        <a:t>16</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-0.28</a:t>
                      </a:r>
                      <a:endParaRPr lang="en-IN" dirty="0"/>
                    </a:p>
                  </a:txBody>
                  <a:tcPr/>
                </a:tc>
                <a:extLst>
                  <a:ext uri="{0D108BD9-81ED-4DB2-BD59-A6C34878D82A}">
                    <a16:rowId xmlns:a16="http://schemas.microsoft.com/office/drawing/2014/main" val="1689090191"/>
                  </a:ext>
                </a:extLst>
              </a:tr>
              <a:tr h="370840">
                <a:tc>
                  <a:txBody>
                    <a:bodyPr/>
                    <a:lstStyle/>
                    <a:p>
                      <a:r>
                        <a:rPr lang="en-US" dirty="0"/>
                        <a:t>18</a:t>
                      </a:r>
                      <a:endParaRPr lang="en-IN" dirty="0"/>
                    </a:p>
                  </a:txBody>
                  <a:tcPr/>
                </a:tc>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0.28</a:t>
                      </a:r>
                      <a:endParaRPr lang="en-IN" dirty="0"/>
                    </a:p>
                  </a:txBody>
                  <a:tcPr/>
                </a:tc>
                <a:extLst>
                  <a:ext uri="{0D108BD9-81ED-4DB2-BD59-A6C34878D82A}">
                    <a16:rowId xmlns:a16="http://schemas.microsoft.com/office/drawing/2014/main" val="1764455694"/>
                  </a:ext>
                </a:extLst>
              </a:tr>
              <a:tr h="370840">
                <a:tc>
                  <a:txBody>
                    <a:bodyPr/>
                    <a:lstStyle/>
                    <a:p>
                      <a:r>
                        <a:rPr lang="en-US" dirty="0"/>
                        <a:t>19</a:t>
                      </a:r>
                      <a:endParaRPr lang="en-IN" dirty="0"/>
                    </a:p>
                  </a:txBody>
                  <a:tcPr/>
                </a:tc>
                <a:tc>
                  <a:txBody>
                    <a:bodyPr/>
                    <a:lstStyle/>
                    <a:p>
                      <a:r>
                        <a:rPr lang="en-US" dirty="0"/>
                        <a:t>2</a:t>
                      </a:r>
                      <a:endParaRPr lang="en-IN" dirty="0"/>
                    </a:p>
                  </a:txBody>
                  <a:tcPr/>
                </a:tc>
                <a:tc>
                  <a:txBody>
                    <a:bodyPr/>
                    <a:lstStyle/>
                    <a:p>
                      <a:r>
                        <a:rPr lang="en-US" dirty="0"/>
                        <a:t>4</a:t>
                      </a:r>
                      <a:endParaRPr lang="en-IN" dirty="0"/>
                    </a:p>
                  </a:txBody>
                  <a:tcPr/>
                </a:tc>
                <a:tc>
                  <a:txBody>
                    <a:bodyPr/>
                    <a:lstStyle/>
                    <a:p>
                      <a:r>
                        <a:rPr lang="en-US" dirty="0"/>
                        <a:t>0.56</a:t>
                      </a:r>
                      <a:endParaRPr lang="en-IN" dirty="0"/>
                    </a:p>
                  </a:txBody>
                  <a:tcPr/>
                </a:tc>
                <a:extLst>
                  <a:ext uri="{0D108BD9-81ED-4DB2-BD59-A6C34878D82A}">
                    <a16:rowId xmlns:a16="http://schemas.microsoft.com/office/drawing/2014/main" val="3149164482"/>
                  </a:ext>
                </a:extLst>
              </a:tr>
              <a:tr h="370840">
                <a:tc>
                  <a:txBody>
                    <a:bodyPr/>
                    <a:lstStyle/>
                    <a:p>
                      <a:r>
                        <a:rPr lang="en-US" dirty="0"/>
                        <a:t>23</a:t>
                      </a:r>
                      <a:endParaRPr lang="en-IN" dirty="0"/>
                    </a:p>
                  </a:txBody>
                  <a:tcPr/>
                </a:tc>
                <a:tc>
                  <a:txBody>
                    <a:bodyPr/>
                    <a:lstStyle/>
                    <a:p>
                      <a:r>
                        <a:rPr lang="en-US" dirty="0"/>
                        <a:t>6</a:t>
                      </a:r>
                      <a:endParaRPr lang="en-IN" dirty="0"/>
                    </a:p>
                  </a:txBody>
                  <a:tcPr/>
                </a:tc>
                <a:tc>
                  <a:txBody>
                    <a:bodyPr/>
                    <a:lstStyle/>
                    <a:p>
                      <a:r>
                        <a:rPr lang="en-US" dirty="0"/>
                        <a:t>36</a:t>
                      </a:r>
                      <a:endParaRPr lang="en-IN" dirty="0"/>
                    </a:p>
                  </a:txBody>
                  <a:tcPr/>
                </a:tc>
                <a:tc>
                  <a:txBody>
                    <a:bodyPr/>
                    <a:lstStyle/>
                    <a:p>
                      <a:r>
                        <a:rPr lang="en-US" dirty="0"/>
                        <a:t>1.68</a:t>
                      </a:r>
                      <a:endParaRPr lang="en-IN" dirty="0"/>
                    </a:p>
                  </a:txBody>
                  <a:tcPr/>
                </a:tc>
                <a:extLst>
                  <a:ext uri="{0D108BD9-81ED-4DB2-BD59-A6C34878D82A}">
                    <a16:rowId xmlns:a16="http://schemas.microsoft.com/office/drawing/2014/main" val="2676311831"/>
                  </a:ext>
                </a:extLst>
              </a:tr>
            </a:tbl>
          </a:graphicData>
        </a:graphic>
      </p:graphicFrame>
      <p:sp>
        <p:nvSpPr>
          <p:cNvPr id="4" name="TextBox 3">
            <a:extLst>
              <a:ext uri="{FF2B5EF4-FFF2-40B4-BE49-F238E27FC236}">
                <a16:creationId xmlns:a16="http://schemas.microsoft.com/office/drawing/2014/main" id="{EED663EE-B0C6-4FF4-B36E-508816E70330}"/>
              </a:ext>
            </a:extLst>
          </p:cNvPr>
          <p:cNvSpPr txBox="1"/>
          <p:nvPr/>
        </p:nvSpPr>
        <p:spPr>
          <a:xfrm>
            <a:off x="2583401" y="2424365"/>
            <a:ext cx="304892" cy="369332"/>
          </a:xfrm>
          <a:prstGeom prst="rect">
            <a:avLst/>
          </a:prstGeom>
          <a:noFill/>
        </p:spPr>
        <p:txBody>
          <a:bodyPr wrap="none" rtlCol="0">
            <a:spAutoFit/>
          </a:bodyPr>
          <a:lstStyle/>
          <a:p>
            <a:r>
              <a:rPr lang="en-US" dirty="0"/>
              <a:t>X</a:t>
            </a:r>
            <a:endParaRPr lang="en-IN" dirty="0"/>
          </a:p>
        </p:txBody>
      </p:sp>
      <p:sp>
        <p:nvSpPr>
          <p:cNvPr id="5" name="TextBox 4">
            <a:extLst>
              <a:ext uri="{FF2B5EF4-FFF2-40B4-BE49-F238E27FC236}">
                <a16:creationId xmlns:a16="http://schemas.microsoft.com/office/drawing/2014/main" id="{8968BC23-5DA9-44DF-B539-F58B419598F9}"/>
              </a:ext>
            </a:extLst>
          </p:cNvPr>
          <p:cNvSpPr txBox="1"/>
          <p:nvPr/>
        </p:nvSpPr>
        <p:spPr>
          <a:xfrm>
            <a:off x="4216893" y="2424365"/>
            <a:ext cx="609462" cy="369332"/>
          </a:xfrm>
          <a:prstGeom prst="rect">
            <a:avLst/>
          </a:prstGeom>
          <a:noFill/>
        </p:spPr>
        <p:txBody>
          <a:bodyPr wrap="none" rtlCol="0">
            <a:spAutoFit/>
          </a:bodyPr>
          <a:lstStyle/>
          <a:p>
            <a:r>
              <a:rPr lang="en-US" dirty="0"/>
              <a:t>X-X’’</a:t>
            </a:r>
            <a:endParaRPr lang="en-IN" dirty="0"/>
          </a:p>
        </p:txBody>
      </p:sp>
      <p:sp>
        <p:nvSpPr>
          <p:cNvPr id="6" name="TextBox 5">
            <a:extLst>
              <a:ext uri="{FF2B5EF4-FFF2-40B4-BE49-F238E27FC236}">
                <a16:creationId xmlns:a16="http://schemas.microsoft.com/office/drawing/2014/main" id="{56ACC167-38F1-4CAB-B487-A44B5A164631}"/>
              </a:ext>
            </a:extLst>
          </p:cNvPr>
          <p:cNvSpPr txBox="1"/>
          <p:nvPr/>
        </p:nvSpPr>
        <p:spPr>
          <a:xfrm>
            <a:off x="5987402" y="2424365"/>
            <a:ext cx="1297150" cy="369332"/>
          </a:xfrm>
          <a:prstGeom prst="rect">
            <a:avLst/>
          </a:prstGeom>
          <a:noFill/>
        </p:spPr>
        <p:txBody>
          <a:bodyPr wrap="none" rtlCol="0">
            <a:spAutoFit/>
          </a:bodyPr>
          <a:lstStyle/>
          <a:p>
            <a:r>
              <a:rPr lang="en-US" dirty="0"/>
              <a:t>(X-X’’)(X-X”)</a:t>
            </a:r>
            <a:endParaRPr lang="en-IN" dirty="0"/>
          </a:p>
        </p:txBody>
      </p:sp>
      <p:sp>
        <p:nvSpPr>
          <p:cNvPr id="7" name="TextBox 6">
            <a:extLst>
              <a:ext uri="{FF2B5EF4-FFF2-40B4-BE49-F238E27FC236}">
                <a16:creationId xmlns:a16="http://schemas.microsoft.com/office/drawing/2014/main" id="{896E1EEE-8402-4301-8D1A-972FCDDFFF93}"/>
              </a:ext>
            </a:extLst>
          </p:cNvPr>
          <p:cNvSpPr txBox="1"/>
          <p:nvPr/>
        </p:nvSpPr>
        <p:spPr>
          <a:xfrm>
            <a:off x="1614749" y="5289485"/>
            <a:ext cx="1481496" cy="923330"/>
          </a:xfrm>
          <a:prstGeom prst="rect">
            <a:avLst/>
          </a:prstGeom>
          <a:noFill/>
        </p:spPr>
        <p:txBody>
          <a:bodyPr wrap="none" rtlCol="0">
            <a:spAutoFit/>
          </a:bodyPr>
          <a:lstStyle/>
          <a:p>
            <a:r>
              <a:rPr lang="en-US" dirty="0"/>
              <a:t>Sum of X=102</a:t>
            </a:r>
          </a:p>
          <a:p>
            <a:r>
              <a:rPr lang="en-US" dirty="0"/>
              <a:t>N=6</a:t>
            </a:r>
          </a:p>
          <a:p>
            <a:r>
              <a:rPr lang="en-US" dirty="0"/>
              <a:t>X”=17</a:t>
            </a:r>
            <a:endParaRPr lang="en-IN" dirty="0"/>
          </a:p>
        </p:txBody>
      </p:sp>
      <p:sp>
        <p:nvSpPr>
          <p:cNvPr id="8" name="TextBox 7">
            <a:extLst>
              <a:ext uri="{FF2B5EF4-FFF2-40B4-BE49-F238E27FC236}">
                <a16:creationId xmlns:a16="http://schemas.microsoft.com/office/drawing/2014/main" id="{A32E0E37-AE7B-49DE-88D4-7C6448BE2CAF}"/>
              </a:ext>
            </a:extLst>
          </p:cNvPr>
          <p:cNvSpPr txBox="1"/>
          <p:nvPr/>
        </p:nvSpPr>
        <p:spPr>
          <a:xfrm>
            <a:off x="5678749" y="5289485"/>
            <a:ext cx="1786066" cy="923330"/>
          </a:xfrm>
          <a:prstGeom prst="rect">
            <a:avLst/>
          </a:prstGeom>
          <a:noFill/>
        </p:spPr>
        <p:txBody>
          <a:bodyPr wrap="none" rtlCol="0">
            <a:spAutoFit/>
          </a:bodyPr>
          <a:lstStyle/>
          <a:p>
            <a:r>
              <a:rPr lang="en-US" dirty="0"/>
              <a:t>Sum of (X-X”)2=Y</a:t>
            </a:r>
          </a:p>
          <a:p>
            <a:r>
              <a:rPr lang="en-US" dirty="0"/>
              <a:t>Sigma=sqrt(Y/N)</a:t>
            </a:r>
          </a:p>
          <a:p>
            <a:r>
              <a:rPr lang="en-US" dirty="0"/>
              <a:t>Sigma = 3.56</a:t>
            </a:r>
            <a:endParaRPr lang="en-IN" dirty="0"/>
          </a:p>
        </p:txBody>
      </p:sp>
    </p:spTree>
    <p:extLst>
      <p:ext uri="{BB962C8B-B14F-4D97-AF65-F5344CB8AC3E}">
        <p14:creationId xmlns:p14="http://schemas.microsoft.com/office/powerpoint/2010/main" val="2538593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2776A-15E8-4647-B0FF-CBA4B4385E54}"/>
              </a:ext>
            </a:extLst>
          </p:cNvPr>
          <p:cNvSpPr txBox="1"/>
          <p:nvPr/>
        </p:nvSpPr>
        <p:spPr>
          <a:xfrm>
            <a:off x="2228295" y="816746"/>
            <a:ext cx="5463227" cy="923330"/>
          </a:xfrm>
          <a:prstGeom prst="rect">
            <a:avLst/>
          </a:prstGeom>
          <a:noFill/>
        </p:spPr>
        <p:txBody>
          <a:bodyPr wrap="none" rtlCol="0">
            <a:spAutoFit/>
          </a:bodyPr>
          <a:lstStyle/>
          <a:p>
            <a:r>
              <a:rPr lang="en-US" dirty="0"/>
              <a:t>Mean of Z-score= (-1.40+-0.84+-0.28+0.28+0.56+1.68)/6</a:t>
            </a:r>
          </a:p>
          <a:p>
            <a:endParaRPr lang="en-US" dirty="0"/>
          </a:p>
          <a:p>
            <a:endParaRPr lang="en-IN" dirty="0"/>
          </a:p>
        </p:txBody>
      </p:sp>
      <p:graphicFrame>
        <p:nvGraphicFramePr>
          <p:cNvPr id="5" name="Table 4">
            <a:extLst>
              <a:ext uri="{FF2B5EF4-FFF2-40B4-BE49-F238E27FC236}">
                <a16:creationId xmlns:a16="http://schemas.microsoft.com/office/drawing/2014/main" id="{D2BAE382-C1CA-4B2A-A580-056D2DD31D6B}"/>
              </a:ext>
            </a:extLst>
          </p:cNvPr>
          <p:cNvGraphicFramePr>
            <a:graphicFrameLocks noGrp="1"/>
          </p:cNvGraphicFramePr>
          <p:nvPr>
            <p:extLst>
              <p:ext uri="{D42A27DB-BD31-4B8C-83A1-F6EECF244321}">
                <p14:modId xmlns:p14="http://schemas.microsoft.com/office/powerpoint/2010/main" val="1826946188"/>
              </p:ext>
            </p:extLst>
          </p:nvPr>
        </p:nvGraphicFramePr>
        <p:xfrm>
          <a:off x="1570361" y="1775587"/>
          <a:ext cx="8128000" cy="2961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29632319"/>
                    </a:ext>
                  </a:extLst>
                </a:gridCol>
                <a:gridCol w="4064000">
                  <a:extLst>
                    <a:ext uri="{9D8B030D-6E8A-4147-A177-3AD203B41FA5}">
                      <a16:colId xmlns:a16="http://schemas.microsoft.com/office/drawing/2014/main" val="3159376929"/>
                    </a:ext>
                  </a:extLst>
                </a:gridCol>
              </a:tblGrid>
              <a:tr h="355054">
                <a:tc>
                  <a:txBody>
                    <a:bodyPr/>
                    <a:lstStyle/>
                    <a:p>
                      <a:r>
                        <a:rPr lang="en-US" dirty="0"/>
                        <a:t>                            (Z-0)2</a:t>
                      </a:r>
                      <a:endParaRPr lang="en-IN" dirty="0"/>
                    </a:p>
                  </a:txBody>
                  <a:tcPr/>
                </a:tc>
                <a:tc>
                  <a:txBody>
                    <a:bodyPr/>
                    <a:lstStyle/>
                    <a:p>
                      <a:endParaRPr lang="en-IN" dirty="0"/>
                    </a:p>
                  </a:txBody>
                  <a:tcPr/>
                </a:tc>
                <a:extLst>
                  <a:ext uri="{0D108BD9-81ED-4DB2-BD59-A6C34878D82A}">
                    <a16:rowId xmlns:a16="http://schemas.microsoft.com/office/drawing/2014/main" val="1797484723"/>
                  </a:ext>
                </a:extLst>
              </a:tr>
              <a:tr h="370840">
                <a:tc>
                  <a:txBody>
                    <a:bodyPr/>
                    <a:lstStyle/>
                    <a:p>
                      <a:r>
                        <a:rPr lang="en-US" dirty="0"/>
                        <a:t>1.46</a:t>
                      </a:r>
                    </a:p>
                  </a:txBody>
                  <a:tcPr/>
                </a:tc>
                <a:tc>
                  <a:txBody>
                    <a:bodyPr/>
                    <a:lstStyle/>
                    <a:p>
                      <a:endParaRPr lang="en-IN"/>
                    </a:p>
                  </a:txBody>
                  <a:tcPr/>
                </a:tc>
                <a:extLst>
                  <a:ext uri="{0D108BD9-81ED-4DB2-BD59-A6C34878D82A}">
                    <a16:rowId xmlns:a16="http://schemas.microsoft.com/office/drawing/2014/main" val="964972534"/>
                  </a:ext>
                </a:extLst>
              </a:tr>
              <a:tr h="370840">
                <a:tc>
                  <a:txBody>
                    <a:bodyPr/>
                    <a:lstStyle/>
                    <a:p>
                      <a:r>
                        <a:rPr lang="en-US" dirty="0"/>
                        <a:t>0.71</a:t>
                      </a:r>
                      <a:endParaRPr lang="en-IN" dirty="0"/>
                    </a:p>
                  </a:txBody>
                  <a:tcPr/>
                </a:tc>
                <a:tc>
                  <a:txBody>
                    <a:bodyPr/>
                    <a:lstStyle/>
                    <a:p>
                      <a:endParaRPr lang="en-IN"/>
                    </a:p>
                  </a:txBody>
                  <a:tcPr/>
                </a:tc>
                <a:extLst>
                  <a:ext uri="{0D108BD9-81ED-4DB2-BD59-A6C34878D82A}">
                    <a16:rowId xmlns:a16="http://schemas.microsoft.com/office/drawing/2014/main" val="1782357557"/>
                  </a:ext>
                </a:extLst>
              </a:tr>
              <a:tr h="370840">
                <a:tc>
                  <a:txBody>
                    <a:bodyPr/>
                    <a:lstStyle/>
                    <a:p>
                      <a:r>
                        <a:rPr lang="en-US" dirty="0"/>
                        <a:t>0.08</a:t>
                      </a:r>
                      <a:endParaRPr lang="en-IN" dirty="0"/>
                    </a:p>
                  </a:txBody>
                  <a:tcPr/>
                </a:tc>
                <a:tc>
                  <a:txBody>
                    <a:bodyPr/>
                    <a:lstStyle/>
                    <a:p>
                      <a:endParaRPr lang="en-IN"/>
                    </a:p>
                  </a:txBody>
                  <a:tcPr/>
                </a:tc>
                <a:extLst>
                  <a:ext uri="{0D108BD9-81ED-4DB2-BD59-A6C34878D82A}">
                    <a16:rowId xmlns:a16="http://schemas.microsoft.com/office/drawing/2014/main" val="1534181515"/>
                  </a:ext>
                </a:extLst>
              </a:tr>
              <a:tr h="370840">
                <a:tc>
                  <a:txBody>
                    <a:bodyPr/>
                    <a:lstStyle/>
                    <a:p>
                      <a:r>
                        <a:rPr lang="en-US" dirty="0"/>
                        <a:t>0.08</a:t>
                      </a:r>
                      <a:endParaRPr lang="en-IN" dirty="0"/>
                    </a:p>
                  </a:txBody>
                  <a:tcPr/>
                </a:tc>
                <a:tc>
                  <a:txBody>
                    <a:bodyPr/>
                    <a:lstStyle/>
                    <a:p>
                      <a:endParaRPr lang="en-IN"/>
                    </a:p>
                  </a:txBody>
                  <a:tcPr/>
                </a:tc>
                <a:extLst>
                  <a:ext uri="{0D108BD9-81ED-4DB2-BD59-A6C34878D82A}">
                    <a16:rowId xmlns:a16="http://schemas.microsoft.com/office/drawing/2014/main" val="1021488747"/>
                  </a:ext>
                </a:extLst>
              </a:tr>
              <a:tr h="370840">
                <a:tc>
                  <a:txBody>
                    <a:bodyPr/>
                    <a:lstStyle/>
                    <a:p>
                      <a:r>
                        <a:rPr lang="en-US" dirty="0"/>
                        <a:t>0.31</a:t>
                      </a:r>
                      <a:endParaRPr lang="en-IN" dirty="0"/>
                    </a:p>
                  </a:txBody>
                  <a:tcPr/>
                </a:tc>
                <a:tc>
                  <a:txBody>
                    <a:bodyPr/>
                    <a:lstStyle/>
                    <a:p>
                      <a:endParaRPr lang="en-IN"/>
                    </a:p>
                  </a:txBody>
                  <a:tcPr/>
                </a:tc>
                <a:extLst>
                  <a:ext uri="{0D108BD9-81ED-4DB2-BD59-A6C34878D82A}">
                    <a16:rowId xmlns:a16="http://schemas.microsoft.com/office/drawing/2014/main" val="2768160408"/>
                  </a:ext>
                </a:extLst>
              </a:tr>
              <a:tr h="370840">
                <a:tc>
                  <a:txBody>
                    <a:bodyPr/>
                    <a:lstStyle/>
                    <a:p>
                      <a:r>
                        <a:rPr lang="en-US" dirty="0"/>
                        <a:t>2.82</a:t>
                      </a:r>
                      <a:endParaRPr lang="en-IN" dirty="0"/>
                    </a:p>
                  </a:txBody>
                  <a:tcPr/>
                </a:tc>
                <a:tc>
                  <a:txBody>
                    <a:bodyPr/>
                    <a:lstStyle/>
                    <a:p>
                      <a:endParaRPr lang="en-IN"/>
                    </a:p>
                  </a:txBody>
                  <a:tcPr/>
                </a:tc>
                <a:extLst>
                  <a:ext uri="{0D108BD9-81ED-4DB2-BD59-A6C34878D82A}">
                    <a16:rowId xmlns:a16="http://schemas.microsoft.com/office/drawing/2014/main" val="2419506854"/>
                  </a:ext>
                </a:extLst>
              </a:tr>
              <a:tr h="370840">
                <a:tc>
                  <a:txBody>
                    <a:bodyPr/>
                    <a:lstStyle/>
                    <a:p>
                      <a:r>
                        <a:rPr lang="en-US" dirty="0"/>
                        <a:t>Sum of all=((Z-0)2)=5.96</a:t>
                      </a:r>
                      <a:endParaRPr lang="en-IN" dirty="0"/>
                    </a:p>
                  </a:txBody>
                  <a:tcPr/>
                </a:tc>
                <a:tc>
                  <a:txBody>
                    <a:bodyPr/>
                    <a:lstStyle/>
                    <a:p>
                      <a:endParaRPr lang="en-IN" dirty="0"/>
                    </a:p>
                  </a:txBody>
                  <a:tcPr/>
                </a:tc>
                <a:extLst>
                  <a:ext uri="{0D108BD9-81ED-4DB2-BD59-A6C34878D82A}">
                    <a16:rowId xmlns:a16="http://schemas.microsoft.com/office/drawing/2014/main" val="4175142125"/>
                  </a:ext>
                </a:extLst>
              </a:tr>
            </a:tbl>
          </a:graphicData>
        </a:graphic>
      </p:graphicFrame>
      <p:sp>
        <p:nvSpPr>
          <p:cNvPr id="6" name="TextBox 5">
            <a:extLst>
              <a:ext uri="{FF2B5EF4-FFF2-40B4-BE49-F238E27FC236}">
                <a16:creationId xmlns:a16="http://schemas.microsoft.com/office/drawing/2014/main" id="{1D04CADF-D080-4DBF-B63A-4858EB612D1B}"/>
              </a:ext>
            </a:extLst>
          </p:cNvPr>
          <p:cNvSpPr txBox="1"/>
          <p:nvPr/>
        </p:nvSpPr>
        <p:spPr>
          <a:xfrm>
            <a:off x="3240350" y="5299969"/>
            <a:ext cx="3025636" cy="1477328"/>
          </a:xfrm>
          <a:prstGeom prst="rect">
            <a:avLst/>
          </a:prstGeom>
          <a:noFill/>
        </p:spPr>
        <p:txBody>
          <a:bodyPr wrap="none" rtlCol="0">
            <a:spAutoFit/>
          </a:bodyPr>
          <a:lstStyle/>
          <a:p>
            <a:r>
              <a:rPr lang="en-US" dirty="0"/>
              <a:t>Sigma’= Sqrt(5.96/6)</a:t>
            </a:r>
          </a:p>
          <a:p>
            <a:r>
              <a:rPr lang="en-US" dirty="0"/>
              <a:t>Sigma’=0.9966</a:t>
            </a:r>
          </a:p>
          <a:p>
            <a:endParaRPr lang="en-US" dirty="0"/>
          </a:p>
          <a:p>
            <a:r>
              <a:rPr lang="en-US" dirty="0"/>
              <a:t>We see that SD for Z-score is 1</a:t>
            </a:r>
          </a:p>
          <a:p>
            <a:r>
              <a:rPr lang="en-US" dirty="0"/>
              <a:t>Mean for Z-score is 0</a:t>
            </a:r>
            <a:endParaRPr lang="en-IN" dirty="0"/>
          </a:p>
        </p:txBody>
      </p:sp>
    </p:spTree>
    <p:extLst>
      <p:ext uri="{BB962C8B-B14F-4D97-AF65-F5344CB8AC3E}">
        <p14:creationId xmlns:p14="http://schemas.microsoft.com/office/powerpoint/2010/main" val="372798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6DD496-69F8-4384-B254-42C10BFEFC14}"/>
              </a:ext>
            </a:extLst>
          </p:cNvPr>
          <p:cNvSpPr/>
          <p:nvPr/>
        </p:nvSpPr>
        <p:spPr>
          <a:xfrm>
            <a:off x="3139058" y="215257"/>
            <a:ext cx="523919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Bias and Variance</a:t>
            </a:r>
          </a:p>
        </p:txBody>
      </p:sp>
      <p:sp>
        <p:nvSpPr>
          <p:cNvPr id="7" name="TextBox 6">
            <a:extLst>
              <a:ext uri="{FF2B5EF4-FFF2-40B4-BE49-F238E27FC236}">
                <a16:creationId xmlns:a16="http://schemas.microsoft.com/office/drawing/2014/main" id="{9F3F82DE-073C-4B98-A803-83A12BA4FB94}"/>
              </a:ext>
            </a:extLst>
          </p:cNvPr>
          <p:cNvSpPr txBox="1"/>
          <p:nvPr/>
        </p:nvSpPr>
        <p:spPr>
          <a:xfrm>
            <a:off x="870012" y="1322773"/>
            <a:ext cx="8809976" cy="923330"/>
          </a:xfrm>
          <a:prstGeom prst="rect">
            <a:avLst/>
          </a:prstGeom>
          <a:noFill/>
        </p:spPr>
        <p:txBody>
          <a:bodyPr wrap="none" rtlCol="0">
            <a:spAutoFit/>
          </a:bodyPr>
          <a:lstStyle/>
          <a:p>
            <a:r>
              <a:rPr lang="en-US" dirty="0"/>
              <a:t>When we talk about Underfitting  and Over-fitting we came to two terms Bias and Variances</a:t>
            </a:r>
          </a:p>
          <a:p>
            <a:endParaRPr lang="en-US" dirty="0"/>
          </a:p>
          <a:p>
            <a:endParaRPr lang="en-IN" dirty="0"/>
          </a:p>
        </p:txBody>
      </p:sp>
      <p:sp>
        <p:nvSpPr>
          <p:cNvPr id="8" name="Rectangle 7">
            <a:extLst>
              <a:ext uri="{FF2B5EF4-FFF2-40B4-BE49-F238E27FC236}">
                <a16:creationId xmlns:a16="http://schemas.microsoft.com/office/drawing/2014/main" id="{FD73DE94-9186-4855-B2EA-CEB6088E408F}"/>
              </a:ext>
            </a:extLst>
          </p:cNvPr>
          <p:cNvSpPr/>
          <p:nvPr/>
        </p:nvSpPr>
        <p:spPr>
          <a:xfrm>
            <a:off x="766439" y="1784438"/>
            <a:ext cx="9265328" cy="1754326"/>
          </a:xfrm>
          <a:prstGeom prst="rect">
            <a:avLst/>
          </a:prstGeom>
        </p:spPr>
        <p:txBody>
          <a:bodyPr wrap="square">
            <a:spAutoFit/>
          </a:bodyPr>
          <a:lstStyle/>
          <a:p>
            <a:r>
              <a:rPr lang="en-US" b="1" dirty="0">
                <a:solidFill>
                  <a:srgbClr val="898595"/>
                </a:solidFill>
                <a:latin typeface="Lato"/>
              </a:rPr>
              <a:t>Bias</a:t>
            </a:r>
            <a:r>
              <a:rPr lang="en-US" dirty="0">
                <a:solidFill>
                  <a:srgbClr val="898595"/>
                </a:solidFill>
                <a:latin typeface="Lato"/>
              </a:rPr>
              <a:t>—high bias means the model is not “fitting” well on the training set. This means the training error will be large. Low bias means the model is fitting well, and training error will be low.</a:t>
            </a:r>
          </a:p>
          <a:p>
            <a:r>
              <a:rPr lang="en-US" b="1" dirty="0">
                <a:solidFill>
                  <a:srgbClr val="898595"/>
                </a:solidFill>
                <a:latin typeface="Lato"/>
              </a:rPr>
              <a:t>Variance</a:t>
            </a:r>
            <a:r>
              <a:rPr lang="en-US" dirty="0">
                <a:solidFill>
                  <a:srgbClr val="898595"/>
                </a:solidFill>
                <a:latin typeface="Lato"/>
              </a:rPr>
              <a:t>—high variance means that the model is not able to make accurate predictions on the validation set. The validation error will be large. Low variance means the model is successful in breaking out of its training data.</a:t>
            </a:r>
            <a:endParaRPr lang="en-US" b="0" i="0" dirty="0">
              <a:solidFill>
                <a:srgbClr val="898595"/>
              </a:solidFill>
              <a:effectLst/>
              <a:latin typeface="Lato"/>
            </a:endParaRPr>
          </a:p>
        </p:txBody>
      </p:sp>
      <p:pic>
        <p:nvPicPr>
          <p:cNvPr id="30" name="Picture 29">
            <a:extLst>
              <a:ext uri="{FF2B5EF4-FFF2-40B4-BE49-F238E27FC236}">
                <a16:creationId xmlns:a16="http://schemas.microsoft.com/office/drawing/2014/main" id="{B0588830-21CF-4D5F-A6C0-B2E1188DA64F}"/>
              </a:ext>
            </a:extLst>
          </p:cNvPr>
          <p:cNvPicPr>
            <a:picLocks noChangeAspect="1"/>
          </p:cNvPicPr>
          <p:nvPr/>
        </p:nvPicPr>
        <p:blipFill>
          <a:blip r:embed="rId2"/>
          <a:stretch>
            <a:fillRect/>
          </a:stretch>
        </p:blipFill>
        <p:spPr>
          <a:xfrm>
            <a:off x="870012" y="3429000"/>
            <a:ext cx="10200442" cy="3319236"/>
          </a:xfrm>
          <a:prstGeom prst="rect">
            <a:avLst/>
          </a:prstGeom>
        </p:spPr>
      </p:pic>
    </p:spTree>
    <p:extLst>
      <p:ext uri="{BB962C8B-B14F-4D97-AF65-F5344CB8AC3E}">
        <p14:creationId xmlns:p14="http://schemas.microsoft.com/office/powerpoint/2010/main" val="1056023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BBA878-1968-490B-A64C-641369F109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3983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A8E6E4-EC08-4705-8F8B-1156A45ADF8F}"/>
              </a:ext>
            </a:extLst>
          </p:cNvPr>
          <p:cNvSpPr/>
          <p:nvPr/>
        </p:nvSpPr>
        <p:spPr>
          <a:xfrm>
            <a:off x="1109709" y="1166843"/>
            <a:ext cx="10147176" cy="3416320"/>
          </a:xfrm>
          <a:prstGeom prst="rect">
            <a:avLst/>
          </a:prstGeom>
        </p:spPr>
        <p:txBody>
          <a:bodyPr wrap="square">
            <a:spAutoFit/>
          </a:bodyPr>
          <a:lstStyle/>
          <a:p>
            <a:r>
              <a:rPr lang="en-US" b="1" cap="all" dirty="0">
                <a:solidFill>
                  <a:srgbClr val="333333"/>
                </a:solidFill>
                <a:latin typeface="Barlow Semi Condensed"/>
              </a:rPr>
              <a:t>OVERFITTING AND UNDERFITTING</a:t>
            </a:r>
          </a:p>
          <a:p>
            <a:r>
              <a:rPr lang="en-US" dirty="0">
                <a:latin typeface="Lato"/>
              </a:rPr>
              <a:t>To take a real-life example, borrowed from the excellent post by </a:t>
            </a:r>
            <a:r>
              <a:rPr lang="en-US" u="sng" dirty="0">
                <a:latin typeface="Lato"/>
                <a:hlinkClick r:id="rId2">
                  <a:extLst>
                    <a:ext uri="{A12FA001-AC4F-418D-AE19-62706E023703}">
                      <ahyp:hlinkClr xmlns:ahyp="http://schemas.microsoft.com/office/drawing/2018/hyperlinkcolor" val="tx"/>
                    </a:ext>
                  </a:extLst>
                </a:hlinkClick>
              </a:rPr>
              <a:t>William </a:t>
            </a:r>
            <a:r>
              <a:rPr lang="en-US" u="sng" dirty="0" err="1">
                <a:latin typeface="Lato"/>
                <a:hlinkClick r:id="rId2">
                  <a:extLst>
                    <a:ext uri="{A12FA001-AC4F-418D-AE19-62706E023703}">
                      <ahyp:hlinkClr xmlns:ahyp="http://schemas.microsoft.com/office/drawing/2018/hyperlinkcolor" val="tx"/>
                    </a:ext>
                  </a:extLst>
                </a:hlinkClick>
              </a:rPr>
              <a:t>Koehrsen</a:t>
            </a:r>
            <a:r>
              <a:rPr lang="en-US" dirty="0">
                <a:latin typeface="Lato"/>
              </a:rPr>
              <a:t>, </a:t>
            </a:r>
            <a:r>
              <a:rPr lang="en-US" b="1" dirty="0">
                <a:latin typeface="Lato"/>
              </a:rPr>
              <a:t>overfitting</a:t>
            </a:r>
            <a:r>
              <a:rPr lang="en-US" dirty="0">
                <a:latin typeface="Lato"/>
              </a:rPr>
              <a:t> is like trying to learn the English language by using a very specific training set. For example, reading all the plays by Shakespeare. Someone who learns the language using only Shakespeare, as an example, will learn a very specialized form of English and may not be able to understand other English text.</a:t>
            </a:r>
          </a:p>
          <a:p>
            <a:endParaRPr lang="en-US" dirty="0">
              <a:latin typeface="Lato"/>
            </a:endParaRPr>
          </a:p>
          <a:p>
            <a:endParaRPr lang="en-US" dirty="0">
              <a:latin typeface="Lato"/>
            </a:endParaRPr>
          </a:p>
          <a:p>
            <a:r>
              <a:rPr lang="en-US" dirty="0">
                <a:latin typeface="Lato"/>
              </a:rPr>
              <a:t>To understand </a:t>
            </a:r>
            <a:r>
              <a:rPr lang="en-US" b="1" dirty="0">
                <a:latin typeface="Lato"/>
              </a:rPr>
              <a:t>underfitting</a:t>
            </a:r>
            <a:r>
              <a:rPr lang="en-US" dirty="0">
                <a:latin typeface="Lato"/>
              </a:rPr>
              <a:t>, consider someone who tries to learn English by listening to Seinfeld episodes, but ignoring most of the sentences and using only those that start with common words like “a”, “the”, “I”, etc. This person would have a very limited understanding even of those sentences themselves, not to mention a poor ability to understand English text in general.</a:t>
            </a:r>
            <a:endParaRPr lang="en-US" b="0" i="0" dirty="0">
              <a:effectLst/>
              <a:latin typeface="Lato"/>
            </a:endParaRPr>
          </a:p>
        </p:txBody>
      </p:sp>
    </p:spTree>
    <p:extLst>
      <p:ext uri="{BB962C8B-B14F-4D97-AF65-F5344CB8AC3E}">
        <p14:creationId xmlns:p14="http://schemas.microsoft.com/office/powerpoint/2010/main" val="11020898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6F4B9-E0B0-4AB2-98F1-6AA3EC8775B6}"/>
              </a:ext>
            </a:extLst>
          </p:cNvPr>
          <p:cNvPicPr>
            <a:picLocks noChangeAspect="1"/>
          </p:cNvPicPr>
          <p:nvPr/>
        </p:nvPicPr>
        <p:blipFill>
          <a:blip r:embed="rId2"/>
          <a:stretch>
            <a:fillRect/>
          </a:stretch>
        </p:blipFill>
        <p:spPr>
          <a:xfrm>
            <a:off x="852256" y="781235"/>
            <a:ext cx="9951868" cy="5335480"/>
          </a:xfrm>
          <a:prstGeom prst="rect">
            <a:avLst/>
          </a:prstGeom>
        </p:spPr>
      </p:pic>
    </p:spTree>
    <p:extLst>
      <p:ext uri="{BB962C8B-B14F-4D97-AF65-F5344CB8AC3E}">
        <p14:creationId xmlns:p14="http://schemas.microsoft.com/office/powerpoint/2010/main" val="528243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7E3233-C4B7-431D-BC80-A1333B71FB30}"/>
              </a:ext>
            </a:extLst>
          </p:cNvPr>
          <p:cNvSpPr/>
          <p:nvPr/>
        </p:nvSpPr>
        <p:spPr>
          <a:xfrm>
            <a:off x="843379" y="506391"/>
            <a:ext cx="9996256" cy="2308324"/>
          </a:xfrm>
          <a:prstGeom prst="rect">
            <a:avLst/>
          </a:prstGeom>
        </p:spPr>
        <p:txBody>
          <a:bodyPr wrap="square">
            <a:spAutoFit/>
          </a:bodyPr>
          <a:lstStyle/>
          <a:p>
            <a:r>
              <a:rPr lang="en-US" b="1" dirty="0">
                <a:solidFill>
                  <a:srgbClr val="8C8C8C"/>
                </a:solidFill>
                <a:latin typeface="Lato"/>
              </a:rPr>
              <a:t>Overfitting happens when the neural network is very good at learning its training set, but cannot generalize beyond the training set (known as the generalization problem).</a:t>
            </a:r>
          </a:p>
          <a:p>
            <a:r>
              <a:rPr lang="en-US" b="1" dirty="0">
                <a:solidFill>
                  <a:srgbClr val="8C8C8C"/>
                </a:solidFill>
                <a:latin typeface="Lato"/>
              </a:rPr>
              <a:t> </a:t>
            </a:r>
          </a:p>
          <a:p>
            <a:r>
              <a:rPr lang="en-US" b="1" dirty="0">
                <a:solidFill>
                  <a:srgbClr val="29B6C7"/>
                </a:solidFill>
                <a:latin typeface="Lato"/>
              </a:rPr>
              <a:t>The Symptoms Of Overfitting Are:</a:t>
            </a:r>
          </a:p>
          <a:p>
            <a:pPr>
              <a:buFont typeface="Arial" panose="020B0604020202020204" pitchFamily="34" charset="0"/>
              <a:buChar char="•"/>
            </a:pPr>
            <a:r>
              <a:rPr lang="en-US" b="1" dirty="0">
                <a:solidFill>
                  <a:srgbClr val="29B6C7"/>
                </a:solidFill>
                <a:latin typeface="Lato"/>
              </a:rPr>
              <a:t>Low Bias</a:t>
            </a:r>
            <a:br>
              <a:rPr lang="en-US" b="1" dirty="0">
                <a:solidFill>
                  <a:srgbClr val="29B6C7"/>
                </a:solidFill>
                <a:latin typeface="Lato"/>
              </a:rPr>
            </a:br>
            <a:r>
              <a:rPr lang="en-US" dirty="0">
                <a:solidFill>
                  <a:srgbClr val="8C8C8C"/>
                </a:solidFill>
                <a:latin typeface="Lato"/>
              </a:rPr>
              <a:t>Accurate Predictions For The Training Set</a:t>
            </a:r>
          </a:p>
          <a:p>
            <a:pPr>
              <a:buFont typeface="Arial" panose="020B0604020202020204" pitchFamily="34" charset="0"/>
              <a:buChar char="•"/>
            </a:pPr>
            <a:r>
              <a:rPr lang="en-US" b="1" dirty="0">
                <a:solidFill>
                  <a:srgbClr val="29B6C7"/>
                </a:solidFill>
                <a:latin typeface="Lato"/>
              </a:rPr>
              <a:t>High Variance</a:t>
            </a:r>
            <a:br>
              <a:rPr lang="en-US" dirty="0">
                <a:solidFill>
                  <a:srgbClr val="8C8C8C"/>
                </a:solidFill>
                <a:latin typeface="Lato"/>
              </a:rPr>
            </a:br>
            <a:r>
              <a:rPr lang="en-US" dirty="0">
                <a:solidFill>
                  <a:srgbClr val="8C8C8C"/>
                </a:solidFill>
                <a:latin typeface="Lato"/>
              </a:rPr>
              <a:t>Poor Ability To Generate Predictions For The Validation Set</a:t>
            </a:r>
            <a:endParaRPr lang="en-US" b="0" i="0" dirty="0">
              <a:solidFill>
                <a:srgbClr val="8C8C8C"/>
              </a:solidFill>
              <a:effectLst/>
              <a:latin typeface="Lato"/>
            </a:endParaRPr>
          </a:p>
        </p:txBody>
      </p:sp>
      <p:pic>
        <p:nvPicPr>
          <p:cNvPr id="4" name="Picture 3">
            <a:extLst>
              <a:ext uri="{FF2B5EF4-FFF2-40B4-BE49-F238E27FC236}">
                <a16:creationId xmlns:a16="http://schemas.microsoft.com/office/drawing/2014/main" id="{E218CB98-4698-4399-9240-507FED22C733}"/>
              </a:ext>
            </a:extLst>
          </p:cNvPr>
          <p:cNvPicPr>
            <a:picLocks noChangeAspect="1"/>
          </p:cNvPicPr>
          <p:nvPr/>
        </p:nvPicPr>
        <p:blipFill>
          <a:blip r:embed="rId2"/>
          <a:stretch>
            <a:fillRect/>
          </a:stretch>
        </p:blipFill>
        <p:spPr>
          <a:xfrm>
            <a:off x="632996" y="3013922"/>
            <a:ext cx="10715625" cy="3724275"/>
          </a:xfrm>
          <a:prstGeom prst="rect">
            <a:avLst/>
          </a:prstGeom>
        </p:spPr>
      </p:pic>
    </p:spTree>
    <p:extLst>
      <p:ext uri="{BB962C8B-B14F-4D97-AF65-F5344CB8AC3E}">
        <p14:creationId xmlns:p14="http://schemas.microsoft.com/office/powerpoint/2010/main" val="2872562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8A541C-9505-4832-94CB-4A7DB0007405}"/>
              </a:ext>
            </a:extLst>
          </p:cNvPr>
          <p:cNvSpPr/>
          <p:nvPr/>
        </p:nvSpPr>
        <p:spPr>
          <a:xfrm>
            <a:off x="346230" y="564992"/>
            <a:ext cx="10733102" cy="2308324"/>
          </a:xfrm>
          <a:prstGeom prst="rect">
            <a:avLst/>
          </a:prstGeom>
        </p:spPr>
        <p:txBody>
          <a:bodyPr wrap="square">
            <a:spAutoFit/>
          </a:bodyPr>
          <a:lstStyle/>
          <a:p>
            <a:r>
              <a:rPr lang="en-US" b="1" dirty="0">
                <a:solidFill>
                  <a:srgbClr val="8C8C8C"/>
                </a:solidFill>
                <a:latin typeface="Lato"/>
              </a:rPr>
              <a:t>Underfitting happens when the network is not able to generate accurate predictions on the training set—not to mention the validation set.</a:t>
            </a:r>
          </a:p>
          <a:p>
            <a:r>
              <a:rPr lang="en-US" b="1" dirty="0">
                <a:solidFill>
                  <a:srgbClr val="8C8C8C"/>
                </a:solidFill>
                <a:latin typeface="Lato"/>
              </a:rPr>
              <a:t> </a:t>
            </a:r>
          </a:p>
          <a:p>
            <a:r>
              <a:rPr lang="en-US" b="1" dirty="0">
                <a:solidFill>
                  <a:srgbClr val="29B6C7"/>
                </a:solidFill>
                <a:latin typeface="Lato"/>
              </a:rPr>
              <a:t>The Symptoms Of Underfitting Are:</a:t>
            </a:r>
          </a:p>
          <a:p>
            <a:pPr>
              <a:buFont typeface="Arial" panose="020B0604020202020204" pitchFamily="34" charset="0"/>
              <a:buChar char="•"/>
            </a:pPr>
            <a:r>
              <a:rPr lang="en-US" b="1" dirty="0">
                <a:solidFill>
                  <a:srgbClr val="29B6C7"/>
                </a:solidFill>
                <a:latin typeface="Lato"/>
              </a:rPr>
              <a:t>High Bias</a:t>
            </a:r>
            <a:br>
              <a:rPr lang="en-US" b="1" dirty="0">
                <a:solidFill>
                  <a:srgbClr val="29B6C7"/>
                </a:solidFill>
                <a:latin typeface="Lato"/>
              </a:rPr>
            </a:br>
            <a:r>
              <a:rPr lang="en-US" dirty="0">
                <a:solidFill>
                  <a:srgbClr val="8C8C8C"/>
                </a:solidFill>
                <a:latin typeface="Lato"/>
              </a:rPr>
              <a:t>Poor Predictions For The Training Set</a:t>
            </a:r>
          </a:p>
          <a:p>
            <a:pPr>
              <a:buFont typeface="Arial" panose="020B0604020202020204" pitchFamily="34" charset="0"/>
              <a:buChar char="•"/>
            </a:pPr>
            <a:r>
              <a:rPr lang="en-US" b="1" dirty="0">
                <a:solidFill>
                  <a:srgbClr val="29B6C7"/>
                </a:solidFill>
                <a:latin typeface="Lato"/>
              </a:rPr>
              <a:t>High Variance</a:t>
            </a:r>
            <a:br>
              <a:rPr lang="en-US" b="1" dirty="0">
                <a:solidFill>
                  <a:srgbClr val="29B6C7"/>
                </a:solidFill>
                <a:latin typeface="Lato"/>
              </a:rPr>
            </a:br>
            <a:r>
              <a:rPr lang="en-US" dirty="0">
                <a:solidFill>
                  <a:srgbClr val="8C8C8C"/>
                </a:solidFill>
                <a:latin typeface="Lato"/>
              </a:rPr>
              <a:t>Poor Predictions For The Validation Set</a:t>
            </a:r>
            <a:endParaRPr lang="en-US" b="0" i="0" dirty="0">
              <a:solidFill>
                <a:srgbClr val="8C8C8C"/>
              </a:solidFill>
              <a:effectLst/>
              <a:latin typeface="Lato"/>
            </a:endParaRPr>
          </a:p>
        </p:txBody>
      </p:sp>
    </p:spTree>
    <p:extLst>
      <p:ext uri="{BB962C8B-B14F-4D97-AF65-F5344CB8AC3E}">
        <p14:creationId xmlns:p14="http://schemas.microsoft.com/office/powerpoint/2010/main" val="1236724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B2332D-FA57-4BDB-9611-13192211FBAC}"/>
              </a:ext>
            </a:extLst>
          </p:cNvPr>
          <p:cNvPicPr>
            <a:picLocks noChangeAspect="1"/>
          </p:cNvPicPr>
          <p:nvPr/>
        </p:nvPicPr>
        <p:blipFill>
          <a:blip r:embed="rId2"/>
          <a:stretch>
            <a:fillRect/>
          </a:stretch>
        </p:blipFill>
        <p:spPr>
          <a:xfrm>
            <a:off x="1521767" y="0"/>
            <a:ext cx="9148465" cy="6858000"/>
          </a:xfrm>
          <a:prstGeom prst="rect">
            <a:avLst/>
          </a:prstGeom>
        </p:spPr>
      </p:pic>
    </p:spTree>
    <p:extLst>
      <p:ext uri="{BB962C8B-B14F-4D97-AF65-F5344CB8AC3E}">
        <p14:creationId xmlns:p14="http://schemas.microsoft.com/office/powerpoint/2010/main" val="1001393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395C8-7B10-4AC1-A731-CF011A47BB95}"/>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4061898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33E9E1A-E5B6-4992-87BE-3DCD38DB5A18}"/>
              </a:ext>
            </a:extLst>
          </p:cNvPr>
          <p:cNvGraphicFramePr>
            <a:graphicFrameLocks noGrp="1"/>
          </p:cNvGraphicFramePr>
          <p:nvPr>
            <p:extLst>
              <p:ext uri="{D42A27DB-BD31-4B8C-83A1-F6EECF244321}">
                <p14:modId xmlns:p14="http://schemas.microsoft.com/office/powerpoint/2010/main" val="3702352464"/>
              </p:ext>
            </p:extLst>
          </p:nvPr>
        </p:nvGraphicFramePr>
        <p:xfrm>
          <a:off x="1570361" y="1020932"/>
          <a:ext cx="8128002" cy="5572052"/>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782844920"/>
                    </a:ext>
                  </a:extLst>
                </a:gridCol>
                <a:gridCol w="1354667">
                  <a:extLst>
                    <a:ext uri="{9D8B030D-6E8A-4147-A177-3AD203B41FA5}">
                      <a16:colId xmlns:a16="http://schemas.microsoft.com/office/drawing/2014/main" val="1524242749"/>
                    </a:ext>
                  </a:extLst>
                </a:gridCol>
                <a:gridCol w="1354667">
                  <a:extLst>
                    <a:ext uri="{9D8B030D-6E8A-4147-A177-3AD203B41FA5}">
                      <a16:colId xmlns:a16="http://schemas.microsoft.com/office/drawing/2014/main" val="1959783387"/>
                    </a:ext>
                  </a:extLst>
                </a:gridCol>
                <a:gridCol w="1354667">
                  <a:extLst>
                    <a:ext uri="{9D8B030D-6E8A-4147-A177-3AD203B41FA5}">
                      <a16:colId xmlns:a16="http://schemas.microsoft.com/office/drawing/2014/main" val="1572675355"/>
                    </a:ext>
                  </a:extLst>
                </a:gridCol>
                <a:gridCol w="1354667">
                  <a:extLst>
                    <a:ext uri="{9D8B030D-6E8A-4147-A177-3AD203B41FA5}">
                      <a16:colId xmlns:a16="http://schemas.microsoft.com/office/drawing/2014/main" val="520840307"/>
                    </a:ext>
                  </a:extLst>
                </a:gridCol>
                <a:gridCol w="1354667">
                  <a:extLst>
                    <a:ext uri="{9D8B030D-6E8A-4147-A177-3AD203B41FA5}">
                      <a16:colId xmlns:a16="http://schemas.microsoft.com/office/drawing/2014/main" val="2924779238"/>
                    </a:ext>
                  </a:extLst>
                </a:gridCol>
              </a:tblGrid>
              <a:tr h="380292">
                <a:tc>
                  <a:txBody>
                    <a:bodyPr/>
                    <a:lstStyle/>
                    <a:p>
                      <a:r>
                        <a:rPr lang="en-US" dirty="0"/>
                        <a:t>DAY</a:t>
                      </a:r>
                      <a:endParaRPr lang="en-IN" dirty="0"/>
                    </a:p>
                  </a:txBody>
                  <a:tcPr/>
                </a:tc>
                <a:tc>
                  <a:txBody>
                    <a:bodyPr/>
                    <a:lstStyle/>
                    <a:p>
                      <a:r>
                        <a:rPr lang="en-US" dirty="0"/>
                        <a:t>OUTLOOK</a:t>
                      </a:r>
                      <a:endParaRPr lang="en-IN" dirty="0"/>
                    </a:p>
                  </a:txBody>
                  <a:tcPr/>
                </a:tc>
                <a:tc>
                  <a:txBody>
                    <a:bodyPr/>
                    <a:lstStyle/>
                    <a:p>
                      <a:r>
                        <a:rPr lang="en-US" dirty="0"/>
                        <a:t>TEMP</a:t>
                      </a:r>
                      <a:endParaRPr lang="en-IN" dirty="0"/>
                    </a:p>
                  </a:txBody>
                  <a:tcPr/>
                </a:tc>
                <a:tc>
                  <a:txBody>
                    <a:bodyPr/>
                    <a:lstStyle/>
                    <a:p>
                      <a:r>
                        <a:rPr lang="en-US" dirty="0"/>
                        <a:t>HUMIDITY</a:t>
                      </a:r>
                      <a:endParaRPr lang="en-IN" dirty="0"/>
                    </a:p>
                  </a:txBody>
                  <a:tcPr/>
                </a:tc>
                <a:tc>
                  <a:txBody>
                    <a:bodyPr/>
                    <a:lstStyle/>
                    <a:p>
                      <a:r>
                        <a:rPr lang="en-US" dirty="0"/>
                        <a:t>WIND</a:t>
                      </a:r>
                      <a:endParaRPr lang="en-IN" dirty="0"/>
                    </a:p>
                  </a:txBody>
                  <a:tcPr/>
                </a:tc>
                <a:tc>
                  <a:txBody>
                    <a:bodyPr/>
                    <a:lstStyle/>
                    <a:p>
                      <a:r>
                        <a:rPr lang="en-US" dirty="0"/>
                        <a:t>PLAY</a:t>
                      </a:r>
                      <a:endParaRPr lang="en-IN" dirty="0"/>
                    </a:p>
                  </a:txBody>
                  <a:tcPr/>
                </a:tc>
                <a:extLst>
                  <a:ext uri="{0D108BD9-81ED-4DB2-BD59-A6C34878D82A}">
                    <a16:rowId xmlns:a16="http://schemas.microsoft.com/office/drawing/2014/main" val="3968640354"/>
                  </a:ext>
                </a:extLst>
              </a:tr>
              <a:tr h="370840">
                <a:tc>
                  <a:txBody>
                    <a:bodyPr/>
                    <a:lstStyle/>
                    <a:p>
                      <a:r>
                        <a:rPr lang="en-US" dirty="0"/>
                        <a:t>1</a:t>
                      </a:r>
                      <a:endParaRPr lang="en-IN" dirty="0"/>
                    </a:p>
                  </a:txBody>
                  <a:tcPr/>
                </a:tc>
                <a:tc>
                  <a:txBody>
                    <a:bodyPr/>
                    <a:lstStyle/>
                    <a:p>
                      <a:r>
                        <a:rPr lang="en-US" dirty="0"/>
                        <a:t>SUNNY</a:t>
                      </a:r>
                      <a:endParaRPr lang="en-IN" dirty="0"/>
                    </a:p>
                  </a:txBody>
                  <a:tcPr/>
                </a:tc>
                <a:tc>
                  <a:txBody>
                    <a:bodyPr/>
                    <a:lstStyle/>
                    <a:p>
                      <a:r>
                        <a:rPr lang="en-US" dirty="0"/>
                        <a:t>HOT</a:t>
                      </a:r>
                      <a:endParaRPr lang="en-IN" dirty="0"/>
                    </a:p>
                  </a:txBody>
                  <a:tcPr/>
                </a:tc>
                <a:tc>
                  <a:txBody>
                    <a:bodyPr/>
                    <a:lstStyle/>
                    <a:p>
                      <a:r>
                        <a:rPr lang="en-US" dirty="0"/>
                        <a:t>HIGH</a:t>
                      </a:r>
                      <a:endParaRPr lang="en-IN" dirty="0"/>
                    </a:p>
                  </a:txBody>
                  <a:tcPr/>
                </a:tc>
                <a:tc>
                  <a:txBody>
                    <a:bodyPr/>
                    <a:lstStyle/>
                    <a:p>
                      <a:r>
                        <a:rPr lang="en-US" dirty="0"/>
                        <a:t>WEAK</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1612399161"/>
                  </a:ext>
                </a:extLst>
              </a:tr>
              <a:tr h="370840">
                <a:tc>
                  <a:txBody>
                    <a:bodyPr/>
                    <a:lstStyle/>
                    <a:p>
                      <a:r>
                        <a:rPr lang="en-US" dirty="0"/>
                        <a:t>2</a:t>
                      </a:r>
                      <a:endParaRPr lang="en-IN" dirty="0"/>
                    </a:p>
                  </a:txBody>
                  <a:tcPr/>
                </a:tc>
                <a:tc>
                  <a:txBody>
                    <a:bodyPr/>
                    <a:lstStyle/>
                    <a:p>
                      <a:r>
                        <a:rPr lang="en-US" dirty="0"/>
                        <a:t>SUNNY</a:t>
                      </a:r>
                      <a:endParaRPr lang="en-IN" dirty="0"/>
                    </a:p>
                  </a:txBody>
                  <a:tcPr/>
                </a:tc>
                <a:tc>
                  <a:txBody>
                    <a:bodyPr/>
                    <a:lstStyle/>
                    <a:p>
                      <a:r>
                        <a:rPr lang="en-US" dirty="0"/>
                        <a:t>HOT</a:t>
                      </a:r>
                      <a:endParaRPr lang="en-IN" dirty="0"/>
                    </a:p>
                  </a:txBody>
                  <a:tcPr/>
                </a:tc>
                <a:tc>
                  <a:txBody>
                    <a:bodyPr/>
                    <a:lstStyle/>
                    <a:p>
                      <a:r>
                        <a:rPr lang="en-US" dirty="0"/>
                        <a:t>HIGH</a:t>
                      </a:r>
                      <a:endParaRPr lang="en-IN" dirty="0"/>
                    </a:p>
                  </a:txBody>
                  <a:tcPr/>
                </a:tc>
                <a:tc>
                  <a:txBody>
                    <a:bodyPr/>
                    <a:lstStyle/>
                    <a:p>
                      <a:r>
                        <a:rPr lang="en-US" dirty="0"/>
                        <a:t>STRONG</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101708436"/>
                  </a:ext>
                </a:extLst>
              </a:tr>
              <a:tr h="370840">
                <a:tc>
                  <a:txBody>
                    <a:bodyPr/>
                    <a:lstStyle/>
                    <a:p>
                      <a:r>
                        <a:rPr lang="en-US" dirty="0"/>
                        <a:t>3</a:t>
                      </a:r>
                      <a:endParaRPr lang="en-IN" dirty="0"/>
                    </a:p>
                  </a:txBody>
                  <a:tcPr/>
                </a:tc>
                <a:tc>
                  <a:txBody>
                    <a:bodyPr/>
                    <a:lstStyle/>
                    <a:p>
                      <a:r>
                        <a:rPr lang="en-US" dirty="0"/>
                        <a:t>OVERCAST</a:t>
                      </a:r>
                      <a:endParaRPr lang="en-IN" dirty="0"/>
                    </a:p>
                  </a:txBody>
                  <a:tcPr/>
                </a:tc>
                <a:tc>
                  <a:txBody>
                    <a:bodyPr/>
                    <a:lstStyle/>
                    <a:p>
                      <a:r>
                        <a:rPr lang="en-US" dirty="0"/>
                        <a:t>HOT</a:t>
                      </a:r>
                      <a:endParaRPr lang="en-IN" dirty="0"/>
                    </a:p>
                  </a:txBody>
                  <a:tcPr/>
                </a:tc>
                <a:tc>
                  <a:txBody>
                    <a:bodyPr/>
                    <a:lstStyle/>
                    <a:p>
                      <a:r>
                        <a:rPr lang="en-US" dirty="0"/>
                        <a:t>HIGH</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3822157596"/>
                  </a:ext>
                </a:extLst>
              </a:tr>
              <a:tr h="370840">
                <a:tc>
                  <a:txBody>
                    <a:bodyPr/>
                    <a:lstStyle/>
                    <a:p>
                      <a:r>
                        <a:rPr lang="en-US" dirty="0"/>
                        <a:t>4</a:t>
                      </a:r>
                      <a:endParaRPr lang="en-IN" dirty="0"/>
                    </a:p>
                  </a:txBody>
                  <a:tcPr/>
                </a:tc>
                <a:tc>
                  <a:txBody>
                    <a:bodyPr/>
                    <a:lstStyle/>
                    <a:p>
                      <a:r>
                        <a:rPr lang="en-US" dirty="0"/>
                        <a:t>RAIN</a:t>
                      </a:r>
                      <a:endParaRPr lang="en-IN" dirty="0"/>
                    </a:p>
                  </a:txBody>
                  <a:tcPr/>
                </a:tc>
                <a:tc>
                  <a:txBody>
                    <a:bodyPr/>
                    <a:lstStyle/>
                    <a:p>
                      <a:r>
                        <a:rPr lang="en-US" dirty="0"/>
                        <a:t>MILD</a:t>
                      </a:r>
                      <a:endParaRPr lang="en-IN" dirty="0"/>
                    </a:p>
                  </a:txBody>
                  <a:tcPr/>
                </a:tc>
                <a:tc>
                  <a:txBody>
                    <a:bodyPr/>
                    <a:lstStyle/>
                    <a:p>
                      <a:r>
                        <a:rPr lang="en-US" dirty="0"/>
                        <a:t>HIGH</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3689666571"/>
                  </a:ext>
                </a:extLst>
              </a:tr>
              <a:tr h="370840">
                <a:tc>
                  <a:txBody>
                    <a:bodyPr/>
                    <a:lstStyle/>
                    <a:p>
                      <a:r>
                        <a:rPr lang="en-US" dirty="0"/>
                        <a:t>5</a:t>
                      </a:r>
                      <a:endParaRPr lang="en-IN" dirty="0"/>
                    </a:p>
                  </a:txBody>
                  <a:tcPr/>
                </a:tc>
                <a:tc>
                  <a:txBody>
                    <a:bodyPr/>
                    <a:lstStyle/>
                    <a:p>
                      <a:r>
                        <a:rPr lang="en-US" dirty="0"/>
                        <a:t>RAIN</a:t>
                      </a:r>
                      <a:endParaRPr lang="en-IN" dirty="0"/>
                    </a:p>
                  </a:txBody>
                  <a:tcPr/>
                </a:tc>
                <a:tc>
                  <a:txBody>
                    <a:bodyPr/>
                    <a:lstStyle/>
                    <a:p>
                      <a:r>
                        <a:rPr lang="en-US" dirty="0"/>
                        <a:t>COOL</a:t>
                      </a:r>
                      <a:endParaRPr lang="en-IN" dirty="0"/>
                    </a:p>
                  </a:txBody>
                  <a:tcPr/>
                </a:tc>
                <a:tc>
                  <a:txBody>
                    <a:bodyPr/>
                    <a:lstStyle/>
                    <a:p>
                      <a:r>
                        <a:rPr lang="en-US" dirty="0"/>
                        <a:t>NORMAL</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2430098353"/>
                  </a:ext>
                </a:extLst>
              </a:tr>
              <a:tr h="370840">
                <a:tc>
                  <a:txBody>
                    <a:bodyPr/>
                    <a:lstStyle/>
                    <a:p>
                      <a:r>
                        <a:rPr lang="en-US" dirty="0"/>
                        <a:t>6</a:t>
                      </a:r>
                      <a:endParaRPr lang="en-IN" dirty="0"/>
                    </a:p>
                  </a:txBody>
                  <a:tcPr/>
                </a:tc>
                <a:tc>
                  <a:txBody>
                    <a:bodyPr/>
                    <a:lstStyle/>
                    <a:p>
                      <a:r>
                        <a:rPr lang="en-US" dirty="0"/>
                        <a:t>RAIN</a:t>
                      </a:r>
                      <a:endParaRPr lang="en-IN" dirty="0"/>
                    </a:p>
                  </a:txBody>
                  <a:tcPr/>
                </a:tc>
                <a:tc>
                  <a:txBody>
                    <a:bodyPr/>
                    <a:lstStyle/>
                    <a:p>
                      <a:r>
                        <a:rPr lang="en-US" dirty="0"/>
                        <a:t>COOL</a:t>
                      </a:r>
                      <a:endParaRPr lang="en-IN" dirty="0"/>
                    </a:p>
                  </a:txBody>
                  <a:tcPr/>
                </a:tc>
                <a:tc>
                  <a:txBody>
                    <a:bodyPr/>
                    <a:lstStyle/>
                    <a:p>
                      <a:r>
                        <a:rPr lang="en-US" dirty="0"/>
                        <a:t>NORMAL</a:t>
                      </a:r>
                      <a:endParaRPr lang="en-IN" dirty="0"/>
                    </a:p>
                  </a:txBody>
                  <a:tcPr/>
                </a:tc>
                <a:tc>
                  <a:txBody>
                    <a:bodyPr/>
                    <a:lstStyle/>
                    <a:p>
                      <a:r>
                        <a:rPr lang="en-US" dirty="0"/>
                        <a:t>STRONG </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1114598877"/>
                  </a:ext>
                </a:extLst>
              </a:tr>
              <a:tr h="370840">
                <a:tc>
                  <a:txBody>
                    <a:bodyPr/>
                    <a:lstStyle/>
                    <a:p>
                      <a:r>
                        <a:rPr lang="en-US" dirty="0"/>
                        <a:t>7</a:t>
                      </a:r>
                      <a:endParaRPr lang="en-IN" dirty="0"/>
                    </a:p>
                  </a:txBody>
                  <a:tcPr/>
                </a:tc>
                <a:tc>
                  <a:txBody>
                    <a:bodyPr/>
                    <a:lstStyle/>
                    <a:p>
                      <a:r>
                        <a:rPr lang="en-US" dirty="0"/>
                        <a:t>OVERCAST</a:t>
                      </a:r>
                      <a:endParaRPr lang="en-IN" dirty="0"/>
                    </a:p>
                  </a:txBody>
                  <a:tcPr/>
                </a:tc>
                <a:tc>
                  <a:txBody>
                    <a:bodyPr/>
                    <a:lstStyle/>
                    <a:p>
                      <a:r>
                        <a:rPr lang="en-US" dirty="0"/>
                        <a:t>COOL</a:t>
                      </a:r>
                      <a:endParaRPr lang="en-IN" dirty="0"/>
                    </a:p>
                  </a:txBody>
                  <a:tcPr/>
                </a:tc>
                <a:tc>
                  <a:txBody>
                    <a:bodyPr/>
                    <a:lstStyle/>
                    <a:p>
                      <a:r>
                        <a:rPr lang="en-US" dirty="0"/>
                        <a:t>NORMAL</a:t>
                      </a:r>
                      <a:endParaRPr lang="en-IN" dirty="0"/>
                    </a:p>
                  </a:txBody>
                  <a:tcPr/>
                </a:tc>
                <a:tc>
                  <a:txBody>
                    <a:bodyPr/>
                    <a:lstStyle/>
                    <a:p>
                      <a:r>
                        <a:rPr lang="en-US" dirty="0"/>
                        <a:t>STRONG</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1514688907"/>
                  </a:ext>
                </a:extLst>
              </a:tr>
              <a:tr h="370840">
                <a:tc>
                  <a:txBody>
                    <a:bodyPr/>
                    <a:lstStyle/>
                    <a:p>
                      <a:r>
                        <a:rPr lang="en-US" dirty="0"/>
                        <a:t>8</a:t>
                      </a:r>
                      <a:endParaRPr lang="en-IN" dirty="0"/>
                    </a:p>
                  </a:txBody>
                  <a:tcPr/>
                </a:tc>
                <a:tc>
                  <a:txBody>
                    <a:bodyPr/>
                    <a:lstStyle/>
                    <a:p>
                      <a:r>
                        <a:rPr lang="en-US" dirty="0"/>
                        <a:t>SUNNY</a:t>
                      </a:r>
                      <a:endParaRPr lang="en-IN" dirty="0"/>
                    </a:p>
                  </a:txBody>
                  <a:tcPr/>
                </a:tc>
                <a:tc>
                  <a:txBody>
                    <a:bodyPr/>
                    <a:lstStyle/>
                    <a:p>
                      <a:r>
                        <a:rPr lang="en-US" dirty="0"/>
                        <a:t>MILD</a:t>
                      </a:r>
                      <a:endParaRPr lang="en-IN" dirty="0"/>
                    </a:p>
                  </a:txBody>
                  <a:tcPr/>
                </a:tc>
                <a:tc>
                  <a:txBody>
                    <a:bodyPr/>
                    <a:lstStyle/>
                    <a:p>
                      <a:r>
                        <a:rPr lang="en-US" dirty="0"/>
                        <a:t>HIGH</a:t>
                      </a:r>
                      <a:endParaRPr lang="en-IN" dirty="0"/>
                    </a:p>
                  </a:txBody>
                  <a:tcPr/>
                </a:tc>
                <a:tc>
                  <a:txBody>
                    <a:bodyPr/>
                    <a:lstStyle/>
                    <a:p>
                      <a:r>
                        <a:rPr lang="en-US" dirty="0"/>
                        <a:t>WEAK</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3271613657"/>
                  </a:ext>
                </a:extLst>
              </a:tr>
              <a:tr h="370840">
                <a:tc>
                  <a:txBody>
                    <a:bodyPr/>
                    <a:lstStyle/>
                    <a:p>
                      <a:r>
                        <a:rPr lang="en-US" dirty="0"/>
                        <a:t>9</a:t>
                      </a:r>
                      <a:endParaRPr lang="en-IN" dirty="0"/>
                    </a:p>
                  </a:txBody>
                  <a:tcPr/>
                </a:tc>
                <a:tc>
                  <a:txBody>
                    <a:bodyPr/>
                    <a:lstStyle/>
                    <a:p>
                      <a:r>
                        <a:rPr lang="en-US" dirty="0"/>
                        <a:t>SUNNY</a:t>
                      </a:r>
                      <a:endParaRPr lang="en-IN" dirty="0"/>
                    </a:p>
                  </a:txBody>
                  <a:tcPr/>
                </a:tc>
                <a:tc>
                  <a:txBody>
                    <a:bodyPr/>
                    <a:lstStyle/>
                    <a:p>
                      <a:r>
                        <a:rPr lang="en-US" dirty="0"/>
                        <a:t>COOL</a:t>
                      </a:r>
                      <a:endParaRPr lang="en-IN" dirty="0"/>
                    </a:p>
                  </a:txBody>
                  <a:tcPr/>
                </a:tc>
                <a:tc>
                  <a:txBody>
                    <a:bodyPr/>
                    <a:lstStyle/>
                    <a:p>
                      <a:r>
                        <a:rPr lang="en-US" dirty="0"/>
                        <a:t>NORMAL</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3699634657"/>
                  </a:ext>
                </a:extLst>
              </a:tr>
              <a:tr h="370840">
                <a:tc>
                  <a:txBody>
                    <a:bodyPr/>
                    <a:lstStyle/>
                    <a:p>
                      <a:r>
                        <a:rPr lang="en-US" dirty="0"/>
                        <a:t>10</a:t>
                      </a:r>
                      <a:endParaRPr lang="en-IN" dirty="0"/>
                    </a:p>
                  </a:txBody>
                  <a:tcPr/>
                </a:tc>
                <a:tc>
                  <a:txBody>
                    <a:bodyPr/>
                    <a:lstStyle/>
                    <a:p>
                      <a:r>
                        <a:rPr lang="en-US" dirty="0"/>
                        <a:t>RAIN</a:t>
                      </a:r>
                      <a:endParaRPr lang="en-IN" dirty="0"/>
                    </a:p>
                  </a:txBody>
                  <a:tcPr/>
                </a:tc>
                <a:tc>
                  <a:txBody>
                    <a:bodyPr/>
                    <a:lstStyle/>
                    <a:p>
                      <a:r>
                        <a:rPr lang="en-US" dirty="0"/>
                        <a:t>MILD</a:t>
                      </a:r>
                      <a:endParaRPr lang="en-IN" dirty="0"/>
                    </a:p>
                  </a:txBody>
                  <a:tcPr/>
                </a:tc>
                <a:tc>
                  <a:txBody>
                    <a:bodyPr/>
                    <a:lstStyle/>
                    <a:p>
                      <a:r>
                        <a:rPr lang="en-US" dirty="0"/>
                        <a:t>NORMAL</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338089611"/>
                  </a:ext>
                </a:extLst>
              </a:tr>
              <a:tr h="370840">
                <a:tc>
                  <a:txBody>
                    <a:bodyPr/>
                    <a:lstStyle/>
                    <a:p>
                      <a:r>
                        <a:rPr lang="en-US" dirty="0"/>
                        <a:t>11</a:t>
                      </a:r>
                      <a:endParaRPr lang="en-IN" dirty="0"/>
                    </a:p>
                  </a:txBody>
                  <a:tcPr/>
                </a:tc>
                <a:tc>
                  <a:txBody>
                    <a:bodyPr/>
                    <a:lstStyle/>
                    <a:p>
                      <a:r>
                        <a:rPr lang="en-US" dirty="0"/>
                        <a:t>SUNNY</a:t>
                      </a:r>
                      <a:endParaRPr lang="en-IN" dirty="0"/>
                    </a:p>
                  </a:txBody>
                  <a:tcPr/>
                </a:tc>
                <a:tc>
                  <a:txBody>
                    <a:bodyPr/>
                    <a:lstStyle/>
                    <a:p>
                      <a:r>
                        <a:rPr lang="en-US" dirty="0"/>
                        <a:t>MILD</a:t>
                      </a:r>
                      <a:endParaRPr lang="en-IN" dirty="0"/>
                    </a:p>
                  </a:txBody>
                  <a:tcPr/>
                </a:tc>
                <a:tc>
                  <a:txBody>
                    <a:bodyPr/>
                    <a:lstStyle/>
                    <a:p>
                      <a:r>
                        <a:rPr lang="en-US" dirty="0"/>
                        <a:t>NORMAL</a:t>
                      </a:r>
                      <a:endParaRPr lang="en-IN" dirty="0"/>
                    </a:p>
                  </a:txBody>
                  <a:tcPr/>
                </a:tc>
                <a:tc>
                  <a:txBody>
                    <a:bodyPr/>
                    <a:lstStyle/>
                    <a:p>
                      <a:r>
                        <a:rPr lang="en-US" dirty="0"/>
                        <a:t>STRONG</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1639695530"/>
                  </a:ext>
                </a:extLst>
              </a:tr>
              <a:tr h="370840">
                <a:tc>
                  <a:txBody>
                    <a:bodyPr/>
                    <a:lstStyle/>
                    <a:p>
                      <a:r>
                        <a:rPr lang="en-US" dirty="0"/>
                        <a:t>12</a:t>
                      </a:r>
                      <a:endParaRPr lang="en-IN" dirty="0"/>
                    </a:p>
                  </a:txBody>
                  <a:tcPr/>
                </a:tc>
                <a:tc>
                  <a:txBody>
                    <a:bodyPr/>
                    <a:lstStyle/>
                    <a:p>
                      <a:r>
                        <a:rPr lang="en-US" dirty="0"/>
                        <a:t>OVERCAST</a:t>
                      </a:r>
                      <a:endParaRPr lang="en-IN" dirty="0"/>
                    </a:p>
                  </a:txBody>
                  <a:tcPr/>
                </a:tc>
                <a:tc>
                  <a:txBody>
                    <a:bodyPr/>
                    <a:lstStyle/>
                    <a:p>
                      <a:r>
                        <a:rPr lang="en-US" dirty="0"/>
                        <a:t>MILD</a:t>
                      </a:r>
                      <a:endParaRPr lang="en-IN" dirty="0"/>
                    </a:p>
                  </a:txBody>
                  <a:tcPr/>
                </a:tc>
                <a:tc>
                  <a:txBody>
                    <a:bodyPr/>
                    <a:lstStyle/>
                    <a:p>
                      <a:r>
                        <a:rPr lang="en-US" dirty="0"/>
                        <a:t>HIGH</a:t>
                      </a:r>
                      <a:endParaRPr lang="en-IN" dirty="0"/>
                    </a:p>
                  </a:txBody>
                  <a:tcPr/>
                </a:tc>
                <a:tc>
                  <a:txBody>
                    <a:bodyPr/>
                    <a:lstStyle/>
                    <a:p>
                      <a:r>
                        <a:rPr lang="en-US" dirty="0"/>
                        <a:t>STRONG</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531634866"/>
                  </a:ext>
                </a:extLst>
              </a:tr>
              <a:tr h="370840">
                <a:tc>
                  <a:txBody>
                    <a:bodyPr/>
                    <a:lstStyle/>
                    <a:p>
                      <a:r>
                        <a:rPr lang="en-US" dirty="0"/>
                        <a:t>13</a:t>
                      </a:r>
                      <a:endParaRPr lang="en-IN" dirty="0"/>
                    </a:p>
                  </a:txBody>
                  <a:tcPr/>
                </a:tc>
                <a:tc>
                  <a:txBody>
                    <a:bodyPr/>
                    <a:lstStyle/>
                    <a:p>
                      <a:r>
                        <a:rPr lang="en-US" dirty="0"/>
                        <a:t>OVERCAST</a:t>
                      </a:r>
                      <a:endParaRPr lang="en-IN" dirty="0"/>
                    </a:p>
                  </a:txBody>
                  <a:tcPr/>
                </a:tc>
                <a:tc>
                  <a:txBody>
                    <a:bodyPr/>
                    <a:lstStyle/>
                    <a:p>
                      <a:r>
                        <a:rPr lang="en-US" dirty="0"/>
                        <a:t>HOT</a:t>
                      </a:r>
                      <a:endParaRPr lang="en-IN" dirty="0"/>
                    </a:p>
                  </a:txBody>
                  <a:tcPr/>
                </a:tc>
                <a:tc>
                  <a:txBody>
                    <a:bodyPr/>
                    <a:lstStyle/>
                    <a:p>
                      <a:r>
                        <a:rPr lang="en-US" dirty="0"/>
                        <a:t>NORMAL</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2819684704"/>
                  </a:ext>
                </a:extLst>
              </a:tr>
              <a:tr h="370840">
                <a:tc>
                  <a:txBody>
                    <a:bodyPr/>
                    <a:lstStyle/>
                    <a:p>
                      <a:r>
                        <a:rPr lang="en-US" dirty="0"/>
                        <a:t>14</a:t>
                      </a:r>
                      <a:endParaRPr lang="en-IN" dirty="0"/>
                    </a:p>
                  </a:txBody>
                  <a:tcPr/>
                </a:tc>
                <a:tc>
                  <a:txBody>
                    <a:bodyPr/>
                    <a:lstStyle/>
                    <a:p>
                      <a:r>
                        <a:rPr lang="en-US" dirty="0"/>
                        <a:t>RAIN</a:t>
                      </a:r>
                      <a:endParaRPr lang="en-IN" dirty="0"/>
                    </a:p>
                  </a:txBody>
                  <a:tcPr/>
                </a:tc>
                <a:tc>
                  <a:txBody>
                    <a:bodyPr/>
                    <a:lstStyle/>
                    <a:p>
                      <a:r>
                        <a:rPr lang="en-US" dirty="0"/>
                        <a:t>MILD</a:t>
                      </a:r>
                      <a:endParaRPr lang="en-IN" dirty="0"/>
                    </a:p>
                  </a:txBody>
                  <a:tcPr/>
                </a:tc>
                <a:tc>
                  <a:txBody>
                    <a:bodyPr/>
                    <a:lstStyle/>
                    <a:p>
                      <a:r>
                        <a:rPr lang="en-US" dirty="0"/>
                        <a:t>HIGH</a:t>
                      </a:r>
                      <a:endParaRPr lang="en-IN" dirty="0"/>
                    </a:p>
                  </a:txBody>
                  <a:tcPr/>
                </a:tc>
                <a:tc>
                  <a:txBody>
                    <a:bodyPr/>
                    <a:lstStyle/>
                    <a:p>
                      <a:r>
                        <a:rPr lang="en-US" dirty="0"/>
                        <a:t>STRONG</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1621594437"/>
                  </a:ext>
                </a:extLst>
              </a:tr>
            </a:tbl>
          </a:graphicData>
        </a:graphic>
      </p:graphicFrame>
      <p:sp>
        <p:nvSpPr>
          <p:cNvPr id="3" name="Rectangle 2">
            <a:extLst>
              <a:ext uri="{FF2B5EF4-FFF2-40B4-BE49-F238E27FC236}">
                <a16:creationId xmlns:a16="http://schemas.microsoft.com/office/drawing/2014/main" id="{A7F1D493-C77C-4221-88DC-E0A9A6F3D1BC}"/>
              </a:ext>
            </a:extLst>
          </p:cNvPr>
          <p:cNvSpPr/>
          <p:nvPr/>
        </p:nvSpPr>
        <p:spPr>
          <a:xfrm>
            <a:off x="2077204" y="97602"/>
            <a:ext cx="691901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BADMINTON PLAY DATA</a:t>
            </a:r>
            <a:endParaRPr lang="en-IN"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838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D8A2D56-DC13-4594-8813-E6C26FEF917D}"/>
              </a:ext>
            </a:extLst>
          </p:cNvPr>
          <p:cNvGraphicFramePr>
            <a:graphicFrameLocks noGrp="1"/>
          </p:cNvGraphicFramePr>
          <p:nvPr>
            <p:extLst>
              <p:ext uri="{D42A27DB-BD31-4B8C-83A1-F6EECF244321}">
                <p14:modId xmlns:p14="http://schemas.microsoft.com/office/powerpoint/2010/main" val="369528674"/>
              </p:ext>
            </p:extLst>
          </p:nvPr>
        </p:nvGraphicFramePr>
        <p:xfrm>
          <a:off x="709228" y="1100144"/>
          <a:ext cx="8128002" cy="55626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782844920"/>
                    </a:ext>
                  </a:extLst>
                </a:gridCol>
                <a:gridCol w="1354667">
                  <a:extLst>
                    <a:ext uri="{9D8B030D-6E8A-4147-A177-3AD203B41FA5}">
                      <a16:colId xmlns:a16="http://schemas.microsoft.com/office/drawing/2014/main" val="1524242749"/>
                    </a:ext>
                  </a:extLst>
                </a:gridCol>
                <a:gridCol w="1354667">
                  <a:extLst>
                    <a:ext uri="{9D8B030D-6E8A-4147-A177-3AD203B41FA5}">
                      <a16:colId xmlns:a16="http://schemas.microsoft.com/office/drawing/2014/main" val="1959783387"/>
                    </a:ext>
                  </a:extLst>
                </a:gridCol>
                <a:gridCol w="1354667">
                  <a:extLst>
                    <a:ext uri="{9D8B030D-6E8A-4147-A177-3AD203B41FA5}">
                      <a16:colId xmlns:a16="http://schemas.microsoft.com/office/drawing/2014/main" val="1572675355"/>
                    </a:ext>
                  </a:extLst>
                </a:gridCol>
                <a:gridCol w="1354667">
                  <a:extLst>
                    <a:ext uri="{9D8B030D-6E8A-4147-A177-3AD203B41FA5}">
                      <a16:colId xmlns:a16="http://schemas.microsoft.com/office/drawing/2014/main" val="520840307"/>
                    </a:ext>
                  </a:extLst>
                </a:gridCol>
                <a:gridCol w="1354667">
                  <a:extLst>
                    <a:ext uri="{9D8B030D-6E8A-4147-A177-3AD203B41FA5}">
                      <a16:colId xmlns:a16="http://schemas.microsoft.com/office/drawing/2014/main" val="2924779238"/>
                    </a:ext>
                  </a:extLst>
                </a:gridCol>
              </a:tblGrid>
              <a:tr h="370840">
                <a:tc>
                  <a:txBody>
                    <a:bodyPr/>
                    <a:lstStyle/>
                    <a:p>
                      <a:r>
                        <a:rPr lang="en-US" dirty="0"/>
                        <a:t>DAY</a:t>
                      </a:r>
                      <a:endParaRPr lang="en-IN" dirty="0"/>
                    </a:p>
                  </a:txBody>
                  <a:tcPr/>
                </a:tc>
                <a:tc>
                  <a:txBody>
                    <a:bodyPr/>
                    <a:lstStyle/>
                    <a:p>
                      <a:r>
                        <a:rPr lang="en-US" dirty="0"/>
                        <a:t>OUTLOOK</a:t>
                      </a:r>
                      <a:endParaRPr lang="en-IN" dirty="0"/>
                    </a:p>
                  </a:txBody>
                  <a:tcPr/>
                </a:tc>
                <a:tc>
                  <a:txBody>
                    <a:bodyPr/>
                    <a:lstStyle/>
                    <a:p>
                      <a:r>
                        <a:rPr lang="en-US" dirty="0"/>
                        <a:t>TEMP</a:t>
                      </a:r>
                      <a:endParaRPr lang="en-IN" dirty="0"/>
                    </a:p>
                  </a:txBody>
                  <a:tcPr/>
                </a:tc>
                <a:tc>
                  <a:txBody>
                    <a:bodyPr/>
                    <a:lstStyle/>
                    <a:p>
                      <a:r>
                        <a:rPr lang="en-US" dirty="0"/>
                        <a:t>HUMIDITY</a:t>
                      </a:r>
                      <a:endParaRPr lang="en-IN" dirty="0"/>
                    </a:p>
                  </a:txBody>
                  <a:tcPr/>
                </a:tc>
                <a:tc>
                  <a:txBody>
                    <a:bodyPr/>
                    <a:lstStyle/>
                    <a:p>
                      <a:r>
                        <a:rPr lang="en-US" dirty="0"/>
                        <a:t>WIND</a:t>
                      </a:r>
                      <a:endParaRPr lang="en-IN" dirty="0"/>
                    </a:p>
                  </a:txBody>
                  <a:tcPr/>
                </a:tc>
                <a:tc>
                  <a:txBody>
                    <a:bodyPr/>
                    <a:lstStyle/>
                    <a:p>
                      <a:r>
                        <a:rPr lang="en-US" dirty="0"/>
                        <a:t>PLAY</a:t>
                      </a:r>
                      <a:endParaRPr lang="en-IN" dirty="0"/>
                    </a:p>
                  </a:txBody>
                  <a:tcPr/>
                </a:tc>
                <a:extLst>
                  <a:ext uri="{0D108BD9-81ED-4DB2-BD59-A6C34878D82A}">
                    <a16:rowId xmlns:a16="http://schemas.microsoft.com/office/drawing/2014/main" val="3968640354"/>
                  </a:ext>
                </a:extLst>
              </a:tr>
              <a:tr h="370840">
                <a:tc>
                  <a:txBody>
                    <a:bodyPr/>
                    <a:lstStyle/>
                    <a:p>
                      <a:r>
                        <a:rPr lang="en-US" dirty="0"/>
                        <a:t>1</a:t>
                      </a:r>
                      <a:endParaRPr lang="en-IN" dirty="0"/>
                    </a:p>
                  </a:txBody>
                  <a:tcPr/>
                </a:tc>
                <a:tc>
                  <a:txBody>
                    <a:bodyPr/>
                    <a:lstStyle/>
                    <a:p>
                      <a:r>
                        <a:rPr lang="en-US" dirty="0"/>
                        <a:t>SUNNY</a:t>
                      </a:r>
                      <a:endParaRPr lang="en-IN" dirty="0"/>
                    </a:p>
                  </a:txBody>
                  <a:tcPr/>
                </a:tc>
                <a:tc>
                  <a:txBody>
                    <a:bodyPr/>
                    <a:lstStyle/>
                    <a:p>
                      <a:r>
                        <a:rPr lang="en-US" dirty="0"/>
                        <a:t>HOT</a:t>
                      </a:r>
                      <a:endParaRPr lang="en-IN" dirty="0"/>
                    </a:p>
                  </a:txBody>
                  <a:tcPr/>
                </a:tc>
                <a:tc>
                  <a:txBody>
                    <a:bodyPr/>
                    <a:lstStyle/>
                    <a:p>
                      <a:r>
                        <a:rPr lang="en-US" dirty="0"/>
                        <a:t>HIGH</a:t>
                      </a:r>
                      <a:endParaRPr lang="en-IN" dirty="0"/>
                    </a:p>
                  </a:txBody>
                  <a:tcPr/>
                </a:tc>
                <a:tc>
                  <a:txBody>
                    <a:bodyPr/>
                    <a:lstStyle/>
                    <a:p>
                      <a:r>
                        <a:rPr lang="en-US" dirty="0"/>
                        <a:t>WEAK</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1612399161"/>
                  </a:ext>
                </a:extLst>
              </a:tr>
              <a:tr h="370840">
                <a:tc>
                  <a:txBody>
                    <a:bodyPr/>
                    <a:lstStyle/>
                    <a:p>
                      <a:r>
                        <a:rPr lang="en-US" dirty="0"/>
                        <a:t>2</a:t>
                      </a:r>
                      <a:endParaRPr lang="en-IN" dirty="0"/>
                    </a:p>
                  </a:txBody>
                  <a:tcPr/>
                </a:tc>
                <a:tc>
                  <a:txBody>
                    <a:bodyPr/>
                    <a:lstStyle/>
                    <a:p>
                      <a:r>
                        <a:rPr lang="en-US" dirty="0"/>
                        <a:t>SUNNY</a:t>
                      </a:r>
                      <a:endParaRPr lang="en-IN" dirty="0"/>
                    </a:p>
                  </a:txBody>
                  <a:tcPr/>
                </a:tc>
                <a:tc>
                  <a:txBody>
                    <a:bodyPr/>
                    <a:lstStyle/>
                    <a:p>
                      <a:r>
                        <a:rPr lang="en-US" dirty="0"/>
                        <a:t>HOT</a:t>
                      </a:r>
                      <a:endParaRPr lang="en-IN" dirty="0"/>
                    </a:p>
                  </a:txBody>
                  <a:tcPr/>
                </a:tc>
                <a:tc>
                  <a:txBody>
                    <a:bodyPr/>
                    <a:lstStyle/>
                    <a:p>
                      <a:r>
                        <a:rPr lang="en-US" dirty="0"/>
                        <a:t>HIGH</a:t>
                      </a:r>
                      <a:endParaRPr lang="en-IN" dirty="0"/>
                    </a:p>
                  </a:txBody>
                  <a:tcPr/>
                </a:tc>
                <a:tc>
                  <a:txBody>
                    <a:bodyPr/>
                    <a:lstStyle/>
                    <a:p>
                      <a:r>
                        <a:rPr lang="en-US" dirty="0"/>
                        <a:t>STRONG</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101708436"/>
                  </a:ext>
                </a:extLst>
              </a:tr>
              <a:tr h="370840">
                <a:tc>
                  <a:txBody>
                    <a:bodyPr/>
                    <a:lstStyle/>
                    <a:p>
                      <a:r>
                        <a:rPr lang="en-US" dirty="0"/>
                        <a:t>3</a:t>
                      </a:r>
                      <a:endParaRPr lang="en-IN" dirty="0"/>
                    </a:p>
                  </a:txBody>
                  <a:tcPr/>
                </a:tc>
                <a:tc>
                  <a:txBody>
                    <a:bodyPr/>
                    <a:lstStyle/>
                    <a:p>
                      <a:r>
                        <a:rPr lang="en-US" dirty="0"/>
                        <a:t>OVERCAST</a:t>
                      </a:r>
                      <a:endParaRPr lang="en-IN" dirty="0"/>
                    </a:p>
                  </a:txBody>
                  <a:tcPr/>
                </a:tc>
                <a:tc>
                  <a:txBody>
                    <a:bodyPr/>
                    <a:lstStyle/>
                    <a:p>
                      <a:r>
                        <a:rPr lang="en-US" dirty="0"/>
                        <a:t>HOT</a:t>
                      </a:r>
                      <a:endParaRPr lang="en-IN" dirty="0"/>
                    </a:p>
                  </a:txBody>
                  <a:tcPr/>
                </a:tc>
                <a:tc>
                  <a:txBody>
                    <a:bodyPr/>
                    <a:lstStyle/>
                    <a:p>
                      <a:r>
                        <a:rPr lang="en-US" dirty="0"/>
                        <a:t>HIGH</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3822157596"/>
                  </a:ext>
                </a:extLst>
              </a:tr>
              <a:tr h="370840">
                <a:tc>
                  <a:txBody>
                    <a:bodyPr/>
                    <a:lstStyle/>
                    <a:p>
                      <a:r>
                        <a:rPr lang="en-US" dirty="0"/>
                        <a:t>4</a:t>
                      </a:r>
                      <a:endParaRPr lang="en-IN" dirty="0"/>
                    </a:p>
                  </a:txBody>
                  <a:tcPr/>
                </a:tc>
                <a:tc>
                  <a:txBody>
                    <a:bodyPr/>
                    <a:lstStyle/>
                    <a:p>
                      <a:r>
                        <a:rPr lang="en-US" dirty="0"/>
                        <a:t>RAIN</a:t>
                      </a:r>
                      <a:endParaRPr lang="en-IN" dirty="0"/>
                    </a:p>
                  </a:txBody>
                  <a:tcPr/>
                </a:tc>
                <a:tc>
                  <a:txBody>
                    <a:bodyPr/>
                    <a:lstStyle/>
                    <a:p>
                      <a:r>
                        <a:rPr lang="en-US" dirty="0"/>
                        <a:t>MILD</a:t>
                      </a:r>
                      <a:endParaRPr lang="en-IN" dirty="0"/>
                    </a:p>
                  </a:txBody>
                  <a:tcPr/>
                </a:tc>
                <a:tc>
                  <a:txBody>
                    <a:bodyPr/>
                    <a:lstStyle/>
                    <a:p>
                      <a:r>
                        <a:rPr lang="en-US" dirty="0"/>
                        <a:t>HIGH</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3689666571"/>
                  </a:ext>
                </a:extLst>
              </a:tr>
              <a:tr h="370840">
                <a:tc>
                  <a:txBody>
                    <a:bodyPr/>
                    <a:lstStyle/>
                    <a:p>
                      <a:r>
                        <a:rPr lang="en-US" dirty="0"/>
                        <a:t>5</a:t>
                      </a:r>
                      <a:endParaRPr lang="en-IN" dirty="0"/>
                    </a:p>
                  </a:txBody>
                  <a:tcPr/>
                </a:tc>
                <a:tc>
                  <a:txBody>
                    <a:bodyPr/>
                    <a:lstStyle/>
                    <a:p>
                      <a:r>
                        <a:rPr lang="en-US" dirty="0"/>
                        <a:t>RAIN</a:t>
                      </a:r>
                      <a:endParaRPr lang="en-IN" dirty="0"/>
                    </a:p>
                  </a:txBody>
                  <a:tcPr/>
                </a:tc>
                <a:tc>
                  <a:txBody>
                    <a:bodyPr/>
                    <a:lstStyle/>
                    <a:p>
                      <a:r>
                        <a:rPr lang="en-US" dirty="0"/>
                        <a:t>COOL</a:t>
                      </a:r>
                      <a:endParaRPr lang="en-IN" dirty="0"/>
                    </a:p>
                  </a:txBody>
                  <a:tcPr/>
                </a:tc>
                <a:tc>
                  <a:txBody>
                    <a:bodyPr/>
                    <a:lstStyle/>
                    <a:p>
                      <a:r>
                        <a:rPr lang="en-US" dirty="0"/>
                        <a:t>NORMAL</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2430098353"/>
                  </a:ext>
                </a:extLst>
              </a:tr>
              <a:tr h="370840">
                <a:tc>
                  <a:txBody>
                    <a:bodyPr/>
                    <a:lstStyle/>
                    <a:p>
                      <a:r>
                        <a:rPr lang="en-US" dirty="0"/>
                        <a:t>6</a:t>
                      </a:r>
                      <a:endParaRPr lang="en-IN" dirty="0"/>
                    </a:p>
                  </a:txBody>
                  <a:tcPr/>
                </a:tc>
                <a:tc>
                  <a:txBody>
                    <a:bodyPr/>
                    <a:lstStyle/>
                    <a:p>
                      <a:r>
                        <a:rPr lang="en-US" dirty="0"/>
                        <a:t>RAIN</a:t>
                      </a:r>
                      <a:endParaRPr lang="en-IN" dirty="0"/>
                    </a:p>
                  </a:txBody>
                  <a:tcPr/>
                </a:tc>
                <a:tc>
                  <a:txBody>
                    <a:bodyPr/>
                    <a:lstStyle/>
                    <a:p>
                      <a:r>
                        <a:rPr lang="en-US" dirty="0"/>
                        <a:t>COOL</a:t>
                      </a:r>
                      <a:endParaRPr lang="en-IN" dirty="0"/>
                    </a:p>
                  </a:txBody>
                  <a:tcPr/>
                </a:tc>
                <a:tc>
                  <a:txBody>
                    <a:bodyPr/>
                    <a:lstStyle/>
                    <a:p>
                      <a:r>
                        <a:rPr lang="en-US" dirty="0"/>
                        <a:t>NORMAL</a:t>
                      </a:r>
                      <a:endParaRPr lang="en-IN" dirty="0"/>
                    </a:p>
                  </a:txBody>
                  <a:tcPr/>
                </a:tc>
                <a:tc>
                  <a:txBody>
                    <a:bodyPr/>
                    <a:lstStyle/>
                    <a:p>
                      <a:r>
                        <a:rPr lang="en-US" dirty="0"/>
                        <a:t>STRONG </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1114598877"/>
                  </a:ext>
                </a:extLst>
              </a:tr>
              <a:tr h="370840">
                <a:tc>
                  <a:txBody>
                    <a:bodyPr/>
                    <a:lstStyle/>
                    <a:p>
                      <a:r>
                        <a:rPr lang="en-US" dirty="0"/>
                        <a:t>7</a:t>
                      </a:r>
                      <a:endParaRPr lang="en-IN" dirty="0"/>
                    </a:p>
                  </a:txBody>
                  <a:tcPr/>
                </a:tc>
                <a:tc>
                  <a:txBody>
                    <a:bodyPr/>
                    <a:lstStyle/>
                    <a:p>
                      <a:r>
                        <a:rPr lang="en-US" dirty="0"/>
                        <a:t>OVERCAST</a:t>
                      </a:r>
                      <a:endParaRPr lang="en-IN" dirty="0"/>
                    </a:p>
                  </a:txBody>
                  <a:tcPr/>
                </a:tc>
                <a:tc>
                  <a:txBody>
                    <a:bodyPr/>
                    <a:lstStyle/>
                    <a:p>
                      <a:r>
                        <a:rPr lang="en-US" dirty="0"/>
                        <a:t>COOL</a:t>
                      </a:r>
                      <a:endParaRPr lang="en-IN" dirty="0"/>
                    </a:p>
                  </a:txBody>
                  <a:tcPr/>
                </a:tc>
                <a:tc>
                  <a:txBody>
                    <a:bodyPr/>
                    <a:lstStyle/>
                    <a:p>
                      <a:r>
                        <a:rPr lang="en-US" dirty="0"/>
                        <a:t>NORMAL</a:t>
                      </a:r>
                      <a:endParaRPr lang="en-IN" dirty="0"/>
                    </a:p>
                  </a:txBody>
                  <a:tcPr/>
                </a:tc>
                <a:tc>
                  <a:txBody>
                    <a:bodyPr/>
                    <a:lstStyle/>
                    <a:p>
                      <a:r>
                        <a:rPr lang="en-US" dirty="0"/>
                        <a:t>STRONG</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1514688907"/>
                  </a:ext>
                </a:extLst>
              </a:tr>
              <a:tr h="370840">
                <a:tc>
                  <a:txBody>
                    <a:bodyPr/>
                    <a:lstStyle/>
                    <a:p>
                      <a:r>
                        <a:rPr lang="en-US" dirty="0"/>
                        <a:t>8</a:t>
                      </a:r>
                      <a:endParaRPr lang="en-IN" dirty="0"/>
                    </a:p>
                  </a:txBody>
                  <a:tcPr/>
                </a:tc>
                <a:tc>
                  <a:txBody>
                    <a:bodyPr/>
                    <a:lstStyle/>
                    <a:p>
                      <a:r>
                        <a:rPr lang="en-US" dirty="0"/>
                        <a:t>SUNNY</a:t>
                      </a:r>
                      <a:endParaRPr lang="en-IN" dirty="0"/>
                    </a:p>
                  </a:txBody>
                  <a:tcPr/>
                </a:tc>
                <a:tc>
                  <a:txBody>
                    <a:bodyPr/>
                    <a:lstStyle/>
                    <a:p>
                      <a:r>
                        <a:rPr lang="en-US" dirty="0"/>
                        <a:t>MILD</a:t>
                      </a:r>
                      <a:endParaRPr lang="en-IN" dirty="0"/>
                    </a:p>
                  </a:txBody>
                  <a:tcPr/>
                </a:tc>
                <a:tc>
                  <a:txBody>
                    <a:bodyPr/>
                    <a:lstStyle/>
                    <a:p>
                      <a:r>
                        <a:rPr lang="en-US" dirty="0"/>
                        <a:t>HIGH</a:t>
                      </a:r>
                      <a:endParaRPr lang="en-IN" dirty="0"/>
                    </a:p>
                  </a:txBody>
                  <a:tcPr/>
                </a:tc>
                <a:tc>
                  <a:txBody>
                    <a:bodyPr/>
                    <a:lstStyle/>
                    <a:p>
                      <a:r>
                        <a:rPr lang="en-US" dirty="0"/>
                        <a:t>WEAK</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3271613657"/>
                  </a:ext>
                </a:extLst>
              </a:tr>
              <a:tr h="370840">
                <a:tc>
                  <a:txBody>
                    <a:bodyPr/>
                    <a:lstStyle/>
                    <a:p>
                      <a:r>
                        <a:rPr lang="en-US" dirty="0"/>
                        <a:t>9</a:t>
                      </a:r>
                      <a:endParaRPr lang="en-IN" dirty="0"/>
                    </a:p>
                  </a:txBody>
                  <a:tcPr/>
                </a:tc>
                <a:tc>
                  <a:txBody>
                    <a:bodyPr/>
                    <a:lstStyle/>
                    <a:p>
                      <a:r>
                        <a:rPr lang="en-US" dirty="0"/>
                        <a:t>SUNNY</a:t>
                      </a:r>
                      <a:endParaRPr lang="en-IN" dirty="0"/>
                    </a:p>
                  </a:txBody>
                  <a:tcPr/>
                </a:tc>
                <a:tc>
                  <a:txBody>
                    <a:bodyPr/>
                    <a:lstStyle/>
                    <a:p>
                      <a:r>
                        <a:rPr lang="en-US" dirty="0"/>
                        <a:t>COOL</a:t>
                      </a:r>
                      <a:endParaRPr lang="en-IN" dirty="0"/>
                    </a:p>
                  </a:txBody>
                  <a:tcPr/>
                </a:tc>
                <a:tc>
                  <a:txBody>
                    <a:bodyPr/>
                    <a:lstStyle/>
                    <a:p>
                      <a:r>
                        <a:rPr lang="en-US" dirty="0"/>
                        <a:t>NORMAL</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3699634657"/>
                  </a:ext>
                </a:extLst>
              </a:tr>
              <a:tr h="370840">
                <a:tc>
                  <a:txBody>
                    <a:bodyPr/>
                    <a:lstStyle/>
                    <a:p>
                      <a:r>
                        <a:rPr lang="en-US" dirty="0"/>
                        <a:t>10</a:t>
                      </a:r>
                      <a:endParaRPr lang="en-IN" dirty="0"/>
                    </a:p>
                  </a:txBody>
                  <a:tcPr/>
                </a:tc>
                <a:tc>
                  <a:txBody>
                    <a:bodyPr/>
                    <a:lstStyle/>
                    <a:p>
                      <a:r>
                        <a:rPr lang="en-US" dirty="0"/>
                        <a:t>RAIN</a:t>
                      </a:r>
                      <a:endParaRPr lang="en-IN" dirty="0"/>
                    </a:p>
                  </a:txBody>
                  <a:tcPr/>
                </a:tc>
                <a:tc>
                  <a:txBody>
                    <a:bodyPr/>
                    <a:lstStyle/>
                    <a:p>
                      <a:r>
                        <a:rPr lang="en-US" dirty="0"/>
                        <a:t>MILD</a:t>
                      </a:r>
                      <a:endParaRPr lang="en-IN" dirty="0"/>
                    </a:p>
                  </a:txBody>
                  <a:tcPr/>
                </a:tc>
                <a:tc>
                  <a:txBody>
                    <a:bodyPr/>
                    <a:lstStyle/>
                    <a:p>
                      <a:r>
                        <a:rPr lang="en-US" dirty="0"/>
                        <a:t>NORMAL</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338089611"/>
                  </a:ext>
                </a:extLst>
              </a:tr>
              <a:tr h="370840">
                <a:tc>
                  <a:txBody>
                    <a:bodyPr/>
                    <a:lstStyle/>
                    <a:p>
                      <a:r>
                        <a:rPr lang="en-US" dirty="0"/>
                        <a:t>11</a:t>
                      </a:r>
                      <a:endParaRPr lang="en-IN" dirty="0"/>
                    </a:p>
                  </a:txBody>
                  <a:tcPr/>
                </a:tc>
                <a:tc>
                  <a:txBody>
                    <a:bodyPr/>
                    <a:lstStyle/>
                    <a:p>
                      <a:r>
                        <a:rPr lang="en-US" dirty="0"/>
                        <a:t>SUNNY</a:t>
                      </a:r>
                      <a:endParaRPr lang="en-IN" dirty="0"/>
                    </a:p>
                  </a:txBody>
                  <a:tcPr/>
                </a:tc>
                <a:tc>
                  <a:txBody>
                    <a:bodyPr/>
                    <a:lstStyle/>
                    <a:p>
                      <a:r>
                        <a:rPr lang="en-US" dirty="0"/>
                        <a:t>MILD</a:t>
                      </a:r>
                      <a:endParaRPr lang="en-IN" dirty="0"/>
                    </a:p>
                  </a:txBody>
                  <a:tcPr/>
                </a:tc>
                <a:tc>
                  <a:txBody>
                    <a:bodyPr/>
                    <a:lstStyle/>
                    <a:p>
                      <a:r>
                        <a:rPr lang="en-US" dirty="0"/>
                        <a:t>NORMAL</a:t>
                      </a:r>
                      <a:endParaRPr lang="en-IN" dirty="0"/>
                    </a:p>
                  </a:txBody>
                  <a:tcPr/>
                </a:tc>
                <a:tc>
                  <a:txBody>
                    <a:bodyPr/>
                    <a:lstStyle/>
                    <a:p>
                      <a:r>
                        <a:rPr lang="en-US" dirty="0"/>
                        <a:t>STRONG</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1639695530"/>
                  </a:ext>
                </a:extLst>
              </a:tr>
              <a:tr h="370840">
                <a:tc>
                  <a:txBody>
                    <a:bodyPr/>
                    <a:lstStyle/>
                    <a:p>
                      <a:r>
                        <a:rPr lang="en-US" dirty="0"/>
                        <a:t>12</a:t>
                      </a:r>
                      <a:endParaRPr lang="en-IN" dirty="0"/>
                    </a:p>
                  </a:txBody>
                  <a:tcPr/>
                </a:tc>
                <a:tc>
                  <a:txBody>
                    <a:bodyPr/>
                    <a:lstStyle/>
                    <a:p>
                      <a:r>
                        <a:rPr lang="en-US" dirty="0"/>
                        <a:t>OVERCAST</a:t>
                      </a:r>
                      <a:endParaRPr lang="en-IN" dirty="0"/>
                    </a:p>
                  </a:txBody>
                  <a:tcPr/>
                </a:tc>
                <a:tc>
                  <a:txBody>
                    <a:bodyPr/>
                    <a:lstStyle/>
                    <a:p>
                      <a:r>
                        <a:rPr lang="en-US" dirty="0"/>
                        <a:t>MILD</a:t>
                      </a:r>
                      <a:endParaRPr lang="en-IN" dirty="0"/>
                    </a:p>
                  </a:txBody>
                  <a:tcPr/>
                </a:tc>
                <a:tc>
                  <a:txBody>
                    <a:bodyPr/>
                    <a:lstStyle/>
                    <a:p>
                      <a:r>
                        <a:rPr lang="en-US" dirty="0"/>
                        <a:t>HIGH</a:t>
                      </a:r>
                      <a:endParaRPr lang="en-IN" dirty="0"/>
                    </a:p>
                  </a:txBody>
                  <a:tcPr/>
                </a:tc>
                <a:tc>
                  <a:txBody>
                    <a:bodyPr/>
                    <a:lstStyle/>
                    <a:p>
                      <a:r>
                        <a:rPr lang="en-US" dirty="0"/>
                        <a:t>STRONG</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531634866"/>
                  </a:ext>
                </a:extLst>
              </a:tr>
              <a:tr h="370840">
                <a:tc>
                  <a:txBody>
                    <a:bodyPr/>
                    <a:lstStyle/>
                    <a:p>
                      <a:r>
                        <a:rPr lang="en-US" dirty="0"/>
                        <a:t>13</a:t>
                      </a:r>
                      <a:endParaRPr lang="en-IN" dirty="0"/>
                    </a:p>
                  </a:txBody>
                  <a:tcPr/>
                </a:tc>
                <a:tc>
                  <a:txBody>
                    <a:bodyPr/>
                    <a:lstStyle/>
                    <a:p>
                      <a:r>
                        <a:rPr lang="en-US" dirty="0"/>
                        <a:t>OVERCAST</a:t>
                      </a:r>
                      <a:endParaRPr lang="en-IN" dirty="0"/>
                    </a:p>
                  </a:txBody>
                  <a:tcPr/>
                </a:tc>
                <a:tc>
                  <a:txBody>
                    <a:bodyPr/>
                    <a:lstStyle/>
                    <a:p>
                      <a:r>
                        <a:rPr lang="en-US" dirty="0"/>
                        <a:t>HOT</a:t>
                      </a:r>
                      <a:endParaRPr lang="en-IN" dirty="0"/>
                    </a:p>
                  </a:txBody>
                  <a:tcPr/>
                </a:tc>
                <a:tc>
                  <a:txBody>
                    <a:bodyPr/>
                    <a:lstStyle/>
                    <a:p>
                      <a:r>
                        <a:rPr lang="en-US" dirty="0"/>
                        <a:t>NORMAL</a:t>
                      </a:r>
                      <a:endParaRPr lang="en-IN" dirty="0"/>
                    </a:p>
                  </a:txBody>
                  <a:tcPr/>
                </a:tc>
                <a:tc>
                  <a:txBody>
                    <a:bodyPr/>
                    <a:lstStyle/>
                    <a:p>
                      <a:r>
                        <a:rPr lang="en-US" dirty="0"/>
                        <a:t>WEAK</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2819684704"/>
                  </a:ext>
                </a:extLst>
              </a:tr>
              <a:tr h="370840">
                <a:tc>
                  <a:txBody>
                    <a:bodyPr/>
                    <a:lstStyle/>
                    <a:p>
                      <a:r>
                        <a:rPr lang="en-US" dirty="0"/>
                        <a:t>14</a:t>
                      </a:r>
                      <a:endParaRPr lang="en-IN" dirty="0"/>
                    </a:p>
                  </a:txBody>
                  <a:tcPr/>
                </a:tc>
                <a:tc>
                  <a:txBody>
                    <a:bodyPr/>
                    <a:lstStyle/>
                    <a:p>
                      <a:r>
                        <a:rPr lang="en-US" dirty="0"/>
                        <a:t>RAIN</a:t>
                      </a:r>
                      <a:endParaRPr lang="en-IN" dirty="0"/>
                    </a:p>
                  </a:txBody>
                  <a:tcPr/>
                </a:tc>
                <a:tc>
                  <a:txBody>
                    <a:bodyPr/>
                    <a:lstStyle/>
                    <a:p>
                      <a:r>
                        <a:rPr lang="en-US" dirty="0"/>
                        <a:t>MILD</a:t>
                      </a:r>
                      <a:endParaRPr lang="en-IN" dirty="0"/>
                    </a:p>
                  </a:txBody>
                  <a:tcPr/>
                </a:tc>
                <a:tc>
                  <a:txBody>
                    <a:bodyPr/>
                    <a:lstStyle/>
                    <a:p>
                      <a:r>
                        <a:rPr lang="en-US" dirty="0"/>
                        <a:t>HIGH</a:t>
                      </a:r>
                      <a:endParaRPr lang="en-IN" dirty="0"/>
                    </a:p>
                  </a:txBody>
                  <a:tcPr/>
                </a:tc>
                <a:tc>
                  <a:txBody>
                    <a:bodyPr/>
                    <a:lstStyle/>
                    <a:p>
                      <a:r>
                        <a:rPr lang="en-US" dirty="0"/>
                        <a:t>STRONG</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1621594437"/>
                  </a:ext>
                </a:extLst>
              </a:tr>
            </a:tbl>
          </a:graphicData>
        </a:graphic>
      </p:graphicFrame>
      <p:sp>
        <p:nvSpPr>
          <p:cNvPr id="3" name="Rectangle 2">
            <a:extLst>
              <a:ext uri="{FF2B5EF4-FFF2-40B4-BE49-F238E27FC236}">
                <a16:creationId xmlns:a16="http://schemas.microsoft.com/office/drawing/2014/main" id="{74CB7DE5-C104-4969-AD1B-E55D5AB5EBDC}"/>
              </a:ext>
            </a:extLst>
          </p:cNvPr>
          <p:cNvSpPr/>
          <p:nvPr/>
        </p:nvSpPr>
        <p:spPr>
          <a:xfrm>
            <a:off x="1416916" y="185117"/>
            <a:ext cx="851226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THE MODEL TRAINING PHASE</a:t>
            </a:r>
          </a:p>
        </p:txBody>
      </p:sp>
      <p:sp>
        <p:nvSpPr>
          <p:cNvPr id="4" name="Arrow: Left 3">
            <a:extLst>
              <a:ext uri="{FF2B5EF4-FFF2-40B4-BE49-F238E27FC236}">
                <a16:creationId xmlns:a16="http://schemas.microsoft.com/office/drawing/2014/main" id="{2B5FAB87-7564-400C-9400-B42AAF845569}"/>
              </a:ext>
            </a:extLst>
          </p:cNvPr>
          <p:cNvSpPr/>
          <p:nvPr/>
        </p:nvSpPr>
        <p:spPr>
          <a:xfrm>
            <a:off x="8837230" y="1819922"/>
            <a:ext cx="1958017" cy="1864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Left 4">
            <a:extLst>
              <a:ext uri="{FF2B5EF4-FFF2-40B4-BE49-F238E27FC236}">
                <a16:creationId xmlns:a16="http://schemas.microsoft.com/office/drawing/2014/main" id="{1FF3F4A2-0B57-4A70-B0F6-03A9B2FC242B}"/>
              </a:ext>
            </a:extLst>
          </p:cNvPr>
          <p:cNvSpPr/>
          <p:nvPr/>
        </p:nvSpPr>
        <p:spPr>
          <a:xfrm>
            <a:off x="8837229" y="4148117"/>
            <a:ext cx="1958017" cy="1864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93C1A5D-C4BF-4815-BC27-D49044CA73BE}"/>
              </a:ext>
            </a:extLst>
          </p:cNvPr>
          <p:cNvSpPr txBox="1"/>
          <p:nvPr/>
        </p:nvSpPr>
        <p:spPr>
          <a:xfrm>
            <a:off x="8998126" y="2006353"/>
            <a:ext cx="1862113" cy="369332"/>
          </a:xfrm>
          <a:prstGeom prst="rect">
            <a:avLst/>
          </a:prstGeom>
          <a:noFill/>
        </p:spPr>
        <p:txBody>
          <a:bodyPr wrap="none" rtlCol="0">
            <a:spAutoFit/>
          </a:bodyPr>
          <a:lstStyle/>
          <a:p>
            <a:r>
              <a:rPr lang="en-US" dirty="0"/>
              <a:t>P(PLAY=NO)=5/14</a:t>
            </a:r>
            <a:endParaRPr lang="en-IN" dirty="0"/>
          </a:p>
        </p:txBody>
      </p:sp>
      <p:sp>
        <p:nvSpPr>
          <p:cNvPr id="7" name="TextBox 6">
            <a:extLst>
              <a:ext uri="{FF2B5EF4-FFF2-40B4-BE49-F238E27FC236}">
                <a16:creationId xmlns:a16="http://schemas.microsoft.com/office/drawing/2014/main" id="{FD0B3909-CA4B-4ED6-BECE-A3C1E0F2F3F8}"/>
              </a:ext>
            </a:extLst>
          </p:cNvPr>
          <p:cNvSpPr txBox="1"/>
          <p:nvPr/>
        </p:nvSpPr>
        <p:spPr>
          <a:xfrm>
            <a:off x="8971517" y="4482316"/>
            <a:ext cx="1888722" cy="369332"/>
          </a:xfrm>
          <a:prstGeom prst="rect">
            <a:avLst/>
          </a:prstGeom>
          <a:noFill/>
        </p:spPr>
        <p:txBody>
          <a:bodyPr wrap="none" rtlCol="0">
            <a:spAutoFit/>
          </a:bodyPr>
          <a:lstStyle/>
          <a:p>
            <a:r>
              <a:rPr lang="en-US" dirty="0"/>
              <a:t>P(PLAY=YES)=9/14</a:t>
            </a:r>
            <a:endParaRPr lang="en-IN" dirty="0"/>
          </a:p>
        </p:txBody>
      </p:sp>
    </p:spTree>
    <p:extLst>
      <p:ext uri="{BB962C8B-B14F-4D97-AF65-F5344CB8AC3E}">
        <p14:creationId xmlns:p14="http://schemas.microsoft.com/office/powerpoint/2010/main" val="25998323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099643A-9FDD-4666-94AB-4D4DEB5F34B1}"/>
              </a:ext>
            </a:extLst>
          </p:cNvPr>
          <p:cNvGraphicFramePr>
            <a:graphicFrameLocks noGrp="1"/>
          </p:cNvGraphicFramePr>
          <p:nvPr>
            <p:extLst>
              <p:ext uri="{D42A27DB-BD31-4B8C-83A1-F6EECF244321}">
                <p14:modId xmlns:p14="http://schemas.microsoft.com/office/powerpoint/2010/main" val="1700138636"/>
              </p:ext>
            </p:extLst>
          </p:nvPr>
        </p:nvGraphicFramePr>
        <p:xfrm>
          <a:off x="2031999" y="1296140"/>
          <a:ext cx="8127999" cy="1510568"/>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770223604"/>
                    </a:ext>
                  </a:extLst>
                </a:gridCol>
                <a:gridCol w="2709333">
                  <a:extLst>
                    <a:ext uri="{9D8B030D-6E8A-4147-A177-3AD203B41FA5}">
                      <a16:colId xmlns:a16="http://schemas.microsoft.com/office/drawing/2014/main" val="1116947432"/>
                    </a:ext>
                  </a:extLst>
                </a:gridCol>
                <a:gridCol w="2709333">
                  <a:extLst>
                    <a:ext uri="{9D8B030D-6E8A-4147-A177-3AD203B41FA5}">
                      <a16:colId xmlns:a16="http://schemas.microsoft.com/office/drawing/2014/main" val="2260122782"/>
                    </a:ext>
                  </a:extLst>
                </a:gridCol>
              </a:tblGrid>
              <a:tr h="398048">
                <a:tc>
                  <a:txBody>
                    <a:bodyPr/>
                    <a:lstStyle/>
                    <a:p>
                      <a:r>
                        <a:rPr lang="en-US" dirty="0"/>
                        <a:t>OUTLOOK</a:t>
                      </a:r>
                      <a:endParaRPr lang="en-IN" dirty="0"/>
                    </a:p>
                  </a:txBody>
                  <a:tcPr/>
                </a:tc>
                <a:tc>
                  <a:txBody>
                    <a:bodyPr/>
                    <a:lstStyle/>
                    <a:p>
                      <a:r>
                        <a:rPr lang="en-US" dirty="0"/>
                        <a:t>PLAY = YES</a:t>
                      </a:r>
                      <a:endParaRPr lang="en-IN" dirty="0"/>
                    </a:p>
                  </a:txBody>
                  <a:tcPr/>
                </a:tc>
                <a:tc>
                  <a:txBody>
                    <a:bodyPr/>
                    <a:lstStyle/>
                    <a:p>
                      <a:r>
                        <a:rPr lang="en-US" dirty="0"/>
                        <a:t>PLAY = NO</a:t>
                      </a:r>
                      <a:endParaRPr lang="en-IN" dirty="0"/>
                    </a:p>
                  </a:txBody>
                  <a:tcPr/>
                </a:tc>
                <a:extLst>
                  <a:ext uri="{0D108BD9-81ED-4DB2-BD59-A6C34878D82A}">
                    <a16:rowId xmlns:a16="http://schemas.microsoft.com/office/drawing/2014/main" val="1299145199"/>
                  </a:ext>
                </a:extLst>
              </a:tr>
              <a:tr h="370840">
                <a:tc>
                  <a:txBody>
                    <a:bodyPr/>
                    <a:lstStyle/>
                    <a:p>
                      <a:r>
                        <a:rPr lang="en-US" dirty="0"/>
                        <a:t>SUNNY</a:t>
                      </a:r>
                      <a:endParaRPr lang="en-IN" dirty="0"/>
                    </a:p>
                  </a:txBody>
                  <a:tcPr/>
                </a:tc>
                <a:tc>
                  <a:txBody>
                    <a:bodyPr/>
                    <a:lstStyle/>
                    <a:p>
                      <a:r>
                        <a:rPr lang="en-US" dirty="0"/>
                        <a:t>2/9</a:t>
                      </a:r>
                      <a:endParaRPr lang="en-IN" dirty="0"/>
                    </a:p>
                  </a:txBody>
                  <a:tcPr/>
                </a:tc>
                <a:tc>
                  <a:txBody>
                    <a:bodyPr/>
                    <a:lstStyle/>
                    <a:p>
                      <a:r>
                        <a:rPr lang="en-US" dirty="0"/>
                        <a:t>3/5</a:t>
                      </a:r>
                      <a:endParaRPr lang="en-IN" dirty="0"/>
                    </a:p>
                  </a:txBody>
                  <a:tcPr/>
                </a:tc>
                <a:extLst>
                  <a:ext uri="{0D108BD9-81ED-4DB2-BD59-A6C34878D82A}">
                    <a16:rowId xmlns:a16="http://schemas.microsoft.com/office/drawing/2014/main" val="281996179"/>
                  </a:ext>
                </a:extLst>
              </a:tr>
              <a:tr h="370840">
                <a:tc>
                  <a:txBody>
                    <a:bodyPr/>
                    <a:lstStyle/>
                    <a:p>
                      <a:r>
                        <a:rPr lang="en-US" dirty="0"/>
                        <a:t>OVERCAST</a:t>
                      </a:r>
                      <a:endParaRPr lang="en-IN" dirty="0"/>
                    </a:p>
                  </a:txBody>
                  <a:tcPr/>
                </a:tc>
                <a:tc>
                  <a:txBody>
                    <a:bodyPr/>
                    <a:lstStyle/>
                    <a:p>
                      <a:r>
                        <a:rPr lang="en-US" dirty="0"/>
                        <a:t>4/9</a:t>
                      </a:r>
                      <a:endParaRPr lang="en-IN" dirty="0"/>
                    </a:p>
                  </a:txBody>
                  <a:tcPr/>
                </a:tc>
                <a:tc>
                  <a:txBody>
                    <a:bodyPr/>
                    <a:lstStyle/>
                    <a:p>
                      <a:r>
                        <a:rPr lang="en-US" dirty="0"/>
                        <a:t>0/5</a:t>
                      </a:r>
                      <a:endParaRPr lang="en-IN" dirty="0"/>
                    </a:p>
                  </a:txBody>
                  <a:tcPr/>
                </a:tc>
                <a:extLst>
                  <a:ext uri="{0D108BD9-81ED-4DB2-BD59-A6C34878D82A}">
                    <a16:rowId xmlns:a16="http://schemas.microsoft.com/office/drawing/2014/main" val="3673247329"/>
                  </a:ext>
                </a:extLst>
              </a:tr>
              <a:tr h="370840">
                <a:tc>
                  <a:txBody>
                    <a:bodyPr/>
                    <a:lstStyle/>
                    <a:p>
                      <a:r>
                        <a:rPr lang="en-US" dirty="0"/>
                        <a:t>RAIN</a:t>
                      </a:r>
                      <a:endParaRPr lang="en-IN" dirty="0"/>
                    </a:p>
                  </a:txBody>
                  <a:tcPr/>
                </a:tc>
                <a:tc>
                  <a:txBody>
                    <a:bodyPr/>
                    <a:lstStyle/>
                    <a:p>
                      <a:r>
                        <a:rPr lang="en-US" dirty="0"/>
                        <a:t>3/9</a:t>
                      </a:r>
                      <a:endParaRPr lang="en-IN" dirty="0"/>
                    </a:p>
                  </a:txBody>
                  <a:tcPr/>
                </a:tc>
                <a:tc>
                  <a:txBody>
                    <a:bodyPr/>
                    <a:lstStyle/>
                    <a:p>
                      <a:r>
                        <a:rPr lang="en-US" dirty="0"/>
                        <a:t>2/5</a:t>
                      </a:r>
                      <a:endParaRPr lang="en-IN" dirty="0"/>
                    </a:p>
                  </a:txBody>
                  <a:tcPr/>
                </a:tc>
                <a:extLst>
                  <a:ext uri="{0D108BD9-81ED-4DB2-BD59-A6C34878D82A}">
                    <a16:rowId xmlns:a16="http://schemas.microsoft.com/office/drawing/2014/main" val="3093795286"/>
                  </a:ext>
                </a:extLst>
              </a:tr>
            </a:tbl>
          </a:graphicData>
        </a:graphic>
      </p:graphicFrame>
      <p:sp>
        <p:nvSpPr>
          <p:cNvPr id="3" name="Rectangle 2">
            <a:extLst>
              <a:ext uri="{FF2B5EF4-FFF2-40B4-BE49-F238E27FC236}">
                <a16:creationId xmlns:a16="http://schemas.microsoft.com/office/drawing/2014/main" id="{E6D1C2C8-DFCC-4364-9B20-83989935096D}"/>
              </a:ext>
            </a:extLst>
          </p:cNvPr>
          <p:cNvSpPr/>
          <p:nvPr/>
        </p:nvSpPr>
        <p:spPr>
          <a:xfrm>
            <a:off x="3879687" y="0"/>
            <a:ext cx="4432625"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Learning Phase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4" name="Table 3">
            <a:extLst>
              <a:ext uri="{FF2B5EF4-FFF2-40B4-BE49-F238E27FC236}">
                <a16:creationId xmlns:a16="http://schemas.microsoft.com/office/drawing/2014/main" id="{BA08E282-7A6B-4CEB-BFCC-83B0E2185263}"/>
              </a:ext>
            </a:extLst>
          </p:cNvPr>
          <p:cNvGraphicFramePr>
            <a:graphicFrameLocks noGrp="1"/>
          </p:cNvGraphicFramePr>
          <p:nvPr>
            <p:extLst>
              <p:ext uri="{D42A27DB-BD31-4B8C-83A1-F6EECF244321}">
                <p14:modId xmlns:p14="http://schemas.microsoft.com/office/powerpoint/2010/main" val="630759510"/>
              </p:ext>
            </p:extLst>
          </p:nvPr>
        </p:nvGraphicFramePr>
        <p:xfrm>
          <a:off x="2031998" y="3309613"/>
          <a:ext cx="8127999" cy="1483360"/>
        </p:xfrm>
        <a:graphic>
          <a:graphicData uri="http://schemas.openxmlformats.org/drawingml/2006/table">
            <a:tbl>
              <a:tblPr firstRow="1" bandRow="1">
                <a:tableStyleId>{F5AB1C69-6EDB-4FF4-983F-18BD219EF322}</a:tableStyleId>
              </a:tblPr>
              <a:tblGrid>
                <a:gridCol w="2709333">
                  <a:extLst>
                    <a:ext uri="{9D8B030D-6E8A-4147-A177-3AD203B41FA5}">
                      <a16:colId xmlns:a16="http://schemas.microsoft.com/office/drawing/2014/main" val="1330804764"/>
                    </a:ext>
                  </a:extLst>
                </a:gridCol>
                <a:gridCol w="2709333">
                  <a:extLst>
                    <a:ext uri="{9D8B030D-6E8A-4147-A177-3AD203B41FA5}">
                      <a16:colId xmlns:a16="http://schemas.microsoft.com/office/drawing/2014/main" val="3529598608"/>
                    </a:ext>
                  </a:extLst>
                </a:gridCol>
                <a:gridCol w="2709333">
                  <a:extLst>
                    <a:ext uri="{9D8B030D-6E8A-4147-A177-3AD203B41FA5}">
                      <a16:colId xmlns:a16="http://schemas.microsoft.com/office/drawing/2014/main" val="674228578"/>
                    </a:ext>
                  </a:extLst>
                </a:gridCol>
              </a:tblGrid>
              <a:tr h="370840">
                <a:tc>
                  <a:txBody>
                    <a:bodyPr/>
                    <a:lstStyle/>
                    <a:p>
                      <a:r>
                        <a:rPr lang="en-US" dirty="0"/>
                        <a:t>TEMP</a:t>
                      </a:r>
                      <a:endParaRPr lang="en-IN" dirty="0"/>
                    </a:p>
                  </a:txBody>
                  <a:tcPr/>
                </a:tc>
                <a:tc>
                  <a:txBody>
                    <a:bodyPr/>
                    <a:lstStyle/>
                    <a:p>
                      <a:r>
                        <a:rPr lang="en-US" dirty="0"/>
                        <a:t>YES</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185054647"/>
                  </a:ext>
                </a:extLst>
              </a:tr>
              <a:tr h="370840">
                <a:tc>
                  <a:txBody>
                    <a:bodyPr/>
                    <a:lstStyle/>
                    <a:p>
                      <a:r>
                        <a:rPr lang="en-US" dirty="0"/>
                        <a:t>HOT</a:t>
                      </a:r>
                      <a:endParaRPr lang="en-IN" dirty="0"/>
                    </a:p>
                  </a:txBody>
                  <a:tcPr/>
                </a:tc>
                <a:tc>
                  <a:txBody>
                    <a:bodyPr/>
                    <a:lstStyle/>
                    <a:p>
                      <a:r>
                        <a:rPr lang="en-US" dirty="0"/>
                        <a:t>2/9</a:t>
                      </a:r>
                      <a:endParaRPr lang="en-IN" dirty="0"/>
                    </a:p>
                  </a:txBody>
                  <a:tcPr/>
                </a:tc>
                <a:tc>
                  <a:txBody>
                    <a:bodyPr/>
                    <a:lstStyle/>
                    <a:p>
                      <a:r>
                        <a:rPr lang="en-US" dirty="0"/>
                        <a:t>2/5</a:t>
                      </a:r>
                      <a:endParaRPr lang="en-IN" dirty="0"/>
                    </a:p>
                  </a:txBody>
                  <a:tcPr/>
                </a:tc>
                <a:extLst>
                  <a:ext uri="{0D108BD9-81ED-4DB2-BD59-A6C34878D82A}">
                    <a16:rowId xmlns:a16="http://schemas.microsoft.com/office/drawing/2014/main" val="1609216194"/>
                  </a:ext>
                </a:extLst>
              </a:tr>
              <a:tr h="370840">
                <a:tc>
                  <a:txBody>
                    <a:bodyPr/>
                    <a:lstStyle/>
                    <a:p>
                      <a:r>
                        <a:rPr lang="en-US" dirty="0"/>
                        <a:t>MILD</a:t>
                      </a:r>
                      <a:endParaRPr lang="en-IN" dirty="0"/>
                    </a:p>
                  </a:txBody>
                  <a:tcPr/>
                </a:tc>
                <a:tc>
                  <a:txBody>
                    <a:bodyPr/>
                    <a:lstStyle/>
                    <a:p>
                      <a:r>
                        <a:rPr lang="en-US" dirty="0"/>
                        <a:t>4/9</a:t>
                      </a:r>
                      <a:endParaRPr lang="en-IN" dirty="0"/>
                    </a:p>
                  </a:txBody>
                  <a:tcPr/>
                </a:tc>
                <a:tc>
                  <a:txBody>
                    <a:bodyPr/>
                    <a:lstStyle/>
                    <a:p>
                      <a:r>
                        <a:rPr lang="en-US" dirty="0"/>
                        <a:t>2/5</a:t>
                      </a:r>
                      <a:endParaRPr lang="en-IN" dirty="0"/>
                    </a:p>
                  </a:txBody>
                  <a:tcPr/>
                </a:tc>
                <a:extLst>
                  <a:ext uri="{0D108BD9-81ED-4DB2-BD59-A6C34878D82A}">
                    <a16:rowId xmlns:a16="http://schemas.microsoft.com/office/drawing/2014/main" val="1251721257"/>
                  </a:ext>
                </a:extLst>
              </a:tr>
              <a:tr h="370840">
                <a:tc>
                  <a:txBody>
                    <a:bodyPr/>
                    <a:lstStyle/>
                    <a:p>
                      <a:r>
                        <a:rPr lang="en-US" dirty="0"/>
                        <a:t>COOL</a:t>
                      </a:r>
                      <a:endParaRPr lang="en-IN" dirty="0"/>
                    </a:p>
                  </a:txBody>
                  <a:tcPr/>
                </a:tc>
                <a:tc>
                  <a:txBody>
                    <a:bodyPr/>
                    <a:lstStyle/>
                    <a:p>
                      <a:r>
                        <a:rPr lang="en-US" dirty="0"/>
                        <a:t>3/9</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1793714299"/>
                  </a:ext>
                </a:extLst>
              </a:tr>
            </a:tbl>
          </a:graphicData>
        </a:graphic>
      </p:graphicFrame>
      <p:graphicFrame>
        <p:nvGraphicFramePr>
          <p:cNvPr id="5" name="Table 4">
            <a:extLst>
              <a:ext uri="{FF2B5EF4-FFF2-40B4-BE49-F238E27FC236}">
                <a16:creationId xmlns:a16="http://schemas.microsoft.com/office/drawing/2014/main" id="{628631B9-80DF-4AF3-AE85-050FBA8E54C1}"/>
              </a:ext>
            </a:extLst>
          </p:cNvPr>
          <p:cNvGraphicFramePr>
            <a:graphicFrameLocks noGrp="1"/>
          </p:cNvGraphicFramePr>
          <p:nvPr>
            <p:extLst>
              <p:ext uri="{D42A27DB-BD31-4B8C-83A1-F6EECF244321}">
                <p14:modId xmlns:p14="http://schemas.microsoft.com/office/powerpoint/2010/main" val="4287918875"/>
              </p:ext>
            </p:extLst>
          </p:nvPr>
        </p:nvGraphicFramePr>
        <p:xfrm>
          <a:off x="2031998" y="5229523"/>
          <a:ext cx="8127999" cy="1483360"/>
        </p:xfrm>
        <a:graphic>
          <a:graphicData uri="http://schemas.openxmlformats.org/drawingml/2006/table">
            <a:tbl>
              <a:tblPr firstRow="1" bandRow="1">
                <a:tableStyleId>{7DF18680-E054-41AD-8BC1-D1AEF772440D}</a:tableStyleId>
              </a:tblPr>
              <a:tblGrid>
                <a:gridCol w="2709333">
                  <a:extLst>
                    <a:ext uri="{9D8B030D-6E8A-4147-A177-3AD203B41FA5}">
                      <a16:colId xmlns:a16="http://schemas.microsoft.com/office/drawing/2014/main" val="2495166253"/>
                    </a:ext>
                  </a:extLst>
                </a:gridCol>
                <a:gridCol w="2709333">
                  <a:extLst>
                    <a:ext uri="{9D8B030D-6E8A-4147-A177-3AD203B41FA5}">
                      <a16:colId xmlns:a16="http://schemas.microsoft.com/office/drawing/2014/main" val="2409646971"/>
                    </a:ext>
                  </a:extLst>
                </a:gridCol>
                <a:gridCol w="2709333">
                  <a:extLst>
                    <a:ext uri="{9D8B030D-6E8A-4147-A177-3AD203B41FA5}">
                      <a16:colId xmlns:a16="http://schemas.microsoft.com/office/drawing/2014/main" val="2467041550"/>
                    </a:ext>
                  </a:extLst>
                </a:gridCol>
              </a:tblGrid>
              <a:tr h="370840">
                <a:tc>
                  <a:txBody>
                    <a:bodyPr/>
                    <a:lstStyle/>
                    <a:p>
                      <a:r>
                        <a:rPr lang="en-US" dirty="0"/>
                        <a:t>HUMIDITY</a:t>
                      </a:r>
                      <a:endParaRPr lang="en-IN" dirty="0"/>
                    </a:p>
                  </a:txBody>
                  <a:tcPr/>
                </a:tc>
                <a:tc>
                  <a:txBody>
                    <a:bodyPr/>
                    <a:lstStyle/>
                    <a:p>
                      <a:r>
                        <a:rPr lang="en-US" dirty="0"/>
                        <a:t>YES</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2011681960"/>
                  </a:ext>
                </a:extLst>
              </a:tr>
              <a:tr h="370840">
                <a:tc>
                  <a:txBody>
                    <a:bodyPr/>
                    <a:lstStyle/>
                    <a:p>
                      <a:r>
                        <a:rPr lang="en-US" dirty="0"/>
                        <a:t>HIGH</a:t>
                      </a:r>
                      <a:endParaRPr lang="en-IN" dirty="0"/>
                    </a:p>
                  </a:txBody>
                  <a:tcPr/>
                </a:tc>
                <a:tc>
                  <a:txBody>
                    <a:bodyPr/>
                    <a:lstStyle/>
                    <a:p>
                      <a:r>
                        <a:rPr lang="en-US" dirty="0"/>
                        <a:t>3/9</a:t>
                      </a:r>
                      <a:endParaRPr lang="en-IN" dirty="0"/>
                    </a:p>
                  </a:txBody>
                  <a:tcPr/>
                </a:tc>
                <a:tc>
                  <a:txBody>
                    <a:bodyPr/>
                    <a:lstStyle/>
                    <a:p>
                      <a:r>
                        <a:rPr lang="en-US" dirty="0"/>
                        <a:t>4/5</a:t>
                      </a:r>
                      <a:endParaRPr lang="en-IN" dirty="0"/>
                    </a:p>
                  </a:txBody>
                  <a:tcPr/>
                </a:tc>
                <a:extLst>
                  <a:ext uri="{0D108BD9-81ED-4DB2-BD59-A6C34878D82A}">
                    <a16:rowId xmlns:a16="http://schemas.microsoft.com/office/drawing/2014/main" val="246728779"/>
                  </a:ext>
                </a:extLst>
              </a:tr>
              <a:tr h="370840">
                <a:tc>
                  <a:txBody>
                    <a:bodyPr/>
                    <a:lstStyle/>
                    <a:p>
                      <a:r>
                        <a:rPr lang="en-US" dirty="0"/>
                        <a:t>NORMAL</a:t>
                      </a:r>
                      <a:endParaRPr lang="en-IN" dirty="0"/>
                    </a:p>
                  </a:txBody>
                  <a:tcPr/>
                </a:tc>
                <a:tc>
                  <a:txBody>
                    <a:bodyPr/>
                    <a:lstStyle/>
                    <a:p>
                      <a:r>
                        <a:rPr lang="en-US" dirty="0"/>
                        <a:t>6/9</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2589750750"/>
                  </a:ext>
                </a:extLst>
              </a:tr>
              <a:tr h="370840">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400331943"/>
                  </a:ext>
                </a:extLst>
              </a:tr>
            </a:tbl>
          </a:graphicData>
        </a:graphic>
      </p:graphicFrame>
    </p:spTree>
    <p:extLst>
      <p:ext uri="{BB962C8B-B14F-4D97-AF65-F5344CB8AC3E}">
        <p14:creationId xmlns:p14="http://schemas.microsoft.com/office/powerpoint/2010/main" val="29775293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59439F4-2791-460A-B964-F4A08CD2D2C6}"/>
              </a:ext>
            </a:extLst>
          </p:cNvPr>
          <p:cNvGraphicFramePr>
            <a:graphicFrameLocks noGrp="1"/>
          </p:cNvGraphicFramePr>
          <p:nvPr>
            <p:extLst>
              <p:ext uri="{D42A27DB-BD31-4B8C-83A1-F6EECF244321}">
                <p14:modId xmlns:p14="http://schemas.microsoft.com/office/powerpoint/2010/main" val="2480834873"/>
              </p:ext>
            </p:extLst>
          </p:nvPr>
        </p:nvGraphicFramePr>
        <p:xfrm>
          <a:off x="2032000" y="719666"/>
          <a:ext cx="8127999" cy="1112520"/>
        </p:xfrm>
        <a:graphic>
          <a:graphicData uri="http://schemas.openxmlformats.org/drawingml/2006/table">
            <a:tbl>
              <a:tblPr firstRow="1" bandRow="1">
                <a:tableStyleId>{073A0DAA-6AF3-43AB-8588-CEC1D06C72B9}</a:tableStyleId>
              </a:tblPr>
              <a:tblGrid>
                <a:gridCol w="2709333">
                  <a:extLst>
                    <a:ext uri="{9D8B030D-6E8A-4147-A177-3AD203B41FA5}">
                      <a16:colId xmlns:a16="http://schemas.microsoft.com/office/drawing/2014/main" val="1537068771"/>
                    </a:ext>
                  </a:extLst>
                </a:gridCol>
                <a:gridCol w="2709333">
                  <a:extLst>
                    <a:ext uri="{9D8B030D-6E8A-4147-A177-3AD203B41FA5}">
                      <a16:colId xmlns:a16="http://schemas.microsoft.com/office/drawing/2014/main" val="1244170153"/>
                    </a:ext>
                  </a:extLst>
                </a:gridCol>
                <a:gridCol w="2709333">
                  <a:extLst>
                    <a:ext uri="{9D8B030D-6E8A-4147-A177-3AD203B41FA5}">
                      <a16:colId xmlns:a16="http://schemas.microsoft.com/office/drawing/2014/main" val="2983615375"/>
                    </a:ext>
                  </a:extLst>
                </a:gridCol>
              </a:tblGrid>
              <a:tr h="370840">
                <a:tc>
                  <a:txBody>
                    <a:bodyPr/>
                    <a:lstStyle/>
                    <a:p>
                      <a:r>
                        <a:rPr lang="en-US" dirty="0"/>
                        <a:t>WIND</a:t>
                      </a:r>
                      <a:endParaRPr lang="en-IN" dirty="0"/>
                    </a:p>
                  </a:txBody>
                  <a:tcPr/>
                </a:tc>
                <a:tc>
                  <a:txBody>
                    <a:bodyPr/>
                    <a:lstStyle/>
                    <a:p>
                      <a:r>
                        <a:rPr lang="en-US" dirty="0"/>
                        <a:t>YES</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1945210234"/>
                  </a:ext>
                </a:extLst>
              </a:tr>
              <a:tr h="370840">
                <a:tc>
                  <a:txBody>
                    <a:bodyPr/>
                    <a:lstStyle/>
                    <a:p>
                      <a:r>
                        <a:rPr lang="en-US" dirty="0"/>
                        <a:t>STRONG</a:t>
                      </a:r>
                      <a:endParaRPr lang="en-IN" dirty="0"/>
                    </a:p>
                  </a:txBody>
                  <a:tcPr/>
                </a:tc>
                <a:tc>
                  <a:txBody>
                    <a:bodyPr/>
                    <a:lstStyle/>
                    <a:p>
                      <a:r>
                        <a:rPr lang="en-US" dirty="0"/>
                        <a:t>3/9</a:t>
                      </a:r>
                      <a:endParaRPr lang="en-IN" dirty="0"/>
                    </a:p>
                  </a:txBody>
                  <a:tcPr/>
                </a:tc>
                <a:tc>
                  <a:txBody>
                    <a:bodyPr/>
                    <a:lstStyle/>
                    <a:p>
                      <a:r>
                        <a:rPr lang="en-US" dirty="0"/>
                        <a:t>3/5</a:t>
                      </a:r>
                      <a:endParaRPr lang="en-IN" dirty="0"/>
                    </a:p>
                  </a:txBody>
                  <a:tcPr/>
                </a:tc>
                <a:extLst>
                  <a:ext uri="{0D108BD9-81ED-4DB2-BD59-A6C34878D82A}">
                    <a16:rowId xmlns:a16="http://schemas.microsoft.com/office/drawing/2014/main" val="921496098"/>
                  </a:ext>
                </a:extLst>
              </a:tr>
              <a:tr h="370840">
                <a:tc>
                  <a:txBody>
                    <a:bodyPr/>
                    <a:lstStyle/>
                    <a:p>
                      <a:r>
                        <a:rPr lang="en-US" dirty="0"/>
                        <a:t>WEAK</a:t>
                      </a:r>
                      <a:endParaRPr lang="en-IN" dirty="0"/>
                    </a:p>
                  </a:txBody>
                  <a:tcPr/>
                </a:tc>
                <a:tc>
                  <a:txBody>
                    <a:bodyPr/>
                    <a:lstStyle/>
                    <a:p>
                      <a:r>
                        <a:rPr lang="en-US" dirty="0"/>
                        <a:t>6/9</a:t>
                      </a:r>
                      <a:endParaRPr lang="en-IN" dirty="0"/>
                    </a:p>
                  </a:txBody>
                  <a:tcPr/>
                </a:tc>
                <a:tc>
                  <a:txBody>
                    <a:bodyPr/>
                    <a:lstStyle/>
                    <a:p>
                      <a:r>
                        <a:rPr lang="en-US" dirty="0"/>
                        <a:t>2/5</a:t>
                      </a:r>
                      <a:endParaRPr lang="en-IN" dirty="0"/>
                    </a:p>
                  </a:txBody>
                  <a:tcPr/>
                </a:tc>
                <a:extLst>
                  <a:ext uri="{0D108BD9-81ED-4DB2-BD59-A6C34878D82A}">
                    <a16:rowId xmlns:a16="http://schemas.microsoft.com/office/drawing/2014/main" val="404753192"/>
                  </a:ext>
                </a:extLst>
              </a:tr>
            </a:tbl>
          </a:graphicData>
        </a:graphic>
      </p:graphicFrame>
      <p:sp>
        <p:nvSpPr>
          <p:cNvPr id="3" name="Rectangle 2">
            <a:extLst>
              <a:ext uri="{FF2B5EF4-FFF2-40B4-BE49-F238E27FC236}">
                <a16:creationId xmlns:a16="http://schemas.microsoft.com/office/drawing/2014/main" id="{196C1EB3-ED8A-4CE1-8EB9-586748F12DCC}"/>
              </a:ext>
            </a:extLst>
          </p:cNvPr>
          <p:cNvSpPr/>
          <p:nvPr/>
        </p:nvSpPr>
        <p:spPr>
          <a:xfrm>
            <a:off x="4262385" y="2106201"/>
            <a:ext cx="350743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TEST PHASE</a:t>
            </a:r>
          </a:p>
        </p:txBody>
      </p:sp>
      <p:sp>
        <p:nvSpPr>
          <p:cNvPr id="4" name="TextBox 3">
            <a:extLst>
              <a:ext uri="{FF2B5EF4-FFF2-40B4-BE49-F238E27FC236}">
                <a16:creationId xmlns:a16="http://schemas.microsoft.com/office/drawing/2014/main" id="{8E81DDAA-3A51-4B72-83BE-A503F943E5F2}"/>
              </a:ext>
            </a:extLst>
          </p:cNvPr>
          <p:cNvSpPr txBox="1"/>
          <p:nvPr/>
        </p:nvSpPr>
        <p:spPr>
          <a:xfrm>
            <a:off x="1722268" y="3666478"/>
            <a:ext cx="6881436" cy="1754326"/>
          </a:xfrm>
          <a:prstGeom prst="rect">
            <a:avLst/>
          </a:prstGeom>
          <a:noFill/>
        </p:spPr>
        <p:txBody>
          <a:bodyPr wrap="none" rtlCol="0">
            <a:spAutoFit/>
          </a:bodyPr>
          <a:lstStyle/>
          <a:p>
            <a:r>
              <a:rPr lang="en-US" dirty="0"/>
              <a:t>TEST PHASE</a:t>
            </a:r>
          </a:p>
          <a:p>
            <a:r>
              <a:rPr lang="en-US" dirty="0"/>
              <a:t>----GIVEN A NEW INSTANCE PREDICT ITS LABEL</a:t>
            </a:r>
          </a:p>
          <a:p>
            <a:r>
              <a:rPr lang="en-US" dirty="0"/>
              <a:t>X’=(OUTLOOK=SUNNY, TEMP=COOL, HUMIDITY= HIGH, WIND= STRONG</a:t>
            </a:r>
          </a:p>
          <a:p>
            <a:endParaRPr lang="en-US" dirty="0"/>
          </a:p>
          <a:p>
            <a:r>
              <a:rPr lang="en-US" dirty="0"/>
              <a:t>LOOK UP TABLES ACHIEVED IN THE LEARNING PHASE</a:t>
            </a:r>
          </a:p>
          <a:p>
            <a:endParaRPr lang="en-IN" dirty="0"/>
          </a:p>
        </p:txBody>
      </p:sp>
    </p:spTree>
    <p:extLst>
      <p:ext uri="{BB962C8B-B14F-4D97-AF65-F5344CB8AC3E}">
        <p14:creationId xmlns:p14="http://schemas.microsoft.com/office/powerpoint/2010/main" val="283812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4F6C047-7114-4282-B0EE-56154DF38ACB}"/>
              </a:ext>
            </a:extLst>
          </p:cNvPr>
          <p:cNvSpPr/>
          <p:nvPr/>
        </p:nvSpPr>
        <p:spPr>
          <a:xfrm>
            <a:off x="1035728" y="346229"/>
            <a:ext cx="10120544" cy="65694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The Case of Business Analytics</a:t>
            </a:r>
            <a:endParaRPr lang="en-IN" dirty="0">
              <a:solidFill>
                <a:schemeClr val="accent6">
                  <a:lumMod val="50000"/>
                </a:schemeClr>
              </a:solidFill>
            </a:endParaRPr>
          </a:p>
        </p:txBody>
      </p:sp>
      <p:sp>
        <p:nvSpPr>
          <p:cNvPr id="3" name="Rectangle: Rounded Corners 2">
            <a:extLst>
              <a:ext uri="{FF2B5EF4-FFF2-40B4-BE49-F238E27FC236}">
                <a16:creationId xmlns:a16="http://schemas.microsoft.com/office/drawing/2014/main" id="{C070B217-1709-4D2E-BF1E-E9A1054753D4}"/>
              </a:ext>
            </a:extLst>
          </p:cNvPr>
          <p:cNvSpPr/>
          <p:nvPr/>
        </p:nvSpPr>
        <p:spPr>
          <a:xfrm>
            <a:off x="958788" y="1371587"/>
            <a:ext cx="3774088" cy="261448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B3AE79A6-7C30-4501-B6B8-71870C419F57}"/>
              </a:ext>
            </a:extLst>
          </p:cNvPr>
          <p:cNvSpPr/>
          <p:nvPr/>
        </p:nvSpPr>
        <p:spPr>
          <a:xfrm>
            <a:off x="4865177" y="3220573"/>
            <a:ext cx="3480829" cy="270231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0ADB8821-C5B1-4401-B26B-618A34D78C7C}"/>
              </a:ext>
            </a:extLst>
          </p:cNvPr>
          <p:cNvSpPr/>
          <p:nvPr/>
        </p:nvSpPr>
        <p:spPr>
          <a:xfrm>
            <a:off x="8478307" y="4571670"/>
            <a:ext cx="3340831" cy="225492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FBDFC407-9234-4031-9519-8BF44B804D5A}"/>
              </a:ext>
            </a:extLst>
          </p:cNvPr>
          <p:cNvSpPr txBox="1"/>
          <p:nvPr/>
        </p:nvSpPr>
        <p:spPr>
          <a:xfrm>
            <a:off x="958788" y="2019672"/>
            <a:ext cx="3826817" cy="1815882"/>
          </a:xfrm>
          <a:prstGeom prst="rect">
            <a:avLst/>
          </a:prstGeom>
          <a:noFill/>
        </p:spPr>
        <p:txBody>
          <a:bodyPr wrap="none" rtlCol="0">
            <a:spAutoFit/>
          </a:bodyPr>
          <a:lstStyle/>
          <a:p>
            <a:pPr marL="285750" indent="-285750">
              <a:buFont typeface="Wingdings" panose="05000000000000000000" pitchFamily="2" charset="2"/>
              <a:buChar char="v"/>
            </a:pPr>
            <a:r>
              <a:rPr lang="en-US" sz="1600" dirty="0"/>
              <a:t>The business environment today is </a:t>
            </a:r>
          </a:p>
          <a:p>
            <a:r>
              <a:rPr lang="en-US" sz="1600" dirty="0"/>
              <a:t>      Most complex than ever before.</a:t>
            </a:r>
          </a:p>
          <a:p>
            <a:endParaRPr lang="en-US" sz="1600" dirty="0"/>
          </a:p>
          <a:p>
            <a:pPr marL="285750" indent="-285750">
              <a:buFont typeface="Wingdings" panose="05000000000000000000" pitchFamily="2" charset="2"/>
              <a:buChar char="v"/>
            </a:pPr>
            <a:r>
              <a:rPr lang="en-US" sz="1600" dirty="0"/>
              <a:t>Business are expected to be diligently</a:t>
            </a:r>
          </a:p>
          <a:p>
            <a:r>
              <a:rPr lang="en-US" sz="1600" dirty="0"/>
              <a:t>      Responsible for customer satisfaction </a:t>
            </a:r>
          </a:p>
          <a:p>
            <a:r>
              <a:rPr lang="en-US" sz="1600" dirty="0"/>
              <a:t>      Customer increasing demand for various</a:t>
            </a:r>
          </a:p>
          <a:p>
            <a:r>
              <a:rPr lang="en-US" sz="1600" dirty="0"/>
              <a:t>      Stake holders</a:t>
            </a:r>
            <a:endParaRPr lang="en-IN" sz="1600" dirty="0"/>
          </a:p>
        </p:txBody>
      </p:sp>
      <p:sp>
        <p:nvSpPr>
          <p:cNvPr id="7" name="Rectangle 6">
            <a:extLst>
              <a:ext uri="{FF2B5EF4-FFF2-40B4-BE49-F238E27FC236}">
                <a16:creationId xmlns:a16="http://schemas.microsoft.com/office/drawing/2014/main" id="{3C6700C9-4B82-4E68-94D3-4D436865FFA4}"/>
              </a:ext>
            </a:extLst>
          </p:cNvPr>
          <p:cNvSpPr/>
          <p:nvPr/>
        </p:nvSpPr>
        <p:spPr>
          <a:xfrm>
            <a:off x="1718460" y="1558007"/>
            <a:ext cx="2036135" cy="461665"/>
          </a:xfrm>
          <a:prstGeom prst="rect">
            <a:avLst/>
          </a:prstGeom>
          <a:noFill/>
        </p:spPr>
        <p:txBody>
          <a:bodyPr wrap="none" lIns="91440" tIns="45720" rIns="91440" bIns="45720">
            <a:spAutoFit/>
          </a:bodyPr>
          <a:lstStyle/>
          <a:p>
            <a:pPr algn="ctr"/>
            <a:r>
              <a:rPr lang="en-US"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Business Need</a:t>
            </a:r>
          </a:p>
        </p:txBody>
      </p:sp>
      <p:sp>
        <p:nvSpPr>
          <p:cNvPr id="8" name="Rectangle 7">
            <a:extLst>
              <a:ext uri="{FF2B5EF4-FFF2-40B4-BE49-F238E27FC236}">
                <a16:creationId xmlns:a16="http://schemas.microsoft.com/office/drawing/2014/main" id="{0BF4D471-4B36-4320-9DCA-76BAB890D44F}"/>
              </a:ext>
            </a:extLst>
          </p:cNvPr>
          <p:cNvSpPr/>
          <p:nvPr/>
        </p:nvSpPr>
        <p:spPr>
          <a:xfrm>
            <a:off x="5650125" y="3234501"/>
            <a:ext cx="1566454"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Solution</a:t>
            </a:r>
          </a:p>
        </p:txBody>
      </p:sp>
      <p:sp>
        <p:nvSpPr>
          <p:cNvPr id="9" name="TextBox 8">
            <a:extLst>
              <a:ext uri="{FF2B5EF4-FFF2-40B4-BE49-F238E27FC236}">
                <a16:creationId xmlns:a16="http://schemas.microsoft.com/office/drawing/2014/main" id="{5E7D4281-8FBE-4296-9D9D-C260A5CFE4FE}"/>
              </a:ext>
            </a:extLst>
          </p:cNvPr>
          <p:cNvSpPr txBox="1"/>
          <p:nvPr/>
        </p:nvSpPr>
        <p:spPr>
          <a:xfrm>
            <a:off x="4997478" y="3703069"/>
            <a:ext cx="2871748" cy="2031325"/>
          </a:xfrm>
          <a:prstGeom prst="rect">
            <a:avLst/>
          </a:prstGeom>
          <a:noFill/>
        </p:spPr>
        <p:txBody>
          <a:bodyPr wrap="none" rtlCol="0">
            <a:spAutoFit/>
          </a:bodyPr>
          <a:lstStyle/>
          <a:p>
            <a:pPr marL="285750" indent="-285750">
              <a:buFont typeface="Wingdings" panose="05000000000000000000" pitchFamily="2" charset="2"/>
              <a:buChar char="v"/>
            </a:pPr>
            <a:r>
              <a:rPr lang="en-US" dirty="0"/>
              <a:t>Organization have been </a:t>
            </a:r>
          </a:p>
          <a:p>
            <a:r>
              <a:rPr lang="en-US" dirty="0"/>
              <a:t>     Turning to Analytics.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Survey by IBM about 83%</a:t>
            </a:r>
          </a:p>
          <a:p>
            <a:r>
              <a:rPr lang="en-US" dirty="0"/>
              <a:t>     Of CIOs have singled out</a:t>
            </a:r>
          </a:p>
          <a:p>
            <a:r>
              <a:rPr lang="en-US" dirty="0"/>
              <a:t>     To Business intelligence</a:t>
            </a:r>
          </a:p>
          <a:p>
            <a:r>
              <a:rPr lang="en-US" dirty="0"/>
              <a:t>     And Analytics.</a:t>
            </a:r>
            <a:endParaRPr lang="en-IN" dirty="0"/>
          </a:p>
        </p:txBody>
      </p:sp>
      <p:sp>
        <p:nvSpPr>
          <p:cNvPr id="10" name="Rectangle 9">
            <a:extLst>
              <a:ext uri="{FF2B5EF4-FFF2-40B4-BE49-F238E27FC236}">
                <a16:creationId xmlns:a16="http://schemas.microsoft.com/office/drawing/2014/main" id="{87FB5015-FA5D-4E9F-BE9B-8FC97198DE56}"/>
              </a:ext>
            </a:extLst>
          </p:cNvPr>
          <p:cNvSpPr/>
          <p:nvPr/>
        </p:nvSpPr>
        <p:spPr>
          <a:xfrm>
            <a:off x="9521298" y="4718731"/>
            <a:ext cx="1015021" cy="523220"/>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Goals</a:t>
            </a:r>
          </a:p>
        </p:txBody>
      </p:sp>
      <p:sp>
        <p:nvSpPr>
          <p:cNvPr id="11" name="TextBox 10">
            <a:extLst>
              <a:ext uri="{FF2B5EF4-FFF2-40B4-BE49-F238E27FC236}">
                <a16:creationId xmlns:a16="http://schemas.microsoft.com/office/drawing/2014/main" id="{54798219-BDCF-4655-8404-36D7D25C561A}"/>
              </a:ext>
            </a:extLst>
          </p:cNvPr>
          <p:cNvSpPr txBox="1"/>
          <p:nvPr/>
        </p:nvSpPr>
        <p:spPr>
          <a:xfrm>
            <a:off x="9395663" y="5397507"/>
            <a:ext cx="1506118" cy="1200329"/>
          </a:xfrm>
          <a:prstGeom prst="rect">
            <a:avLst/>
          </a:prstGeom>
          <a:noFill/>
        </p:spPr>
        <p:txBody>
          <a:bodyPr wrap="none" rtlCol="0">
            <a:spAutoFit/>
          </a:bodyPr>
          <a:lstStyle/>
          <a:p>
            <a:r>
              <a:rPr lang="en-US" dirty="0"/>
              <a:t>Major Goals</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Max. Profit</a:t>
            </a:r>
          </a:p>
          <a:p>
            <a:pPr marL="285750" indent="-285750">
              <a:buFont typeface="Wingdings" panose="05000000000000000000" pitchFamily="2" charset="2"/>
              <a:buChar char="v"/>
            </a:pPr>
            <a:r>
              <a:rPr lang="en-IN" dirty="0"/>
              <a:t>Opt. Cost</a:t>
            </a:r>
            <a:endParaRPr lang="en-US" dirty="0"/>
          </a:p>
        </p:txBody>
      </p:sp>
    </p:spTree>
    <p:extLst>
      <p:ext uri="{BB962C8B-B14F-4D97-AF65-F5344CB8AC3E}">
        <p14:creationId xmlns:p14="http://schemas.microsoft.com/office/powerpoint/2010/main" val="14682385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6E7574-3404-4133-9A19-EAA445E3CED4}"/>
              </a:ext>
            </a:extLst>
          </p:cNvPr>
          <p:cNvGraphicFramePr>
            <a:graphicFrameLocks noGrp="1"/>
          </p:cNvGraphicFramePr>
          <p:nvPr>
            <p:extLst>
              <p:ext uri="{D42A27DB-BD31-4B8C-83A1-F6EECF244321}">
                <p14:modId xmlns:p14="http://schemas.microsoft.com/office/powerpoint/2010/main" val="2244043599"/>
              </p:ext>
            </p:extLst>
          </p:nvPr>
        </p:nvGraphicFramePr>
        <p:xfrm>
          <a:off x="2032000" y="719666"/>
          <a:ext cx="8128000" cy="3302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97070781"/>
                    </a:ext>
                  </a:extLst>
                </a:gridCol>
                <a:gridCol w="4064000">
                  <a:extLst>
                    <a:ext uri="{9D8B030D-6E8A-4147-A177-3AD203B41FA5}">
                      <a16:colId xmlns:a16="http://schemas.microsoft.com/office/drawing/2014/main" val="884636171"/>
                    </a:ext>
                  </a:extLst>
                </a:gridCol>
              </a:tblGrid>
              <a:tr h="370840">
                <a:tc>
                  <a:txBody>
                    <a:bodyPr/>
                    <a:lstStyle/>
                    <a:p>
                      <a:r>
                        <a:rPr lang="en-US" dirty="0"/>
                        <a:t>YES PLAY</a:t>
                      </a:r>
                      <a:endParaRPr lang="en-IN" dirty="0"/>
                    </a:p>
                  </a:txBody>
                  <a:tcPr/>
                </a:tc>
                <a:tc>
                  <a:txBody>
                    <a:bodyPr/>
                    <a:lstStyle/>
                    <a:p>
                      <a:endParaRPr lang="en-IN"/>
                    </a:p>
                  </a:txBody>
                  <a:tcPr/>
                </a:tc>
                <a:extLst>
                  <a:ext uri="{0D108BD9-81ED-4DB2-BD59-A6C34878D82A}">
                    <a16:rowId xmlns:a16="http://schemas.microsoft.com/office/drawing/2014/main" val="1194612923"/>
                  </a:ext>
                </a:extLst>
              </a:tr>
              <a:tr h="370840">
                <a:tc>
                  <a:txBody>
                    <a:bodyPr/>
                    <a:lstStyle/>
                    <a:p>
                      <a:r>
                        <a:rPr lang="en-US" dirty="0"/>
                        <a:t>P(OUTLOOK=SUNNY|PLAY=YES)=2/9</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P(OUTLOOK=SUNNY|PLAY=NO)=3/5</a:t>
                      </a:r>
                      <a:endParaRPr lang="en-IN" dirty="0"/>
                    </a:p>
                    <a:p>
                      <a:endParaRPr lang="en-IN" dirty="0"/>
                    </a:p>
                  </a:txBody>
                  <a:tcPr/>
                </a:tc>
                <a:extLst>
                  <a:ext uri="{0D108BD9-81ED-4DB2-BD59-A6C34878D82A}">
                    <a16:rowId xmlns:a16="http://schemas.microsoft.com/office/drawing/2014/main" val="3549594741"/>
                  </a:ext>
                </a:extLst>
              </a:tr>
              <a:tr h="370840">
                <a:tc>
                  <a:txBody>
                    <a:bodyPr/>
                    <a:lstStyle/>
                    <a:p>
                      <a:r>
                        <a:rPr lang="en-US" dirty="0"/>
                        <a:t>P(TEMP=COOL|PLAY=YES)=3/9</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P(TEMP=COOL|PLAY=NO)=1/5</a:t>
                      </a:r>
                      <a:endParaRPr lang="en-IN" dirty="0"/>
                    </a:p>
                    <a:p>
                      <a:endParaRPr lang="en-IN" dirty="0"/>
                    </a:p>
                  </a:txBody>
                  <a:tcPr/>
                </a:tc>
                <a:extLst>
                  <a:ext uri="{0D108BD9-81ED-4DB2-BD59-A6C34878D82A}">
                    <a16:rowId xmlns:a16="http://schemas.microsoft.com/office/drawing/2014/main" val="1901500151"/>
                  </a:ext>
                </a:extLst>
              </a:tr>
              <a:tr h="370840">
                <a:tc>
                  <a:txBody>
                    <a:bodyPr/>
                    <a:lstStyle/>
                    <a:p>
                      <a:r>
                        <a:rPr lang="en-US" dirty="0"/>
                        <a:t>P(HUMIDITY=HIGH|PLAY=YES)=3/9</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P(HUMIDITY=HIGH|PLAY=NO)=4/5</a:t>
                      </a:r>
                      <a:endParaRPr lang="en-IN" dirty="0"/>
                    </a:p>
                    <a:p>
                      <a:endParaRPr lang="en-IN" dirty="0"/>
                    </a:p>
                  </a:txBody>
                  <a:tcPr/>
                </a:tc>
                <a:extLst>
                  <a:ext uri="{0D108BD9-81ED-4DB2-BD59-A6C34878D82A}">
                    <a16:rowId xmlns:a16="http://schemas.microsoft.com/office/drawing/2014/main" val="3535556594"/>
                  </a:ext>
                </a:extLst>
              </a:tr>
              <a:tr h="370840">
                <a:tc>
                  <a:txBody>
                    <a:bodyPr/>
                    <a:lstStyle/>
                    <a:p>
                      <a:r>
                        <a:rPr lang="en-US" dirty="0"/>
                        <a:t>P(WIND=STRONG|PLAY=YES)=3/9</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P(WIND=STRONG|PLAY=NO)=3/5</a:t>
                      </a:r>
                      <a:endParaRPr lang="en-IN" dirty="0"/>
                    </a:p>
                    <a:p>
                      <a:endParaRPr lang="en-IN" dirty="0"/>
                    </a:p>
                  </a:txBody>
                  <a:tcPr/>
                </a:tc>
                <a:extLst>
                  <a:ext uri="{0D108BD9-81ED-4DB2-BD59-A6C34878D82A}">
                    <a16:rowId xmlns:a16="http://schemas.microsoft.com/office/drawing/2014/main" val="3129757549"/>
                  </a:ext>
                </a:extLst>
              </a:tr>
              <a:tr h="370840">
                <a:tc>
                  <a:txBody>
                    <a:bodyPr/>
                    <a:lstStyle/>
                    <a:p>
                      <a:r>
                        <a:rPr lang="en-US" dirty="0"/>
                        <a:t>P(PLAY=YES)=9/14</a:t>
                      </a:r>
                      <a:endParaRPr lang="en-IN" dirty="0"/>
                    </a:p>
                  </a:txBody>
                  <a:tcPr/>
                </a:tc>
                <a:tc>
                  <a:txBody>
                    <a:bodyPr/>
                    <a:lstStyle/>
                    <a:p>
                      <a:r>
                        <a:rPr lang="en-US" dirty="0"/>
                        <a:t>P(PLAY=NO)=5/14</a:t>
                      </a:r>
                      <a:endParaRPr lang="en-IN" dirty="0"/>
                    </a:p>
                  </a:txBody>
                  <a:tcPr/>
                </a:tc>
                <a:extLst>
                  <a:ext uri="{0D108BD9-81ED-4DB2-BD59-A6C34878D82A}">
                    <a16:rowId xmlns:a16="http://schemas.microsoft.com/office/drawing/2014/main" val="2588637629"/>
                  </a:ext>
                </a:extLst>
              </a:tr>
            </a:tbl>
          </a:graphicData>
        </a:graphic>
      </p:graphicFrame>
      <p:sp>
        <p:nvSpPr>
          <p:cNvPr id="4" name="TextBox 3">
            <a:extLst>
              <a:ext uri="{FF2B5EF4-FFF2-40B4-BE49-F238E27FC236}">
                <a16:creationId xmlns:a16="http://schemas.microsoft.com/office/drawing/2014/main" id="{3583D415-4A63-4869-83C5-B74DF46B9C8B}"/>
              </a:ext>
            </a:extLst>
          </p:cNvPr>
          <p:cNvSpPr txBox="1"/>
          <p:nvPr/>
        </p:nvSpPr>
        <p:spPr>
          <a:xfrm>
            <a:off x="1944209" y="4938005"/>
            <a:ext cx="4460195" cy="1354217"/>
          </a:xfrm>
          <a:prstGeom prst="rect">
            <a:avLst/>
          </a:prstGeom>
          <a:noFill/>
        </p:spPr>
        <p:txBody>
          <a:bodyPr wrap="none" rtlCol="0">
            <a:spAutoFit/>
          </a:bodyPr>
          <a:lstStyle/>
          <a:p>
            <a:r>
              <a:rPr lang="en-US" sz="2800" b="1" dirty="0"/>
              <a:t>TEST PHASE </a:t>
            </a:r>
          </a:p>
          <a:p>
            <a:pPr marL="285750" indent="-285750">
              <a:buFont typeface="Wingdings" panose="05000000000000000000" pitchFamily="2" charset="2"/>
              <a:buChar char="v"/>
            </a:pPr>
            <a:r>
              <a:rPr lang="en-US" dirty="0"/>
              <a:t>GIVEN INSTANCE PREDICT THE CONDITION</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DECISION MAKING WITH THE MAP RULE</a:t>
            </a:r>
            <a:endParaRPr lang="en-IN" dirty="0"/>
          </a:p>
        </p:txBody>
      </p:sp>
    </p:spTree>
    <p:extLst>
      <p:ext uri="{BB962C8B-B14F-4D97-AF65-F5344CB8AC3E}">
        <p14:creationId xmlns:p14="http://schemas.microsoft.com/office/powerpoint/2010/main" val="723971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6745D0-32F5-4B61-9497-EB2C6C268BB3}"/>
              </a:ext>
            </a:extLst>
          </p:cNvPr>
          <p:cNvSpPr txBox="1"/>
          <p:nvPr/>
        </p:nvSpPr>
        <p:spPr>
          <a:xfrm>
            <a:off x="532660" y="568171"/>
            <a:ext cx="10690684" cy="5539978"/>
          </a:xfrm>
          <a:prstGeom prst="rect">
            <a:avLst/>
          </a:prstGeom>
          <a:noFill/>
        </p:spPr>
        <p:txBody>
          <a:bodyPr wrap="none" rtlCol="0">
            <a:spAutoFit/>
          </a:bodyPr>
          <a:lstStyle/>
          <a:p>
            <a:r>
              <a:rPr lang="en-US" sz="2400" b="1" dirty="0"/>
              <a:t>P(YES|X’)=[P(SUNNY|YES)P(COOL|YES)P(HIGH|YES)P(STRONG|YES)] P(PLAY=YES)</a:t>
            </a:r>
          </a:p>
          <a:p>
            <a:r>
              <a:rPr lang="en-US" sz="2400" b="1" dirty="0"/>
              <a:t>P(YES|X’)= (2/9)*(3/9)*(3/9)*(3/9)*(9/14)</a:t>
            </a:r>
          </a:p>
          <a:p>
            <a:r>
              <a:rPr lang="en-US" sz="2400" b="1" dirty="0"/>
              <a:t>P(YES|X’)            =0.0053</a:t>
            </a:r>
            <a:endParaRPr lang="en-US" dirty="0"/>
          </a:p>
          <a:p>
            <a:endParaRPr lang="en-US" dirty="0"/>
          </a:p>
          <a:p>
            <a:r>
              <a:rPr lang="en-US" sz="2400" b="1" dirty="0"/>
              <a:t>P(NO|X’)=[P(SUNNY|NO)P(COOL|NO)P(HIGH|NO)P(STRONG|NO)] P(PLAY=NO)</a:t>
            </a:r>
          </a:p>
          <a:p>
            <a:r>
              <a:rPr lang="en-US" sz="2400" b="1" dirty="0"/>
              <a:t>P(NO|X’)= (3/5)*(1/5)*(4/5)*(3/5)*(5/14)</a:t>
            </a:r>
          </a:p>
          <a:p>
            <a:r>
              <a:rPr lang="en-US" sz="2400" b="1" dirty="0"/>
              <a:t>P(NO|X’)            =0.0206</a:t>
            </a:r>
          </a:p>
          <a:p>
            <a:endParaRPr lang="en-US" dirty="0"/>
          </a:p>
          <a:p>
            <a:endParaRPr lang="en-US" dirty="0"/>
          </a:p>
          <a:p>
            <a:endParaRPr lang="en-US" dirty="0"/>
          </a:p>
          <a:p>
            <a:r>
              <a:rPr lang="en-US" sz="2400" b="1" dirty="0"/>
              <a:t>P(|X’)=[P(SUNNY)P(COOL)P(HIGH)P(STRONG)])=(5/14*4/14*7/14*6/14)=0.021865</a:t>
            </a:r>
          </a:p>
          <a:p>
            <a:r>
              <a:rPr lang="en-US" sz="2400" b="1" dirty="0"/>
              <a:t>P(yes)=0.0053/0.021865= 0.2424=24%</a:t>
            </a:r>
          </a:p>
          <a:p>
            <a:r>
              <a:rPr lang="en-US" sz="2400" b="1" dirty="0"/>
              <a:t>N(no)=0.0206/0.021865=0.9421=94%</a:t>
            </a:r>
          </a:p>
          <a:p>
            <a:endParaRPr lang="en-US" sz="2400" b="1" dirty="0"/>
          </a:p>
          <a:p>
            <a:r>
              <a:rPr lang="en-US" sz="2400" b="1" dirty="0"/>
              <a:t>We say our final outcome is NO</a:t>
            </a:r>
          </a:p>
          <a:p>
            <a:endParaRPr lang="en-IN" dirty="0"/>
          </a:p>
        </p:txBody>
      </p:sp>
    </p:spTree>
    <p:extLst>
      <p:ext uri="{BB962C8B-B14F-4D97-AF65-F5344CB8AC3E}">
        <p14:creationId xmlns:p14="http://schemas.microsoft.com/office/powerpoint/2010/main" val="3523068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043695-4C68-4F6E-9788-87FF6CB004DD}"/>
              </a:ext>
            </a:extLst>
          </p:cNvPr>
          <p:cNvSpPr txBox="1"/>
          <p:nvPr/>
        </p:nvSpPr>
        <p:spPr>
          <a:xfrm>
            <a:off x="1225118" y="665825"/>
            <a:ext cx="4579395" cy="1600438"/>
          </a:xfrm>
          <a:prstGeom prst="rect">
            <a:avLst/>
          </a:prstGeom>
          <a:noFill/>
        </p:spPr>
        <p:txBody>
          <a:bodyPr wrap="none" rtlCol="0">
            <a:spAutoFit/>
          </a:bodyPr>
          <a:lstStyle/>
          <a:p>
            <a:r>
              <a:rPr lang="en-US" sz="4400" dirty="0"/>
              <a:t>Analysis of variable</a:t>
            </a:r>
          </a:p>
          <a:p>
            <a:endParaRPr lang="en-US" dirty="0"/>
          </a:p>
          <a:p>
            <a:pPr marL="285750" indent="-285750">
              <a:buFont typeface="Wingdings" panose="05000000000000000000" pitchFamily="2" charset="2"/>
              <a:buChar char="v"/>
            </a:pPr>
            <a:r>
              <a:rPr lang="en-US" dirty="0"/>
              <a:t>Uni-variate</a:t>
            </a:r>
          </a:p>
          <a:p>
            <a:pPr marL="285750" indent="-285750">
              <a:buFont typeface="Wingdings" panose="05000000000000000000" pitchFamily="2" charset="2"/>
              <a:buChar char="v"/>
            </a:pPr>
            <a:r>
              <a:rPr lang="en-US" dirty="0"/>
              <a:t>Bi-variate</a:t>
            </a:r>
          </a:p>
        </p:txBody>
      </p:sp>
      <p:pic>
        <p:nvPicPr>
          <p:cNvPr id="3" name="Picture 2">
            <a:extLst>
              <a:ext uri="{FF2B5EF4-FFF2-40B4-BE49-F238E27FC236}">
                <a16:creationId xmlns:a16="http://schemas.microsoft.com/office/drawing/2014/main" id="{36269215-3568-49A2-AC41-5A21A58B1E1C}"/>
              </a:ext>
            </a:extLst>
          </p:cNvPr>
          <p:cNvPicPr>
            <a:picLocks noChangeAspect="1"/>
          </p:cNvPicPr>
          <p:nvPr/>
        </p:nvPicPr>
        <p:blipFill>
          <a:blip r:embed="rId2"/>
          <a:stretch>
            <a:fillRect/>
          </a:stretch>
        </p:blipFill>
        <p:spPr>
          <a:xfrm>
            <a:off x="4927106" y="2769832"/>
            <a:ext cx="5805961" cy="3746377"/>
          </a:xfrm>
          <a:prstGeom prst="rect">
            <a:avLst/>
          </a:prstGeom>
        </p:spPr>
      </p:pic>
      <p:sp>
        <p:nvSpPr>
          <p:cNvPr id="4" name="Rectangle 3">
            <a:extLst>
              <a:ext uri="{FF2B5EF4-FFF2-40B4-BE49-F238E27FC236}">
                <a16:creationId xmlns:a16="http://schemas.microsoft.com/office/drawing/2014/main" id="{555D4E0A-BAE8-4921-8841-9C0F0906397A}"/>
              </a:ext>
            </a:extLst>
          </p:cNvPr>
          <p:cNvSpPr/>
          <p:nvPr/>
        </p:nvSpPr>
        <p:spPr>
          <a:xfrm>
            <a:off x="5329411" y="5614672"/>
            <a:ext cx="1603709" cy="369332"/>
          </a:xfrm>
          <a:prstGeom prst="rect">
            <a:avLst/>
          </a:prstGeom>
        </p:spPr>
        <p:txBody>
          <a:bodyPr wrap="none">
            <a:spAutoFit/>
          </a:bodyPr>
          <a:lstStyle/>
          <a:p>
            <a:r>
              <a:rPr lang="en-IN" dirty="0"/>
              <a:t>Blood-Pressure</a:t>
            </a:r>
          </a:p>
        </p:txBody>
      </p:sp>
      <p:sp>
        <p:nvSpPr>
          <p:cNvPr id="5" name="Rectangle 4">
            <a:extLst>
              <a:ext uri="{FF2B5EF4-FFF2-40B4-BE49-F238E27FC236}">
                <a16:creationId xmlns:a16="http://schemas.microsoft.com/office/drawing/2014/main" id="{77E3C51B-C902-4BC1-A2ED-F5FE4893AD4E}"/>
              </a:ext>
            </a:extLst>
          </p:cNvPr>
          <p:cNvSpPr/>
          <p:nvPr/>
        </p:nvSpPr>
        <p:spPr>
          <a:xfrm>
            <a:off x="5190590" y="2250874"/>
            <a:ext cx="2393797" cy="584775"/>
          </a:xfrm>
          <a:prstGeom prst="rect">
            <a:avLst/>
          </a:prstGeom>
        </p:spPr>
        <p:txBody>
          <a:bodyPr wrap="none">
            <a:spAutoFit/>
          </a:bodyPr>
          <a:lstStyle/>
          <a:p>
            <a:pPr marL="285750" indent="-285750">
              <a:buFont typeface="Wingdings" panose="05000000000000000000" pitchFamily="2" charset="2"/>
              <a:buChar char="v"/>
            </a:pPr>
            <a:r>
              <a:rPr lang="en-US" sz="3200" dirty="0"/>
              <a:t>Uni-variate</a:t>
            </a:r>
          </a:p>
        </p:txBody>
      </p:sp>
      <p:pic>
        <p:nvPicPr>
          <p:cNvPr id="6" name="Picture 5">
            <a:extLst>
              <a:ext uri="{FF2B5EF4-FFF2-40B4-BE49-F238E27FC236}">
                <a16:creationId xmlns:a16="http://schemas.microsoft.com/office/drawing/2014/main" id="{7F09926F-84B5-49C0-8165-137357EEF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726" y="3253940"/>
            <a:ext cx="3299534" cy="2387364"/>
          </a:xfrm>
          <a:prstGeom prst="rect">
            <a:avLst/>
          </a:prstGeom>
        </p:spPr>
      </p:pic>
    </p:spTree>
    <p:extLst>
      <p:ext uri="{BB962C8B-B14F-4D97-AF65-F5344CB8AC3E}">
        <p14:creationId xmlns:p14="http://schemas.microsoft.com/office/powerpoint/2010/main" val="2177096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A4C9A8-78C5-4347-86BB-375AF05A5271}"/>
              </a:ext>
            </a:extLst>
          </p:cNvPr>
          <p:cNvPicPr>
            <a:picLocks noChangeAspect="1"/>
          </p:cNvPicPr>
          <p:nvPr/>
        </p:nvPicPr>
        <p:blipFill>
          <a:blip r:embed="rId2"/>
          <a:stretch>
            <a:fillRect/>
          </a:stretch>
        </p:blipFill>
        <p:spPr>
          <a:xfrm>
            <a:off x="1136342" y="1251752"/>
            <a:ext cx="9916357" cy="5362112"/>
          </a:xfrm>
          <a:prstGeom prst="rect">
            <a:avLst/>
          </a:prstGeom>
        </p:spPr>
      </p:pic>
      <p:sp>
        <p:nvSpPr>
          <p:cNvPr id="3" name="Rectangle 2">
            <a:extLst>
              <a:ext uri="{FF2B5EF4-FFF2-40B4-BE49-F238E27FC236}">
                <a16:creationId xmlns:a16="http://schemas.microsoft.com/office/drawing/2014/main" id="{0B69314C-665B-4D4B-AC00-795B62470C69}"/>
              </a:ext>
            </a:extLst>
          </p:cNvPr>
          <p:cNvSpPr/>
          <p:nvPr/>
        </p:nvSpPr>
        <p:spPr>
          <a:xfrm>
            <a:off x="1809428" y="666977"/>
            <a:ext cx="2137316" cy="584775"/>
          </a:xfrm>
          <a:prstGeom prst="rect">
            <a:avLst/>
          </a:prstGeom>
        </p:spPr>
        <p:txBody>
          <a:bodyPr wrap="none">
            <a:spAutoFit/>
          </a:bodyPr>
          <a:lstStyle/>
          <a:p>
            <a:pPr marL="285750" indent="-285750">
              <a:buFont typeface="Wingdings" panose="05000000000000000000" pitchFamily="2" charset="2"/>
              <a:buChar char="v"/>
            </a:pPr>
            <a:r>
              <a:rPr lang="en-US" sz="3200" dirty="0"/>
              <a:t>Bi-variate</a:t>
            </a:r>
          </a:p>
        </p:txBody>
      </p:sp>
    </p:spTree>
    <p:extLst>
      <p:ext uri="{BB962C8B-B14F-4D97-AF65-F5344CB8AC3E}">
        <p14:creationId xmlns:p14="http://schemas.microsoft.com/office/powerpoint/2010/main" val="17465214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018B82-ED36-4BDF-9AA8-D9AB9BE03BBC}"/>
              </a:ext>
            </a:extLst>
          </p:cNvPr>
          <p:cNvSpPr/>
          <p:nvPr/>
        </p:nvSpPr>
        <p:spPr>
          <a:xfrm>
            <a:off x="2496878" y="259646"/>
            <a:ext cx="6612323" cy="1323439"/>
          </a:xfrm>
          <a:prstGeom prst="rect">
            <a:avLst/>
          </a:prstGeom>
          <a:noFill/>
        </p:spPr>
        <p:txBody>
          <a:bodyPr wrap="none" lIns="91440" tIns="45720" rIns="91440" bIns="45720">
            <a:spAutoFit/>
          </a:bodyPr>
          <a:lstStyle/>
          <a:p>
            <a:pPr algn="ctr"/>
            <a:r>
              <a:rPr lang="en-US" sz="8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ML---LIBRARIES</a:t>
            </a:r>
          </a:p>
        </p:txBody>
      </p:sp>
      <p:sp>
        <p:nvSpPr>
          <p:cNvPr id="3" name="TextBox 2">
            <a:extLst>
              <a:ext uri="{FF2B5EF4-FFF2-40B4-BE49-F238E27FC236}">
                <a16:creationId xmlns:a16="http://schemas.microsoft.com/office/drawing/2014/main" id="{62353D6F-4C8E-47BB-89F5-1ED7030DCD49}"/>
              </a:ext>
            </a:extLst>
          </p:cNvPr>
          <p:cNvSpPr txBox="1"/>
          <p:nvPr/>
        </p:nvSpPr>
        <p:spPr>
          <a:xfrm>
            <a:off x="1260629" y="2095130"/>
            <a:ext cx="8758873" cy="4031873"/>
          </a:xfrm>
          <a:prstGeom prst="rect">
            <a:avLst/>
          </a:prstGeom>
          <a:noFill/>
        </p:spPr>
        <p:txBody>
          <a:bodyPr wrap="none" rtlCol="0">
            <a:spAutoFit/>
          </a:bodyPr>
          <a:lstStyle/>
          <a:p>
            <a:r>
              <a:rPr lang="en-US" sz="3200" dirty="0"/>
              <a:t>TOP 5 PACKAGES THAT ONE SHOULD KNOW ABOUT</a:t>
            </a:r>
          </a:p>
          <a:p>
            <a:endParaRPr lang="en-US" sz="3200" dirty="0"/>
          </a:p>
          <a:p>
            <a:pPr marL="457200" lvl="0" indent="-457200">
              <a:buFont typeface="Wingdings" panose="05000000000000000000" pitchFamily="2" charset="2"/>
              <a:buChar char="v"/>
            </a:pPr>
            <a:r>
              <a:rPr lang="en-IN" sz="3200" dirty="0"/>
              <a:t>SCIPY</a:t>
            </a:r>
          </a:p>
          <a:p>
            <a:pPr marL="457200" lvl="0" indent="-457200">
              <a:buFont typeface="Wingdings" panose="05000000000000000000" pitchFamily="2" charset="2"/>
              <a:buChar char="v"/>
            </a:pPr>
            <a:r>
              <a:rPr lang="en-IN" sz="3200" dirty="0"/>
              <a:t>NUMPY</a:t>
            </a:r>
          </a:p>
          <a:p>
            <a:pPr marL="457200" lvl="0" indent="-457200">
              <a:buFont typeface="Wingdings" panose="05000000000000000000" pitchFamily="2" charset="2"/>
              <a:buChar char="v"/>
            </a:pPr>
            <a:r>
              <a:rPr lang="en-IN" sz="3200" dirty="0"/>
              <a:t>MATPLOTLIB</a:t>
            </a:r>
          </a:p>
          <a:p>
            <a:pPr marL="457200" lvl="0" indent="-457200">
              <a:buFont typeface="Wingdings" panose="05000000000000000000" pitchFamily="2" charset="2"/>
              <a:buChar char="v"/>
            </a:pPr>
            <a:r>
              <a:rPr lang="en-IN" sz="3200" dirty="0"/>
              <a:t>PANDAS</a:t>
            </a:r>
          </a:p>
          <a:p>
            <a:pPr marL="457200" lvl="0" indent="-457200">
              <a:buFont typeface="Wingdings" panose="05000000000000000000" pitchFamily="2" charset="2"/>
              <a:buChar char="v"/>
            </a:pPr>
            <a:r>
              <a:rPr lang="en-IN" sz="3200" dirty="0"/>
              <a:t>SEABORN</a:t>
            </a:r>
          </a:p>
          <a:p>
            <a:pPr marL="457200" indent="-457200">
              <a:buFont typeface="Wingdings" panose="05000000000000000000" pitchFamily="2" charset="2"/>
              <a:buChar char="v"/>
            </a:pPr>
            <a:r>
              <a:rPr lang="en-IN" sz="3200" dirty="0"/>
              <a:t>SCIKIT-LEARN</a:t>
            </a:r>
            <a:r>
              <a:rPr lang="en-US" sz="3200" dirty="0"/>
              <a:t> </a:t>
            </a:r>
            <a:endParaRPr lang="en-IN" sz="3200" dirty="0"/>
          </a:p>
        </p:txBody>
      </p:sp>
      <p:pic>
        <p:nvPicPr>
          <p:cNvPr id="5" name="Picture 4">
            <a:extLst>
              <a:ext uri="{FF2B5EF4-FFF2-40B4-BE49-F238E27FC236}">
                <a16:creationId xmlns:a16="http://schemas.microsoft.com/office/drawing/2014/main" id="{8824F626-B3E6-4CC3-B610-EE8AD240AE13}"/>
              </a:ext>
            </a:extLst>
          </p:cNvPr>
          <p:cNvPicPr>
            <a:picLocks noChangeAspect="1"/>
          </p:cNvPicPr>
          <p:nvPr/>
        </p:nvPicPr>
        <p:blipFill>
          <a:blip r:embed="rId2"/>
          <a:stretch>
            <a:fillRect/>
          </a:stretch>
        </p:blipFill>
        <p:spPr>
          <a:xfrm>
            <a:off x="5122416" y="2780930"/>
            <a:ext cx="6427433" cy="3657600"/>
          </a:xfrm>
          <a:prstGeom prst="rect">
            <a:avLst/>
          </a:prstGeom>
        </p:spPr>
      </p:pic>
    </p:spTree>
    <p:extLst>
      <p:ext uri="{BB962C8B-B14F-4D97-AF65-F5344CB8AC3E}">
        <p14:creationId xmlns:p14="http://schemas.microsoft.com/office/powerpoint/2010/main" val="25676741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D86546-972D-493D-850E-8C52494A7D32}"/>
              </a:ext>
            </a:extLst>
          </p:cNvPr>
          <p:cNvSpPr txBox="1"/>
          <p:nvPr/>
        </p:nvSpPr>
        <p:spPr>
          <a:xfrm>
            <a:off x="550416" y="568171"/>
            <a:ext cx="4052520" cy="523220"/>
          </a:xfrm>
          <a:prstGeom prst="rect">
            <a:avLst/>
          </a:prstGeom>
          <a:noFill/>
        </p:spPr>
        <p:txBody>
          <a:bodyPr wrap="none" rtlCol="0">
            <a:spAutoFit/>
          </a:bodyPr>
          <a:lstStyle/>
          <a:p>
            <a:r>
              <a:rPr lang="en-US" sz="2800" dirty="0">
                <a:solidFill>
                  <a:schemeClr val="accent2">
                    <a:lumMod val="50000"/>
                  </a:schemeClr>
                </a:solidFill>
              </a:rPr>
              <a:t>NumPy- Numerical Python</a:t>
            </a:r>
            <a:endParaRPr lang="en-IN" sz="2800" dirty="0">
              <a:solidFill>
                <a:schemeClr val="accent2">
                  <a:lumMod val="50000"/>
                </a:schemeClr>
              </a:solidFill>
            </a:endParaRPr>
          </a:p>
        </p:txBody>
      </p:sp>
      <p:sp>
        <p:nvSpPr>
          <p:cNvPr id="3" name="TextBox 2">
            <a:extLst>
              <a:ext uri="{FF2B5EF4-FFF2-40B4-BE49-F238E27FC236}">
                <a16:creationId xmlns:a16="http://schemas.microsoft.com/office/drawing/2014/main" id="{BF443900-7113-444A-85A0-22839A2B16C1}"/>
              </a:ext>
            </a:extLst>
          </p:cNvPr>
          <p:cNvSpPr txBox="1"/>
          <p:nvPr/>
        </p:nvSpPr>
        <p:spPr>
          <a:xfrm>
            <a:off x="665826" y="2201282"/>
            <a:ext cx="3937110" cy="646331"/>
          </a:xfrm>
          <a:prstGeom prst="rect">
            <a:avLst/>
          </a:prstGeom>
          <a:noFill/>
        </p:spPr>
        <p:txBody>
          <a:bodyPr wrap="square" rtlCol="0">
            <a:spAutoFit/>
          </a:bodyPr>
          <a:lstStyle/>
          <a:p>
            <a:r>
              <a:rPr lang="en-US" dirty="0"/>
              <a:t>It is the foundational packages for </a:t>
            </a:r>
          </a:p>
          <a:p>
            <a:r>
              <a:rPr lang="en-US" dirty="0"/>
              <a:t>scientific computing in python</a:t>
            </a:r>
            <a:endParaRPr lang="en-IN" dirty="0"/>
          </a:p>
        </p:txBody>
      </p:sp>
      <p:sp>
        <p:nvSpPr>
          <p:cNvPr id="4" name="TextBox 3">
            <a:extLst>
              <a:ext uri="{FF2B5EF4-FFF2-40B4-BE49-F238E27FC236}">
                <a16:creationId xmlns:a16="http://schemas.microsoft.com/office/drawing/2014/main" id="{3FBDEC9E-1154-4D8A-8439-9521E0AE187C}"/>
              </a:ext>
            </a:extLst>
          </p:cNvPr>
          <p:cNvSpPr txBox="1"/>
          <p:nvPr/>
        </p:nvSpPr>
        <p:spPr>
          <a:xfrm>
            <a:off x="7057748" y="5495277"/>
            <a:ext cx="4529125" cy="646331"/>
          </a:xfrm>
          <a:prstGeom prst="rect">
            <a:avLst/>
          </a:prstGeom>
          <a:noFill/>
        </p:spPr>
        <p:txBody>
          <a:bodyPr wrap="none" rtlCol="0">
            <a:spAutoFit/>
          </a:bodyPr>
          <a:lstStyle/>
          <a:p>
            <a:r>
              <a:rPr lang="en-US" dirty="0"/>
              <a:t>The majority of the module will be based</a:t>
            </a:r>
          </a:p>
          <a:p>
            <a:r>
              <a:rPr lang="en-US" dirty="0"/>
              <a:t>On </a:t>
            </a:r>
            <a:r>
              <a:rPr lang="en-US" dirty="0" err="1"/>
              <a:t>Numpy</a:t>
            </a:r>
            <a:r>
              <a:rPr lang="en-US" dirty="0"/>
              <a:t> and libraries built on top of </a:t>
            </a:r>
            <a:r>
              <a:rPr lang="en-US" dirty="0" err="1"/>
              <a:t>Numpy</a:t>
            </a:r>
            <a:endParaRPr lang="en-IN" dirty="0"/>
          </a:p>
        </p:txBody>
      </p:sp>
      <p:pic>
        <p:nvPicPr>
          <p:cNvPr id="5" name="Picture 4">
            <a:extLst>
              <a:ext uri="{FF2B5EF4-FFF2-40B4-BE49-F238E27FC236}">
                <a16:creationId xmlns:a16="http://schemas.microsoft.com/office/drawing/2014/main" id="{1DD7BD89-0099-4F90-A2B8-ED38F39BEB3F}"/>
              </a:ext>
            </a:extLst>
          </p:cNvPr>
          <p:cNvPicPr>
            <a:picLocks noChangeAspect="1"/>
          </p:cNvPicPr>
          <p:nvPr/>
        </p:nvPicPr>
        <p:blipFill>
          <a:blip r:embed="rId2"/>
          <a:stretch>
            <a:fillRect/>
          </a:stretch>
        </p:blipFill>
        <p:spPr>
          <a:xfrm>
            <a:off x="473474" y="4181383"/>
            <a:ext cx="4529125" cy="2223347"/>
          </a:xfrm>
          <a:prstGeom prst="rect">
            <a:avLst/>
          </a:prstGeom>
        </p:spPr>
      </p:pic>
      <p:pic>
        <p:nvPicPr>
          <p:cNvPr id="7" name="Picture 6">
            <a:extLst>
              <a:ext uri="{FF2B5EF4-FFF2-40B4-BE49-F238E27FC236}">
                <a16:creationId xmlns:a16="http://schemas.microsoft.com/office/drawing/2014/main" id="{F88FE5B5-DD68-4ACB-B111-3821D6B23F73}"/>
              </a:ext>
            </a:extLst>
          </p:cNvPr>
          <p:cNvPicPr>
            <a:picLocks noChangeAspect="1"/>
          </p:cNvPicPr>
          <p:nvPr/>
        </p:nvPicPr>
        <p:blipFill>
          <a:blip r:embed="rId3"/>
          <a:stretch>
            <a:fillRect/>
          </a:stretch>
        </p:blipFill>
        <p:spPr>
          <a:xfrm>
            <a:off x="5184560" y="1180730"/>
            <a:ext cx="5308314" cy="2015231"/>
          </a:xfrm>
          <a:prstGeom prst="rect">
            <a:avLst/>
          </a:prstGeom>
        </p:spPr>
      </p:pic>
    </p:spTree>
    <p:extLst>
      <p:ext uri="{BB962C8B-B14F-4D97-AF65-F5344CB8AC3E}">
        <p14:creationId xmlns:p14="http://schemas.microsoft.com/office/powerpoint/2010/main" val="23180015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9CC8F3-0525-4731-943C-672600CD17BE}"/>
              </a:ext>
            </a:extLst>
          </p:cNvPr>
          <p:cNvSpPr/>
          <p:nvPr/>
        </p:nvSpPr>
        <p:spPr>
          <a:xfrm>
            <a:off x="614038" y="736847"/>
            <a:ext cx="10413507" cy="37641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61EF8EED-34B8-4976-BDCD-4C00BE36AB7B}"/>
              </a:ext>
            </a:extLst>
          </p:cNvPr>
          <p:cNvSpPr txBox="1"/>
          <p:nvPr/>
        </p:nvSpPr>
        <p:spPr>
          <a:xfrm>
            <a:off x="683580" y="825623"/>
            <a:ext cx="1345305" cy="369332"/>
          </a:xfrm>
          <a:prstGeom prst="rect">
            <a:avLst/>
          </a:prstGeom>
          <a:noFill/>
        </p:spPr>
        <p:txBody>
          <a:bodyPr wrap="none" rtlCol="0">
            <a:spAutoFit/>
          </a:bodyPr>
          <a:lstStyle/>
          <a:p>
            <a:r>
              <a:rPr lang="en-US" dirty="0"/>
              <a:t>Also Provide</a:t>
            </a:r>
            <a:endParaRPr lang="en-IN" dirty="0"/>
          </a:p>
        </p:txBody>
      </p:sp>
      <p:sp>
        <p:nvSpPr>
          <p:cNvPr id="4" name="Rectangle 3">
            <a:extLst>
              <a:ext uri="{FF2B5EF4-FFF2-40B4-BE49-F238E27FC236}">
                <a16:creationId xmlns:a16="http://schemas.microsoft.com/office/drawing/2014/main" id="{636D9D08-EBB0-4998-83A5-678741552BCE}"/>
              </a:ext>
            </a:extLst>
          </p:cNvPr>
          <p:cNvSpPr/>
          <p:nvPr/>
        </p:nvSpPr>
        <p:spPr>
          <a:xfrm>
            <a:off x="932155" y="1283731"/>
            <a:ext cx="9534618" cy="7190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fast and Efficient multidimensional array object </a:t>
            </a:r>
            <a:r>
              <a:rPr lang="en-US" dirty="0" err="1">
                <a:solidFill>
                  <a:schemeClr val="tx1"/>
                </a:solidFill>
              </a:rPr>
              <a:t>ndarray</a:t>
            </a:r>
            <a:endParaRPr lang="en-IN" dirty="0">
              <a:solidFill>
                <a:schemeClr val="tx1"/>
              </a:solidFill>
            </a:endParaRPr>
          </a:p>
        </p:txBody>
      </p:sp>
      <p:sp>
        <p:nvSpPr>
          <p:cNvPr id="5" name="Rectangle 4">
            <a:extLst>
              <a:ext uri="{FF2B5EF4-FFF2-40B4-BE49-F238E27FC236}">
                <a16:creationId xmlns:a16="http://schemas.microsoft.com/office/drawing/2014/main" id="{1A7E6D20-4001-4116-9073-C3C81CCDDB60}"/>
              </a:ext>
            </a:extLst>
          </p:cNvPr>
          <p:cNvSpPr/>
          <p:nvPr/>
        </p:nvSpPr>
        <p:spPr>
          <a:xfrm>
            <a:off x="932154" y="2172405"/>
            <a:ext cx="9534617" cy="7546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Function for performing element wise computing and </a:t>
            </a:r>
            <a:r>
              <a:rPr lang="en-US" dirty="0" err="1">
                <a:solidFill>
                  <a:schemeClr val="tx1"/>
                </a:solidFill>
              </a:rPr>
              <a:t>maths</a:t>
            </a:r>
            <a:r>
              <a:rPr lang="en-US" dirty="0">
                <a:solidFill>
                  <a:schemeClr val="tx1"/>
                </a:solidFill>
              </a:rPr>
              <a:t> operation between array</a:t>
            </a:r>
            <a:endParaRPr lang="en-IN" dirty="0">
              <a:solidFill>
                <a:schemeClr val="tx1"/>
              </a:solidFill>
            </a:endParaRPr>
          </a:p>
        </p:txBody>
      </p:sp>
      <p:sp>
        <p:nvSpPr>
          <p:cNvPr id="6" name="Rectangle 5">
            <a:extLst>
              <a:ext uri="{FF2B5EF4-FFF2-40B4-BE49-F238E27FC236}">
                <a16:creationId xmlns:a16="http://schemas.microsoft.com/office/drawing/2014/main" id="{A3936623-A521-4929-B9F9-FA1D6A92CA82}"/>
              </a:ext>
            </a:extLst>
          </p:cNvPr>
          <p:cNvSpPr/>
          <p:nvPr/>
        </p:nvSpPr>
        <p:spPr>
          <a:xfrm>
            <a:off x="932153" y="3269607"/>
            <a:ext cx="9534617" cy="6880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Tools for reading and writing array based on dataset to disk</a:t>
            </a:r>
            <a:endParaRPr lang="en-IN" dirty="0">
              <a:solidFill>
                <a:schemeClr val="tx1"/>
              </a:solidFill>
            </a:endParaRPr>
          </a:p>
        </p:txBody>
      </p:sp>
      <p:sp>
        <p:nvSpPr>
          <p:cNvPr id="7" name="TextBox 6">
            <a:extLst>
              <a:ext uri="{FF2B5EF4-FFF2-40B4-BE49-F238E27FC236}">
                <a16:creationId xmlns:a16="http://schemas.microsoft.com/office/drawing/2014/main" id="{E43D5A80-4A6C-4D71-B3DD-43D6F98A3746}"/>
              </a:ext>
            </a:extLst>
          </p:cNvPr>
          <p:cNvSpPr txBox="1"/>
          <p:nvPr/>
        </p:nvSpPr>
        <p:spPr>
          <a:xfrm>
            <a:off x="614038" y="5001659"/>
            <a:ext cx="6255046" cy="923330"/>
          </a:xfrm>
          <a:prstGeom prst="rect">
            <a:avLst/>
          </a:prstGeom>
          <a:noFill/>
        </p:spPr>
        <p:txBody>
          <a:bodyPr wrap="none" rtlCol="0">
            <a:spAutoFit/>
          </a:bodyPr>
          <a:lstStyle/>
          <a:p>
            <a:pPr marL="285750" indent="-285750">
              <a:buFont typeface="Wingdings" panose="05000000000000000000" pitchFamily="2" charset="2"/>
              <a:buChar char="v"/>
            </a:pPr>
            <a:r>
              <a:rPr lang="en-US" b="1" dirty="0" err="1"/>
              <a:t>Ndarray</a:t>
            </a:r>
            <a:r>
              <a:rPr lang="en-US" b="1" dirty="0"/>
              <a:t>, a fast and space-efficient multidimensional array.</a:t>
            </a:r>
          </a:p>
          <a:p>
            <a:pPr marL="285750" indent="-285750">
              <a:buFont typeface="Wingdings" panose="05000000000000000000" pitchFamily="2" charset="2"/>
              <a:buChar char="v"/>
            </a:pPr>
            <a:r>
              <a:rPr lang="en-US" b="1" dirty="0"/>
              <a:t>Standard mathematical function for fast operation on entire </a:t>
            </a:r>
          </a:p>
          <a:p>
            <a:r>
              <a:rPr lang="en-US" b="1" dirty="0"/>
              <a:t>     array of data Without having to write loops</a:t>
            </a:r>
            <a:endParaRPr lang="en-IN" b="1" dirty="0"/>
          </a:p>
        </p:txBody>
      </p:sp>
    </p:spTree>
    <p:extLst>
      <p:ext uri="{BB962C8B-B14F-4D97-AF65-F5344CB8AC3E}">
        <p14:creationId xmlns:p14="http://schemas.microsoft.com/office/powerpoint/2010/main" val="5507014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9194B8-2BF0-463B-A953-8A7AD9E15917}"/>
              </a:ext>
            </a:extLst>
          </p:cNvPr>
          <p:cNvSpPr/>
          <p:nvPr/>
        </p:nvSpPr>
        <p:spPr>
          <a:xfrm>
            <a:off x="614038" y="736846"/>
            <a:ext cx="10413507" cy="483742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EEC0F467-416A-4B8C-9E3B-25A075F1FBD6}"/>
              </a:ext>
            </a:extLst>
          </p:cNvPr>
          <p:cNvSpPr txBox="1"/>
          <p:nvPr/>
        </p:nvSpPr>
        <p:spPr>
          <a:xfrm>
            <a:off x="683580" y="825623"/>
            <a:ext cx="1101071" cy="369332"/>
          </a:xfrm>
          <a:prstGeom prst="rect">
            <a:avLst/>
          </a:prstGeom>
          <a:noFill/>
        </p:spPr>
        <p:txBody>
          <a:bodyPr wrap="none" rtlCol="0">
            <a:spAutoFit/>
          </a:bodyPr>
          <a:lstStyle/>
          <a:p>
            <a:r>
              <a:rPr lang="en-US" dirty="0"/>
              <a:t>Useful for</a:t>
            </a:r>
            <a:endParaRPr lang="en-IN" dirty="0"/>
          </a:p>
        </p:txBody>
      </p:sp>
      <p:sp>
        <p:nvSpPr>
          <p:cNvPr id="4" name="Rectangle 3">
            <a:extLst>
              <a:ext uri="{FF2B5EF4-FFF2-40B4-BE49-F238E27FC236}">
                <a16:creationId xmlns:a16="http://schemas.microsoft.com/office/drawing/2014/main" id="{8FD600D8-CC1F-4726-81AF-BFB08883EE7D}"/>
              </a:ext>
            </a:extLst>
          </p:cNvPr>
          <p:cNvSpPr/>
          <p:nvPr/>
        </p:nvSpPr>
        <p:spPr>
          <a:xfrm>
            <a:off x="932155" y="1283730"/>
            <a:ext cx="9534618" cy="9711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Fast Vectorized array operation for data munging and cleaning </a:t>
            </a:r>
            <a:r>
              <a:rPr lang="en-US" dirty="0" err="1">
                <a:solidFill>
                  <a:schemeClr val="tx1"/>
                </a:solidFill>
              </a:rPr>
              <a:t>subsetting</a:t>
            </a:r>
            <a:r>
              <a:rPr lang="en-US" dirty="0">
                <a:solidFill>
                  <a:schemeClr val="tx1"/>
                </a:solidFill>
              </a:rPr>
              <a:t> and filtering, transformation any kind of computation</a:t>
            </a:r>
            <a:endParaRPr lang="en-IN" dirty="0">
              <a:solidFill>
                <a:schemeClr val="tx1"/>
              </a:solidFill>
            </a:endParaRPr>
          </a:p>
        </p:txBody>
      </p:sp>
      <p:sp>
        <p:nvSpPr>
          <p:cNvPr id="5" name="Rectangle 4">
            <a:extLst>
              <a:ext uri="{FF2B5EF4-FFF2-40B4-BE49-F238E27FC236}">
                <a16:creationId xmlns:a16="http://schemas.microsoft.com/office/drawing/2014/main" id="{CE338A7D-477A-4C1E-BB39-33F03EE88453}"/>
              </a:ext>
            </a:extLst>
          </p:cNvPr>
          <p:cNvSpPr/>
          <p:nvPr/>
        </p:nvSpPr>
        <p:spPr>
          <a:xfrm>
            <a:off x="932153" y="2768975"/>
            <a:ext cx="9534617" cy="7546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Common array </a:t>
            </a:r>
            <a:r>
              <a:rPr lang="en-US" dirty="0" err="1">
                <a:solidFill>
                  <a:schemeClr val="tx1"/>
                </a:solidFill>
              </a:rPr>
              <a:t>algo</a:t>
            </a:r>
            <a:r>
              <a:rPr lang="en-US" dirty="0">
                <a:solidFill>
                  <a:schemeClr val="tx1"/>
                </a:solidFill>
              </a:rPr>
              <a:t> like sorting unique set </a:t>
            </a:r>
            <a:r>
              <a:rPr lang="en-US" dirty="0" err="1">
                <a:solidFill>
                  <a:schemeClr val="tx1"/>
                </a:solidFill>
              </a:rPr>
              <a:t>opeartions</a:t>
            </a:r>
            <a:endParaRPr lang="en-IN" dirty="0">
              <a:solidFill>
                <a:schemeClr val="tx1"/>
              </a:solidFill>
            </a:endParaRPr>
          </a:p>
        </p:txBody>
      </p:sp>
      <p:sp>
        <p:nvSpPr>
          <p:cNvPr id="6" name="Rectangle 5">
            <a:extLst>
              <a:ext uri="{FF2B5EF4-FFF2-40B4-BE49-F238E27FC236}">
                <a16:creationId xmlns:a16="http://schemas.microsoft.com/office/drawing/2014/main" id="{64D5A4DB-2A12-4B37-87F8-E0BE2D233E56}"/>
              </a:ext>
            </a:extLst>
          </p:cNvPr>
          <p:cNvSpPr/>
          <p:nvPr/>
        </p:nvSpPr>
        <p:spPr>
          <a:xfrm>
            <a:off x="932153" y="4089025"/>
            <a:ext cx="9534617" cy="6880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Efficient descriptive statistics and aggregating/summarizing data</a:t>
            </a:r>
            <a:endParaRPr lang="en-IN" dirty="0">
              <a:solidFill>
                <a:schemeClr val="tx1"/>
              </a:solidFill>
            </a:endParaRPr>
          </a:p>
        </p:txBody>
      </p:sp>
    </p:spTree>
    <p:extLst>
      <p:ext uri="{BB962C8B-B14F-4D97-AF65-F5344CB8AC3E}">
        <p14:creationId xmlns:p14="http://schemas.microsoft.com/office/powerpoint/2010/main" val="3775769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8AED3-37AD-4FCB-BCAD-41549D5316F9}"/>
              </a:ext>
            </a:extLst>
          </p:cNvPr>
          <p:cNvSpPr/>
          <p:nvPr/>
        </p:nvSpPr>
        <p:spPr>
          <a:xfrm>
            <a:off x="300603" y="241917"/>
            <a:ext cx="4715280" cy="63741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A6AB922D-9E17-434A-8AEF-DB374842CA75}"/>
              </a:ext>
            </a:extLst>
          </p:cNvPr>
          <p:cNvSpPr txBox="1"/>
          <p:nvPr/>
        </p:nvSpPr>
        <p:spPr>
          <a:xfrm>
            <a:off x="483214" y="1424580"/>
            <a:ext cx="3682996" cy="5078313"/>
          </a:xfrm>
          <a:prstGeom prst="rect">
            <a:avLst/>
          </a:prstGeom>
          <a:noFill/>
        </p:spPr>
        <p:txBody>
          <a:bodyPr wrap="none" rtlCol="0">
            <a:spAutoFit/>
          </a:bodyPr>
          <a:lstStyle/>
          <a:p>
            <a:r>
              <a:rPr lang="en-US" dirty="0"/>
              <a:t>#import the library</a:t>
            </a:r>
          </a:p>
          <a:p>
            <a:pPr marL="285750" indent="-285750">
              <a:buFont typeface="Wingdings" panose="05000000000000000000" pitchFamily="2" charset="2"/>
              <a:buChar char="Ø"/>
            </a:pPr>
            <a:r>
              <a:rPr lang="en-US" dirty="0"/>
              <a:t>Import </a:t>
            </a:r>
            <a:r>
              <a:rPr lang="en-US" dirty="0" err="1"/>
              <a:t>numpy</a:t>
            </a:r>
            <a:r>
              <a:rPr lang="en-US" dirty="0"/>
              <a:t> as np</a:t>
            </a:r>
          </a:p>
          <a:p>
            <a:pPr marL="285750" indent="-285750">
              <a:buFont typeface="Wingdings" panose="05000000000000000000" pitchFamily="2" charset="2"/>
              <a:buChar char="Ø"/>
            </a:pPr>
            <a:endParaRPr lang="en-US" dirty="0"/>
          </a:p>
          <a:p>
            <a:r>
              <a:rPr lang="en-US" dirty="0"/>
              <a:t># define a list</a:t>
            </a:r>
          </a:p>
          <a:p>
            <a:pPr marL="285750" indent="-285750">
              <a:buFont typeface="Wingdings" panose="05000000000000000000" pitchFamily="2" charset="2"/>
              <a:buChar char="Ø"/>
            </a:pPr>
            <a:r>
              <a:rPr lang="en-US" dirty="0"/>
              <a:t>data1=[[1,2,3],[4,5,6]]</a:t>
            </a:r>
          </a:p>
          <a:p>
            <a:endParaRPr lang="en-US" dirty="0"/>
          </a:p>
          <a:p>
            <a:r>
              <a:rPr lang="en-US" dirty="0"/>
              <a:t>#Create an array from the list</a:t>
            </a:r>
          </a:p>
          <a:p>
            <a:pPr marL="285750" indent="-285750">
              <a:buFont typeface="Wingdings" panose="05000000000000000000" pitchFamily="2" charset="2"/>
              <a:buChar char="Ø"/>
            </a:pPr>
            <a:r>
              <a:rPr lang="en-US" dirty="0"/>
              <a:t>arr1=</a:t>
            </a:r>
            <a:r>
              <a:rPr lang="en-US" dirty="0" err="1"/>
              <a:t>np.array</a:t>
            </a:r>
            <a:r>
              <a:rPr lang="en-US" dirty="0"/>
              <a:t>(data1)</a:t>
            </a:r>
          </a:p>
          <a:p>
            <a:pPr marL="285750" indent="-285750">
              <a:buFont typeface="Wingdings" panose="05000000000000000000" pitchFamily="2" charset="2"/>
              <a:buChar char="Ø"/>
            </a:pPr>
            <a:endParaRPr lang="en-US" dirty="0"/>
          </a:p>
          <a:p>
            <a:r>
              <a:rPr lang="en-US" dirty="0"/>
              <a:t># find the Dimensionality of the array</a:t>
            </a:r>
          </a:p>
          <a:p>
            <a:pPr marL="285750" indent="-285750">
              <a:buFont typeface="Wingdings" panose="05000000000000000000" pitchFamily="2" charset="2"/>
              <a:buChar char="Ø"/>
            </a:pPr>
            <a:r>
              <a:rPr lang="en-US" dirty="0"/>
              <a:t>arr1.ndim</a:t>
            </a:r>
          </a:p>
          <a:p>
            <a:endParaRPr lang="en-US" dirty="0"/>
          </a:p>
          <a:p>
            <a:r>
              <a:rPr lang="en-US" dirty="0"/>
              <a:t># find Shape of the array</a:t>
            </a:r>
          </a:p>
          <a:p>
            <a:pPr marL="285750" indent="-285750">
              <a:buFont typeface="Wingdings" panose="05000000000000000000" pitchFamily="2" charset="2"/>
              <a:buChar char="Ø"/>
            </a:pPr>
            <a:r>
              <a:rPr lang="en-US" dirty="0"/>
              <a:t>arr1.shape</a:t>
            </a:r>
          </a:p>
          <a:p>
            <a:pPr marL="285750" indent="-285750">
              <a:buFont typeface="Wingdings" panose="05000000000000000000" pitchFamily="2" charset="2"/>
              <a:buChar char="Ø"/>
            </a:pPr>
            <a:endParaRPr lang="en-US" dirty="0"/>
          </a:p>
          <a:p>
            <a:r>
              <a:rPr lang="en-US" dirty="0"/>
              <a:t># the data type that array holds</a:t>
            </a:r>
          </a:p>
          <a:p>
            <a:pPr marL="285750" indent="-285750">
              <a:buFont typeface="Wingdings" panose="05000000000000000000" pitchFamily="2" charset="2"/>
              <a:buChar char="Ø"/>
            </a:pPr>
            <a:r>
              <a:rPr lang="en-US" dirty="0"/>
              <a:t>arr1.dtype</a:t>
            </a:r>
          </a:p>
          <a:p>
            <a:pPr marL="285750" indent="-285750">
              <a:buFont typeface="Wingdings" panose="05000000000000000000" pitchFamily="2" charset="2"/>
              <a:buChar char="Ø"/>
            </a:pPr>
            <a:endParaRPr lang="en-IN" dirty="0"/>
          </a:p>
        </p:txBody>
      </p:sp>
      <p:sp>
        <p:nvSpPr>
          <p:cNvPr id="4" name="Rectangle 3">
            <a:extLst>
              <a:ext uri="{FF2B5EF4-FFF2-40B4-BE49-F238E27FC236}">
                <a16:creationId xmlns:a16="http://schemas.microsoft.com/office/drawing/2014/main" id="{0475B4BB-A947-48EA-B8E6-8C7983C70DB3}"/>
              </a:ext>
            </a:extLst>
          </p:cNvPr>
          <p:cNvSpPr/>
          <p:nvPr/>
        </p:nvSpPr>
        <p:spPr>
          <a:xfrm>
            <a:off x="483214" y="540861"/>
            <a:ext cx="3004797"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Creating </a:t>
            </a:r>
            <a:r>
              <a:rPr lang="en-US" sz="3200" b="0" cap="none" spc="0" dirty="0" err="1">
                <a:ln w="0"/>
                <a:solidFill>
                  <a:schemeClr val="tx1"/>
                </a:solidFill>
                <a:effectLst>
                  <a:outerShdw blurRad="38100" dist="19050" dir="2700000" algn="tl" rotWithShape="0">
                    <a:schemeClr val="dk1">
                      <a:alpha val="40000"/>
                    </a:schemeClr>
                  </a:outerShdw>
                </a:effectLst>
              </a:rPr>
              <a:t>Ndarray</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C017824C-D3F6-455C-8444-81EECE86D01D}"/>
              </a:ext>
            </a:extLst>
          </p:cNvPr>
          <p:cNvSpPr/>
          <p:nvPr/>
        </p:nvSpPr>
        <p:spPr>
          <a:xfrm>
            <a:off x="5646198" y="241917"/>
            <a:ext cx="6245199" cy="626097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958BB5C-A4BE-4D9E-8D18-E7FEF27981B7}"/>
              </a:ext>
            </a:extLst>
          </p:cNvPr>
          <p:cNvSpPr txBox="1"/>
          <p:nvPr/>
        </p:nvSpPr>
        <p:spPr>
          <a:xfrm>
            <a:off x="5877017" y="371583"/>
            <a:ext cx="5939161" cy="923330"/>
          </a:xfrm>
          <a:prstGeom prst="rect">
            <a:avLst/>
          </a:prstGeom>
          <a:noFill/>
        </p:spPr>
        <p:txBody>
          <a:bodyPr wrap="square" rtlCol="0">
            <a:spAutoFit/>
          </a:bodyPr>
          <a:lstStyle/>
          <a:p>
            <a:r>
              <a:rPr lang="en-US" b="1" dirty="0"/>
              <a:t>Creating a simple array</a:t>
            </a:r>
            <a:r>
              <a:rPr lang="en-US" dirty="0"/>
              <a:t>: we will use the standard convention of always using :</a:t>
            </a:r>
          </a:p>
          <a:p>
            <a:r>
              <a:rPr lang="en-US" b="1" dirty="0"/>
              <a:t>Import </a:t>
            </a:r>
            <a:r>
              <a:rPr lang="en-US" b="1" dirty="0" err="1"/>
              <a:t>numpy</a:t>
            </a:r>
            <a:r>
              <a:rPr lang="en-US" b="1" dirty="0"/>
              <a:t> as np</a:t>
            </a:r>
            <a:endParaRPr lang="en-IN" b="1" dirty="0"/>
          </a:p>
        </p:txBody>
      </p:sp>
      <p:sp>
        <p:nvSpPr>
          <p:cNvPr id="7" name="TextBox 6">
            <a:extLst>
              <a:ext uri="{FF2B5EF4-FFF2-40B4-BE49-F238E27FC236}">
                <a16:creationId xmlns:a16="http://schemas.microsoft.com/office/drawing/2014/main" id="{876BFD31-F7DA-4874-937E-748EEC37B0A2}"/>
              </a:ext>
            </a:extLst>
          </p:cNvPr>
          <p:cNvSpPr txBox="1"/>
          <p:nvPr/>
        </p:nvSpPr>
        <p:spPr>
          <a:xfrm>
            <a:off x="6809174" y="2190743"/>
            <a:ext cx="2862130" cy="3416320"/>
          </a:xfrm>
          <a:prstGeom prst="rect">
            <a:avLst/>
          </a:prstGeom>
          <a:noFill/>
        </p:spPr>
        <p:txBody>
          <a:bodyPr wrap="none" rtlCol="0">
            <a:spAutoFit/>
          </a:bodyPr>
          <a:lstStyle/>
          <a:p>
            <a:r>
              <a:rPr lang="en-US" dirty="0"/>
              <a:t># Create a array of Zeroes</a:t>
            </a:r>
          </a:p>
          <a:p>
            <a:r>
              <a:rPr lang="en-US" dirty="0"/>
              <a:t>&gt;</a:t>
            </a:r>
            <a:r>
              <a:rPr lang="en-US" dirty="0" err="1"/>
              <a:t>np.zeros</a:t>
            </a:r>
            <a:r>
              <a:rPr lang="en-US" dirty="0"/>
              <a:t>((3,6))</a:t>
            </a:r>
          </a:p>
          <a:p>
            <a:r>
              <a:rPr lang="en-US" dirty="0"/>
              <a:t>Array([[0,0,0,0,0,0],</a:t>
            </a:r>
          </a:p>
          <a:p>
            <a:r>
              <a:rPr lang="en-US" dirty="0"/>
              <a:t>             [0,0,0,0,0,0],</a:t>
            </a:r>
          </a:p>
          <a:p>
            <a:r>
              <a:rPr lang="en-US" dirty="0"/>
              <a:t>             [0,0,0,0,0,0]])</a:t>
            </a:r>
          </a:p>
          <a:p>
            <a:endParaRPr lang="en-US" dirty="0"/>
          </a:p>
          <a:p>
            <a:r>
              <a:rPr lang="en-US" dirty="0"/>
              <a:t># an array of first 15 number</a:t>
            </a:r>
          </a:p>
          <a:p>
            <a:r>
              <a:rPr lang="en-US" dirty="0" err="1"/>
              <a:t>Np.arange</a:t>
            </a:r>
            <a:r>
              <a:rPr lang="en-US" dirty="0"/>
              <a:t>(15).reshape(3,5)</a:t>
            </a:r>
          </a:p>
          <a:p>
            <a:endParaRPr lang="en-US" dirty="0"/>
          </a:p>
          <a:p>
            <a:r>
              <a:rPr lang="en-IN" dirty="0"/>
              <a:t>&gt;</a:t>
            </a:r>
            <a:r>
              <a:rPr lang="en-US" dirty="0"/>
              <a:t>array([[0,1,2,3,4],</a:t>
            </a:r>
          </a:p>
          <a:p>
            <a:r>
              <a:rPr lang="en-US" dirty="0"/>
              <a:t>              [5,6,7,8,9],</a:t>
            </a:r>
          </a:p>
          <a:p>
            <a:r>
              <a:rPr lang="en-US" dirty="0"/>
              <a:t>              [10,11,12,13,14]])</a:t>
            </a:r>
            <a:endParaRPr lang="en-IN" dirty="0"/>
          </a:p>
        </p:txBody>
      </p:sp>
    </p:spTree>
    <p:extLst>
      <p:ext uri="{BB962C8B-B14F-4D97-AF65-F5344CB8AC3E}">
        <p14:creationId xmlns:p14="http://schemas.microsoft.com/office/powerpoint/2010/main" val="35618773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407E2-5443-4A3D-B55F-2771B0048F07}"/>
              </a:ext>
            </a:extLst>
          </p:cNvPr>
          <p:cNvSpPr/>
          <p:nvPr/>
        </p:nvSpPr>
        <p:spPr>
          <a:xfrm>
            <a:off x="223702" y="204185"/>
            <a:ext cx="4793942" cy="642743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0FB7C39-D4EA-4252-B0AB-DF534866729E}"/>
              </a:ext>
            </a:extLst>
          </p:cNvPr>
          <p:cNvSpPr txBox="1"/>
          <p:nvPr/>
        </p:nvSpPr>
        <p:spPr>
          <a:xfrm>
            <a:off x="426127" y="523781"/>
            <a:ext cx="2862130" cy="4801314"/>
          </a:xfrm>
          <a:prstGeom prst="rect">
            <a:avLst/>
          </a:prstGeom>
          <a:noFill/>
        </p:spPr>
        <p:txBody>
          <a:bodyPr wrap="none" rtlCol="0">
            <a:spAutoFit/>
          </a:bodyPr>
          <a:lstStyle/>
          <a:p>
            <a:r>
              <a:rPr lang="en-US" dirty="0"/>
              <a:t># Import the library</a:t>
            </a:r>
          </a:p>
          <a:p>
            <a:r>
              <a:rPr lang="en-US" dirty="0"/>
              <a:t>Import </a:t>
            </a:r>
            <a:r>
              <a:rPr lang="en-US" dirty="0" err="1"/>
              <a:t>numpy</a:t>
            </a:r>
            <a:r>
              <a:rPr lang="en-US" dirty="0"/>
              <a:t> as np</a:t>
            </a:r>
          </a:p>
          <a:p>
            <a:endParaRPr lang="en-US" dirty="0"/>
          </a:p>
          <a:p>
            <a:r>
              <a:rPr lang="en-US" dirty="0"/>
              <a:t>&gt;</a:t>
            </a:r>
            <a:r>
              <a:rPr lang="en-US" dirty="0" err="1"/>
              <a:t>Arr</a:t>
            </a:r>
            <a:r>
              <a:rPr lang="en-US" dirty="0"/>
              <a:t>=</a:t>
            </a:r>
            <a:r>
              <a:rPr lang="en-US" dirty="0" err="1"/>
              <a:t>np.arange</a:t>
            </a:r>
            <a:r>
              <a:rPr lang="en-US" dirty="0"/>
              <a:t>(10)</a:t>
            </a:r>
          </a:p>
          <a:p>
            <a:r>
              <a:rPr lang="en-IN" dirty="0"/>
              <a:t>&gt;</a:t>
            </a:r>
            <a:r>
              <a:rPr lang="en-IN" dirty="0" err="1"/>
              <a:t>Arr</a:t>
            </a:r>
            <a:r>
              <a:rPr lang="en-IN" dirty="0"/>
              <a:t>[5]</a:t>
            </a:r>
          </a:p>
          <a:p>
            <a:r>
              <a:rPr lang="en-IN" dirty="0"/>
              <a:t>&gt;</a:t>
            </a:r>
            <a:r>
              <a:rPr lang="en-IN" dirty="0" err="1"/>
              <a:t>Arr</a:t>
            </a:r>
            <a:r>
              <a:rPr lang="en-IN" dirty="0"/>
              <a:t>[5:8]</a:t>
            </a:r>
          </a:p>
          <a:p>
            <a:r>
              <a:rPr lang="en-IN" dirty="0"/>
              <a:t>&gt;</a:t>
            </a:r>
            <a:r>
              <a:rPr lang="en-IN" dirty="0" err="1"/>
              <a:t>Arr</a:t>
            </a:r>
            <a:endParaRPr lang="en-IN" dirty="0"/>
          </a:p>
          <a:p>
            <a:endParaRPr lang="en-IN" dirty="0"/>
          </a:p>
          <a:p>
            <a:r>
              <a:rPr lang="en-US" dirty="0"/>
              <a:t># an array of first 15 number</a:t>
            </a:r>
          </a:p>
          <a:p>
            <a:r>
              <a:rPr lang="en-US" dirty="0" err="1"/>
              <a:t>Np.arange</a:t>
            </a:r>
            <a:r>
              <a:rPr lang="en-US" dirty="0"/>
              <a:t>(15).reshape(3,5)</a:t>
            </a:r>
          </a:p>
          <a:p>
            <a:endParaRPr lang="en-US" dirty="0"/>
          </a:p>
          <a:p>
            <a:r>
              <a:rPr lang="en-IN" dirty="0"/>
              <a:t>&gt;</a:t>
            </a:r>
            <a:r>
              <a:rPr lang="en-US" dirty="0"/>
              <a:t>array([[0,1,2,3,4],</a:t>
            </a:r>
          </a:p>
          <a:p>
            <a:r>
              <a:rPr lang="en-US" dirty="0"/>
              <a:t>              [5,6,7,8,9],</a:t>
            </a:r>
          </a:p>
          <a:p>
            <a:r>
              <a:rPr lang="en-US" dirty="0"/>
              <a:t>              [10,11,12,13,14]])</a:t>
            </a:r>
            <a:endParaRPr lang="en-IN" dirty="0"/>
          </a:p>
          <a:p>
            <a:r>
              <a:rPr lang="en-IN" dirty="0"/>
              <a:t>&gt;</a:t>
            </a:r>
            <a:r>
              <a:rPr lang="en-IN" dirty="0" err="1"/>
              <a:t>Arr</a:t>
            </a:r>
            <a:r>
              <a:rPr lang="en-IN" dirty="0"/>
              <a:t>[0,0]</a:t>
            </a:r>
          </a:p>
          <a:p>
            <a:r>
              <a:rPr lang="en-IN" dirty="0"/>
              <a:t>&gt;</a:t>
            </a:r>
            <a:r>
              <a:rPr lang="en-IN" dirty="0" err="1"/>
              <a:t>Arr</a:t>
            </a:r>
            <a:r>
              <a:rPr lang="en-IN" dirty="0"/>
              <a:t>[0,2]</a:t>
            </a:r>
          </a:p>
          <a:p>
            <a:endParaRPr lang="en-IN" dirty="0"/>
          </a:p>
        </p:txBody>
      </p:sp>
      <p:sp>
        <p:nvSpPr>
          <p:cNvPr id="6" name="Rectangle 5">
            <a:extLst>
              <a:ext uri="{FF2B5EF4-FFF2-40B4-BE49-F238E27FC236}">
                <a16:creationId xmlns:a16="http://schemas.microsoft.com/office/drawing/2014/main" id="{51FB4FBE-9916-450B-A4CE-0AACF0CC8F46}"/>
              </a:ext>
            </a:extLst>
          </p:cNvPr>
          <p:cNvSpPr/>
          <p:nvPr/>
        </p:nvSpPr>
        <p:spPr>
          <a:xfrm>
            <a:off x="6356412" y="292963"/>
            <a:ext cx="5228947" cy="6338655"/>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Arr2d=</a:t>
            </a:r>
            <a:r>
              <a:rPr lang="en-US" dirty="0" err="1"/>
              <a:t>np.array</a:t>
            </a:r>
            <a:r>
              <a:rPr lang="en-US" dirty="0"/>
              <a:t>([[1,2,3],[4,5,6],[7,8,9]])</a:t>
            </a:r>
          </a:p>
          <a:p>
            <a:pPr algn="ctr"/>
            <a:r>
              <a:rPr lang="en-US" dirty="0"/>
              <a:t>&gt;arr2d</a:t>
            </a:r>
          </a:p>
          <a:p>
            <a:pPr algn="ctr"/>
            <a:endParaRPr lang="en-US" dirty="0"/>
          </a:p>
          <a:p>
            <a:pPr algn="ctr"/>
            <a:r>
              <a:rPr lang="en-US" dirty="0"/>
              <a:t>Question</a:t>
            </a:r>
          </a:p>
          <a:p>
            <a:pPr marL="342900" indent="-342900" algn="ctr">
              <a:buAutoNum type="arabicParenR"/>
            </a:pPr>
            <a:r>
              <a:rPr lang="en-US" dirty="0"/>
              <a:t>Select the 3</a:t>
            </a:r>
            <a:r>
              <a:rPr lang="en-US" baseline="30000" dirty="0"/>
              <a:t>rd</a:t>
            </a:r>
            <a:r>
              <a:rPr lang="en-US" dirty="0"/>
              <a:t> row</a:t>
            </a:r>
          </a:p>
          <a:p>
            <a:pPr algn="ctr"/>
            <a:r>
              <a:rPr lang="en-US" dirty="0"/>
              <a:t>Arr2d[2]</a:t>
            </a:r>
          </a:p>
          <a:p>
            <a:pPr algn="ctr"/>
            <a:r>
              <a:rPr lang="en-US" dirty="0"/>
              <a:t>&gt;&gt;array([7,8,9])</a:t>
            </a:r>
          </a:p>
          <a:p>
            <a:pPr algn="ctr"/>
            <a:r>
              <a:rPr lang="en-US" dirty="0"/>
              <a:t>2) arr2d[0][2]</a:t>
            </a:r>
          </a:p>
          <a:p>
            <a:pPr algn="ctr"/>
            <a:r>
              <a:rPr lang="en-US" dirty="0"/>
              <a:t>&gt;&gt;3</a:t>
            </a:r>
          </a:p>
          <a:p>
            <a:pPr algn="ctr"/>
            <a:r>
              <a:rPr lang="en-US" dirty="0"/>
              <a:t>3)arr2d[0,2]</a:t>
            </a:r>
          </a:p>
          <a:p>
            <a:pPr algn="ctr"/>
            <a:r>
              <a:rPr lang="en-US" dirty="0"/>
              <a:t>&gt;&gt;3</a:t>
            </a:r>
          </a:p>
          <a:p>
            <a:pPr algn="ctr"/>
            <a:r>
              <a:rPr lang="en-US" dirty="0"/>
              <a:t>### SELECT TILL 3</a:t>
            </a:r>
            <a:r>
              <a:rPr lang="en-US" baseline="30000" dirty="0"/>
              <a:t>RD</a:t>
            </a:r>
            <a:r>
              <a:rPr lang="en-US" dirty="0"/>
              <a:t> ROW</a:t>
            </a:r>
          </a:p>
          <a:p>
            <a:pPr algn="ctr"/>
            <a:r>
              <a:rPr lang="en-US" dirty="0"/>
              <a:t>Arr2d[:2]</a:t>
            </a:r>
          </a:p>
          <a:p>
            <a:pPr algn="ctr"/>
            <a:r>
              <a:rPr lang="en-US" dirty="0"/>
              <a:t>&gt;&gt;array([1,2,3],[4,5,6])</a:t>
            </a:r>
          </a:p>
          <a:p>
            <a:pPr algn="ctr"/>
            <a:endParaRPr lang="en-US" dirty="0"/>
          </a:p>
          <a:p>
            <a:pPr algn="ctr"/>
            <a:r>
              <a:rPr lang="en-US" dirty="0"/>
              <a:t>### selecting the 3</a:t>
            </a:r>
            <a:r>
              <a:rPr lang="en-US" baseline="30000" dirty="0"/>
              <a:t>rd</a:t>
            </a:r>
            <a:r>
              <a:rPr lang="en-US" dirty="0"/>
              <a:t> row</a:t>
            </a:r>
          </a:p>
          <a:p>
            <a:pPr marL="285750" indent="-285750" algn="ctr">
              <a:buFont typeface="Wingdings" panose="05000000000000000000" pitchFamily="2" charset="2"/>
              <a:buChar char="Ø"/>
            </a:pPr>
            <a:r>
              <a:rPr lang="en-US" dirty="0"/>
              <a:t>arr2d[2:]</a:t>
            </a:r>
          </a:p>
          <a:p>
            <a:pPr marL="285750" indent="-285750" algn="ctr">
              <a:buFont typeface="Wingdings" panose="05000000000000000000" pitchFamily="2" charset="2"/>
              <a:buChar char="Ø"/>
            </a:pPr>
            <a:r>
              <a:rPr lang="en-US" dirty="0"/>
              <a:t>array([[7,8,9]])</a:t>
            </a:r>
            <a:endParaRPr lang="en-IN" dirty="0"/>
          </a:p>
        </p:txBody>
      </p:sp>
    </p:spTree>
    <p:extLst>
      <p:ext uri="{BB962C8B-B14F-4D97-AF65-F5344CB8AC3E}">
        <p14:creationId xmlns:p14="http://schemas.microsoft.com/office/powerpoint/2010/main" val="3322815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122BD12-D6E1-408F-AD8E-AFA25E620A6B}"/>
              </a:ext>
            </a:extLst>
          </p:cNvPr>
          <p:cNvSpPr/>
          <p:nvPr/>
        </p:nvSpPr>
        <p:spPr>
          <a:xfrm>
            <a:off x="4660777" y="399495"/>
            <a:ext cx="2956264" cy="1802167"/>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E834CD75-CBC1-423A-B0A9-A6D3CA88484F}"/>
              </a:ext>
            </a:extLst>
          </p:cNvPr>
          <p:cNvSpPr/>
          <p:nvPr/>
        </p:nvSpPr>
        <p:spPr>
          <a:xfrm>
            <a:off x="1802168" y="3685713"/>
            <a:ext cx="2956264" cy="1802167"/>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1FC7A6C4-1348-4E6C-BFCD-49E27E9E82DA}"/>
              </a:ext>
            </a:extLst>
          </p:cNvPr>
          <p:cNvSpPr/>
          <p:nvPr/>
        </p:nvSpPr>
        <p:spPr>
          <a:xfrm>
            <a:off x="7904086" y="3685713"/>
            <a:ext cx="2956264" cy="1802167"/>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C95E0DB-339E-4B14-BB3B-5EB805FA7061}"/>
              </a:ext>
            </a:extLst>
          </p:cNvPr>
          <p:cNvSpPr txBox="1"/>
          <p:nvPr/>
        </p:nvSpPr>
        <p:spPr>
          <a:xfrm>
            <a:off x="4869010" y="1013819"/>
            <a:ext cx="2539798" cy="369332"/>
          </a:xfrm>
          <a:prstGeom prst="rect">
            <a:avLst/>
          </a:prstGeom>
          <a:noFill/>
        </p:spPr>
        <p:txBody>
          <a:bodyPr wrap="none" rtlCol="0">
            <a:spAutoFit/>
          </a:bodyPr>
          <a:lstStyle/>
          <a:p>
            <a:r>
              <a:rPr lang="en-US" dirty="0"/>
              <a:t>PRESCRIPTIVE ANALYTICS</a:t>
            </a:r>
            <a:endParaRPr lang="en-IN" dirty="0"/>
          </a:p>
        </p:txBody>
      </p:sp>
      <p:sp>
        <p:nvSpPr>
          <p:cNvPr id="8" name="TextBox 7">
            <a:extLst>
              <a:ext uri="{FF2B5EF4-FFF2-40B4-BE49-F238E27FC236}">
                <a16:creationId xmlns:a16="http://schemas.microsoft.com/office/drawing/2014/main" id="{6FBB0DFE-F99A-43C0-B95D-4A4850B5E9C5}"/>
              </a:ext>
            </a:extLst>
          </p:cNvPr>
          <p:cNvSpPr txBox="1"/>
          <p:nvPr/>
        </p:nvSpPr>
        <p:spPr>
          <a:xfrm>
            <a:off x="7988246" y="688754"/>
            <a:ext cx="2787943" cy="923330"/>
          </a:xfrm>
          <a:prstGeom prst="rect">
            <a:avLst/>
          </a:prstGeom>
          <a:noFill/>
        </p:spPr>
        <p:txBody>
          <a:bodyPr wrap="none" rtlCol="0">
            <a:spAutoFit/>
          </a:bodyPr>
          <a:lstStyle/>
          <a:p>
            <a:pPr marL="285750" indent="-285750">
              <a:buFont typeface="Wingdings" panose="05000000000000000000" pitchFamily="2" charset="2"/>
              <a:buChar char="v"/>
            </a:pPr>
            <a:r>
              <a:rPr lang="en-US" dirty="0"/>
              <a:t>Enabling Smart Decision </a:t>
            </a:r>
          </a:p>
          <a:p>
            <a:r>
              <a:rPr lang="en-US" dirty="0"/>
              <a:t>            Based on data</a:t>
            </a:r>
          </a:p>
          <a:p>
            <a:r>
              <a:rPr lang="en-US" dirty="0"/>
              <a:t>     “WHAT SHOULD BE DO”</a:t>
            </a:r>
            <a:endParaRPr lang="en-IN" dirty="0"/>
          </a:p>
        </p:txBody>
      </p:sp>
      <p:sp>
        <p:nvSpPr>
          <p:cNvPr id="9" name="TextBox 8">
            <a:extLst>
              <a:ext uri="{FF2B5EF4-FFF2-40B4-BE49-F238E27FC236}">
                <a16:creationId xmlns:a16="http://schemas.microsoft.com/office/drawing/2014/main" id="{C0CD1EDE-F94F-428C-8AF2-29C46A6528DF}"/>
              </a:ext>
            </a:extLst>
          </p:cNvPr>
          <p:cNvSpPr txBox="1"/>
          <p:nvPr/>
        </p:nvSpPr>
        <p:spPr>
          <a:xfrm>
            <a:off x="2111582" y="4337027"/>
            <a:ext cx="2337435" cy="369332"/>
          </a:xfrm>
          <a:prstGeom prst="rect">
            <a:avLst/>
          </a:prstGeom>
          <a:noFill/>
        </p:spPr>
        <p:txBody>
          <a:bodyPr wrap="none" rtlCol="0">
            <a:spAutoFit/>
          </a:bodyPr>
          <a:lstStyle/>
          <a:p>
            <a:r>
              <a:rPr lang="en-US" dirty="0"/>
              <a:t>PREDICTIVE ANALYTICS</a:t>
            </a:r>
            <a:endParaRPr lang="en-IN" dirty="0"/>
          </a:p>
        </p:txBody>
      </p:sp>
      <p:sp>
        <p:nvSpPr>
          <p:cNvPr id="10" name="TextBox 9">
            <a:extLst>
              <a:ext uri="{FF2B5EF4-FFF2-40B4-BE49-F238E27FC236}">
                <a16:creationId xmlns:a16="http://schemas.microsoft.com/office/drawing/2014/main" id="{C9EDB3D6-E218-490A-A111-BEEF4E8AD389}"/>
              </a:ext>
            </a:extLst>
          </p:cNvPr>
          <p:cNvSpPr txBox="1"/>
          <p:nvPr/>
        </p:nvSpPr>
        <p:spPr>
          <a:xfrm>
            <a:off x="1331650" y="5677529"/>
            <a:ext cx="3703899" cy="646331"/>
          </a:xfrm>
          <a:prstGeom prst="rect">
            <a:avLst/>
          </a:prstGeom>
          <a:noFill/>
        </p:spPr>
        <p:txBody>
          <a:bodyPr wrap="none" rtlCol="0">
            <a:spAutoFit/>
          </a:bodyPr>
          <a:lstStyle/>
          <a:p>
            <a:pPr marL="285750" indent="-285750">
              <a:buFont typeface="Wingdings" panose="05000000000000000000" pitchFamily="2" charset="2"/>
              <a:buChar char="v"/>
            </a:pPr>
            <a:r>
              <a:rPr lang="en-US" dirty="0"/>
              <a:t>Based on what has happened </a:t>
            </a:r>
          </a:p>
          <a:p>
            <a:r>
              <a:rPr lang="en-US" dirty="0"/>
              <a:t>     Predict what will going to happen.</a:t>
            </a:r>
            <a:endParaRPr lang="en-IN" dirty="0"/>
          </a:p>
        </p:txBody>
      </p:sp>
      <p:sp>
        <p:nvSpPr>
          <p:cNvPr id="11" name="TextBox 10">
            <a:extLst>
              <a:ext uri="{FF2B5EF4-FFF2-40B4-BE49-F238E27FC236}">
                <a16:creationId xmlns:a16="http://schemas.microsoft.com/office/drawing/2014/main" id="{E525D428-68CB-4CD3-9562-5EDBFAA0165E}"/>
              </a:ext>
            </a:extLst>
          </p:cNvPr>
          <p:cNvSpPr txBox="1"/>
          <p:nvPr/>
        </p:nvSpPr>
        <p:spPr>
          <a:xfrm>
            <a:off x="8253220" y="4337027"/>
            <a:ext cx="2438809" cy="369332"/>
          </a:xfrm>
          <a:prstGeom prst="rect">
            <a:avLst/>
          </a:prstGeom>
          <a:noFill/>
        </p:spPr>
        <p:txBody>
          <a:bodyPr wrap="none" rtlCol="0">
            <a:spAutoFit/>
          </a:bodyPr>
          <a:lstStyle/>
          <a:p>
            <a:r>
              <a:rPr lang="en-US" dirty="0"/>
              <a:t>DESCRIPTIVE ANALYTICS</a:t>
            </a:r>
            <a:endParaRPr lang="en-IN" dirty="0"/>
          </a:p>
        </p:txBody>
      </p:sp>
      <p:sp>
        <p:nvSpPr>
          <p:cNvPr id="12" name="TextBox 11">
            <a:extLst>
              <a:ext uri="{FF2B5EF4-FFF2-40B4-BE49-F238E27FC236}">
                <a16:creationId xmlns:a16="http://schemas.microsoft.com/office/drawing/2014/main" id="{FC34ADE8-6091-4957-87C1-884A8D34FCCF}"/>
              </a:ext>
            </a:extLst>
          </p:cNvPr>
          <p:cNvSpPr txBox="1"/>
          <p:nvPr/>
        </p:nvSpPr>
        <p:spPr>
          <a:xfrm>
            <a:off x="8131946" y="5677529"/>
            <a:ext cx="3235758" cy="646331"/>
          </a:xfrm>
          <a:prstGeom prst="rect">
            <a:avLst/>
          </a:prstGeom>
          <a:noFill/>
        </p:spPr>
        <p:txBody>
          <a:bodyPr wrap="none" rtlCol="0">
            <a:spAutoFit/>
          </a:bodyPr>
          <a:lstStyle/>
          <a:p>
            <a:pPr marL="285750" indent="-285750">
              <a:buFont typeface="Wingdings" panose="05000000000000000000" pitchFamily="2" charset="2"/>
              <a:buChar char="v"/>
            </a:pPr>
            <a:r>
              <a:rPr lang="en-US" dirty="0"/>
              <a:t>Data Mining to provide data </a:t>
            </a:r>
          </a:p>
          <a:p>
            <a:r>
              <a:rPr lang="en-US" dirty="0"/>
              <a:t>      Insight  What will happened?</a:t>
            </a:r>
            <a:endParaRPr lang="en-IN" dirty="0"/>
          </a:p>
        </p:txBody>
      </p:sp>
      <p:cxnSp>
        <p:nvCxnSpPr>
          <p:cNvPr id="14" name="Straight Arrow Connector 13">
            <a:extLst>
              <a:ext uri="{FF2B5EF4-FFF2-40B4-BE49-F238E27FC236}">
                <a16:creationId xmlns:a16="http://schemas.microsoft.com/office/drawing/2014/main" id="{C9E57714-E7B4-491C-8168-D2D884BEFC5C}"/>
              </a:ext>
            </a:extLst>
          </p:cNvPr>
          <p:cNvCxnSpPr>
            <a:stCxn id="4" idx="3"/>
          </p:cNvCxnSpPr>
          <p:nvPr/>
        </p:nvCxnSpPr>
        <p:spPr>
          <a:xfrm flipH="1">
            <a:off x="3693111" y="1937741"/>
            <a:ext cx="1400601" cy="17479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762165C-F843-434A-9185-7A3CCE739ACA}"/>
              </a:ext>
            </a:extLst>
          </p:cNvPr>
          <p:cNvCxnSpPr>
            <a:stCxn id="4" idx="5"/>
          </p:cNvCxnSpPr>
          <p:nvPr/>
        </p:nvCxnSpPr>
        <p:spPr>
          <a:xfrm>
            <a:off x="7184106" y="1937741"/>
            <a:ext cx="1489377" cy="19062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1524F29-ECDD-4A14-B47B-4F033D7B18B1}"/>
              </a:ext>
            </a:extLst>
          </p:cNvPr>
          <p:cNvCxnSpPr>
            <a:stCxn id="5" idx="6"/>
            <a:endCxn id="6" idx="2"/>
          </p:cNvCxnSpPr>
          <p:nvPr/>
        </p:nvCxnSpPr>
        <p:spPr>
          <a:xfrm>
            <a:off x="4758432" y="4586797"/>
            <a:ext cx="314565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308CF62-D914-4C12-8128-8E0559224995}"/>
              </a:ext>
            </a:extLst>
          </p:cNvPr>
          <p:cNvSpPr/>
          <p:nvPr/>
        </p:nvSpPr>
        <p:spPr>
          <a:xfrm>
            <a:off x="5179530" y="2916100"/>
            <a:ext cx="2015231" cy="86111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BF6AFF28-69F6-4F7F-B7D3-261C9F533EEE}"/>
              </a:ext>
            </a:extLst>
          </p:cNvPr>
          <p:cNvSpPr txBox="1"/>
          <p:nvPr/>
        </p:nvSpPr>
        <p:spPr>
          <a:xfrm>
            <a:off x="5592078" y="3161990"/>
            <a:ext cx="1190134" cy="369332"/>
          </a:xfrm>
          <a:prstGeom prst="rect">
            <a:avLst/>
          </a:prstGeom>
          <a:noFill/>
        </p:spPr>
        <p:txBody>
          <a:bodyPr wrap="none" rtlCol="0">
            <a:spAutoFit/>
          </a:bodyPr>
          <a:lstStyle/>
          <a:p>
            <a:r>
              <a:rPr lang="en-US" dirty="0"/>
              <a:t>ANALYTICS</a:t>
            </a:r>
            <a:endParaRPr lang="en-IN" dirty="0"/>
          </a:p>
        </p:txBody>
      </p:sp>
      <p:cxnSp>
        <p:nvCxnSpPr>
          <p:cNvPr id="22" name="Straight Arrow Connector 21">
            <a:extLst>
              <a:ext uri="{FF2B5EF4-FFF2-40B4-BE49-F238E27FC236}">
                <a16:creationId xmlns:a16="http://schemas.microsoft.com/office/drawing/2014/main" id="{F2AFBE43-6020-4129-A226-A3CFDEE688AE}"/>
              </a:ext>
            </a:extLst>
          </p:cNvPr>
          <p:cNvCxnSpPr>
            <a:stCxn id="5" idx="7"/>
          </p:cNvCxnSpPr>
          <p:nvPr/>
        </p:nvCxnSpPr>
        <p:spPr>
          <a:xfrm flipV="1">
            <a:off x="4325497" y="3685713"/>
            <a:ext cx="854033" cy="263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8B53B7-156A-43C2-966A-1192CB716639}"/>
              </a:ext>
            </a:extLst>
          </p:cNvPr>
          <p:cNvCxnSpPr>
            <a:cxnSpLocks/>
            <a:stCxn id="4" idx="4"/>
          </p:cNvCxnSpPr>
          <p:nvPr/>
        </p:nvCxnSpPr>
        <p:spPr>
          <a:xfrm>
            <a:off x="6138909" y="2201662"/>
            <a:ext cx="0" cy="870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A56281D-91D4-4A43-B0A2-F850111E2A58}"/>
              </a:ext>
            </a:extLst>
          </p:cNvPr>
          <p:cNvCxnSpPr/>
          <p:nvPr/>
        </p:nvCxnSpPr>
        <p:spPr>
          <a:xfrm flipH="1" flipV="1">
            <a:off x="7194761" y="3595456"/>
            <a:ext cx="937185" cy="479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5717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53721-2AD3-47E4-BD7B-D5F56FA02074}"/>
              </a:ext>
            </a:extLst>
          </p:cNvPr>
          <p:cNvSpPr/>
          <p:nvPr/>
        </p:nvSpPr>
        <p:spPr>
          <a:xfrm>
            <a:off x="251534" y="186432"/>
            <a:ext cx="5101701" cy="63564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01F4FC9D-E920-4472-8D6B-E180B9F29756}"/>
              </a:ext>
            </a:extLst>
          </p:cNvPr>
          <p:cNvSpPr txBox="1"/>
          <p:nvPr/>
        </p:nvSpPr>
        <p:spPr>
          <a:xfrm>
            <a:off x="390618" y="399495"/>
            <a:ext cx="3408882" cy="6463308"/>
          </a:xfrm>
          <a:prstGeom prst="rect">
            <a:avLst/>
          </a:prstGeom>
          <a:noFill/>
        </p:spPr>
        <p:txBody>
          <a:bodyPr wrap="none" rtlCol="0">
            <a:spAutoFit/>
          </a:bodyPr>
          <a:lstStyle/>
          <a:p>
            <a:r>
              <a:rPr lang="en-US" dirty="0"/>
              <a:t>import </a:t>
            </a:r>
            <a:r>
              <a:rPr lang="en-US" dirty="0" err="1"/>
              <a:t>numpy</a:t>
            </a:r>
            <a:r>
              <a:rPr lang="en-US" dirty="0"/>
              <a:t> as np</a:t>
            </a:r>
          </a:p>
          <a:p>
            <a:r>
              <a:rPr lang="en-US" dirty="0"/>
              <a:t>a=</a:t>
            </a:r>
            <a:r>
              <a:rPr lang="en-US" dirty="0" err="1"/>
              <a:t>np.array</a:t>
            </a:r>
            <a:r>
              <a:rPr lang="en-US" dirty="0"/>
              <a:t>([[1,2,3],[4,5,6],[7,8,9]])</a:t>
            </a:r>
          </a:p>
          <a:p>
            <a:r>
              <a:rPr lang="en-US" dirty="0"/>
              <a:t>a</a:t>
            </a:r>
          </a:p>
          <a:p>
            <a:endParaRPr lang="en-US" dirty="0"/>
          </a:p>
          <a:p>
            <a:r>
              <a:rPr lang="en-US" dirty="0"/>
              <a:t>&gt;Out[1]: </a:t>
            </a:r>
          </a:p>
          <a:p>
            <a:r>
              <a:rPr lang="en-US" dirty="0"/>
              <a:t>array([[1, 2, 3],</a:t>
            </a:r>
          </a:p>
          <a:p>
            <a:r>
              <a:rPr lang="en-US" dirty="0"/>
              <a:t>       [4, 5, 6],</a:t>
            </a:r>
          </a:p>
          <a:p>
            <a:r>
              <a:rPr lang="en-US" dirty="0"/>
              <a:t>       [7, 8, 9]])</a:t>
            </a:r>
          </a:p>
          <a:p>
            <a:endParaRPr lang="en-US" dirty="0"/>
          </a:p>
          <a:p>
            <a:r>
              <a:rPr lang="en-US" dirty="0"/>
              <a:t>&gt;a[2]</a:t>
            </a:r>
          </a:p>
          <a:p>
            <a:r>
              <a:rPr lang="en-US" dirty="0"/>
              <a:t>Out[2]: array([7, 8, 9])</a:t>
            </a:r>
          </a:p>
          <a:p>
            <a:endParaRPr lang="en-US" dirty="0"/>
          </a:p>
          <a:p>
            <a:r>
              <a:rPr lang="en-US" dirty="0"/>
              <a:t>&gt;a[0][2]</a:t>
            </a:r>
          </a:p>
          <a:p>
            <a:r>
              <a:rPr lang="en-US" dirty="0"/>
              <a:t>Out[3]: 3</a:t>
            </a:r>
          </a:p>
          <a:p>
            <a:endParaRPr lang="en-US" dirty="0"/>
          </a:p>
          <a:p>
            <a:r>
              <a:rPr lang="en-US" dirty="0"/>
              <a:t>&gt;a[:2]</a:t>
            </a:r>
          </a:p>
          <a:p>
            <a:r>
              <a:rPr lang="en-US" dirty="0"/>
              <a:t>Out[4]: </a:t>
            </a:r>
          </a:p>
          <a:p>
            <a:r>
              <a:rPr lang="en-US" dirty="0"/>
              <a:t>array([[1, 2, 3],</a:t>
            </a:r>
          </a:p>
          <a:p>
            <a:r>
              <a:rPr lang="en-US" dirty="0"/>
              <a:t>       [4, 5, 6]])</a:t>
            </a:r>
          </a:p>
          <a:p>
            <a:endParaRPr lang="en-US" dirty="0"/>
          </a:p>
          <a:p>
            <a:r>
              <a:rPr lang="en-US" dirty="0"/>
              <a:t>&gt;a[2:]</a:t>
            </a:r>
          </a:p>
          <a:p>
            <a:r>
              <a:rPr lang="en-US" dirty="0"/>
              <a:t>Out[5]: array([[7, 8, 9]])</a:t>
            </a:r>
          </a:p>
          <a:p>
            <a:endParaRPr lang="en-US" dirty="0"/>
          </a:p>
        </p:txBody>
      </p:sp>
      <p:sp>
        <p:nvSpPr>
          <p:cNvPr id="7" name="Rectangle 6">
            <a:extLst>
              <a:ext uri="{FF2B5EF4-FFF2-40B4-BE49-F238E27FC236}">
                <a16:creationId xmlns:a16="http://schemas.microsoft.com/office/drawing/2014/main" id="{5EC379F2-B8AE-4740-806F-545CAE6EF184}"/>
              </a:ext>
            </a:extLst>
          </p:cNvPr>
          <p:cNvSpPr/>
          <p:nvPr/>
        </p:nvSpPr>
        <p:spPr>
          <a:xfrm>
            <a:off x="6161103" y="186432"/>
            <a:ext cx="5640279" cy="63564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E540DEC-47ED-43A3-A4C9-76F747FF9F40}"/>
              </a:ext>
            </a:extLst>
          </p:cNvPr>
          <p:cNvSpPr txBox="1"/>
          <p:nvPr/>
        </p:nvSpPr>
        <p:spPr>
          <a:xfrm>
            <a:off x="6480699" y="399495"/>
            <a:ext cx="4048218" cy="3416320"/>
          </a:xfrm>
          <a:prstGeom prst="rect">
            <a:avLst/>
          </a:prstGeom>
          <a:noFill/>
        </p:spPr>
        <p:txBody>
          <a:bodyPr wrap="square" rtlCol="0">
            <a:spAutoFit/>
          </a:bodyPr>
          <a:lstStyle/>
          <a:p>
            <a:r>
              <a:rPr lang="en-US" dirty="0"/>
              <a:t>&gt;&gt;a[:,0:2]</a:t>
            </a:r>
          </a:p>
          <a:p>
            <a:r>
              <a:rPr lang="en-US" dirty="0"/>
              <a:t>Out[6]: array([[1, 2],</a:t>
            </a:r>
          </a:p>
          <a:p>
            <a:r>
              <a:rPr lang="en-US" dirty="0"/>
              <a:t>       [4, 5],</a:t>
            </a:r>
          </a:p>
          <a:p>
            <a:r>
              <a:rPr lang="en-US" dirty="0"/>
              <a:t>       [7, 8]])</a:t>
            </a:r>
          </a:p>
          <a:p>
            <a:endParaRPr lang="en-US" dirty="0"/>
          </a:p>
          <a:p>
            <a:r>
              <a:rPr lang="en-US" dirty="0"/>
              <a:t>&gt;&gt;a[:,0]</a:t>
            </a:r>
          </a:p>
          <a:p>
            <a:r>
              <a:rPr lang="en-US" dirty="0"/>
              <a:t>Out[7]: array([1, 4, 7])</a:t>
            </a:r>
          </a:p>
          <a:p>
            <a:endParaRPr lang="en-US" dirty="0"/>
          </a:p>
          <a:p>
            <a:r>
              <a:rPr lang="en-US" dirty="0"/>
              <a:t>&gt;&gt;a[0:2,0:2]</a:t>
            </a:r>
          </a:p>
          <a:p>
            <a:r>
              <a:rPr lang="en-US" dirty="0"/>
              <a:t>Out[8]: </a:t>
            </a:r>
          </a:p>
          <a:p>
            <a:r>
              <a:rPr lang="en-US" dirty="0"/>
              <a:t>array([[1, 2],</a:t>
            </a:r>
          </a:p>
          <a:p>
            <a:r>
              <a:rPr lang="en-US" dirty="0"/>
              <a:t>       [4, 5]])</a:t>
            </a:r>
            <a:endParaRPr lang="en-IN" dirty="0"/>
          </a:p>
        </p:txBody>
      </p:sp>
    </p:spTree>
    <p:extLst>
      <p:ext uri="{BB962C8B-B14F-4D97-AF65-F5344CB8AC3E}">
        <p14:creationId xmlns:p14="http://schemas.microsoft.com/office/powerpoint/2010/main" val="14798703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6E4E76-AC79-4198-9AFA-77C98F1E2B43}"/>
              </a:ext>
            </a:extLst>
          </p:cNvPr>
          <p:cNvSpPr/>
          <p:nvPr/>
        </p:nvSpPr>
        <p:spPr>
          <a:xfrm>
            <a:off x="190806" y="427348"/>
            <a:ext cx="4731360" cy="580155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07EEDBB-198A-4D57-8A63-6548609D8627}"/>
              </a:ext>
            </a:extLst>
          </p:cNvPr>
          <p:cNvSpPr txBox="1"/>
          <p:nvPr/>
        </p:nvSpPr>
        <p:spPr>
          <a:xfrm>
            <a:off x="443884" y="585926"/>
            <a:ext cx="3111686" cy="4247317"/>
          </a:xfrm>
          <a:prstGeom prst="rect">
            <a:avLst/>
          </a:prstGeom>
          <a:noFill/>
        </p:spPr>
        <p:txBody>
          <a:bodyPr wrap="none" rtlCol="0">
            <a:spAutoFit/>
          </a:bodyPr>
          <a:lstStyle/>
          <a:p>
            <a:r>
              <a:rPr lang="en-US" dirty="0"/>
              <a:t>a=</a:t>
            </a:r>
            <a:r>
              <a:rPr lang="en-US" dirty="0" err="1"/>
              <a:t>np.arange</a:t>
            </a:r>
            <a:r>
              <a:rPr lang="en-US" dirty="0"/>
              <a:t>(15).reshape((3,5))</a:t>
            </a:r>
          </a:p>
          <a:p>
            <a:r>
              <a:rPr lang="en-US" dirty="0"/>
              <a:t>a</a:t>
            </a:r>
          </a:p>
          <a:p>
            <a:r>
              <a:rPr lang="en-US" dirty="0"/>
              <a:t>Out[9]: </a:t>
            </a:r>
          </a:p>
          <a:p>
            <a:r>
              <a:rPr lang="en-US" dirty="0"/>
              <a:t>array([[ 0,  1,  2,  3,  4],</a:t>
            </a:r>
          </a:p>
          <a:p>
            <a:r>
              <a:rPr lang="en-US" dirty="0"/>
              <a:t>       [ 5,  6,  7,  8,  9],</a:t>
            </a:r>
          </a:p>
          <a:p>
            <a:r>
              <a:rPr lang="en-US" dirty="0"/>
              <a:t>       [10, 11, 12, 13, 14]])</a:t>
            </a:r>
          </a:p>
          <a:p>
            <a:endParaRPr lang="en-US" dirty="0"/>
          </a:p>
          <a:p>
            <a:r>
              <a:rPr lang="en-US" dirty="0"/>
              <a:t># transpose</a:t>
            </a:r>
          </a:p>
          <a:p>
            <a:r>
              <a:rPr lang="en-US" dirty="0" err="1"/>
              <a:t>a.T</a:t>
            </a:r>
            <a:endParaRPr lang="en-US" dirty="0"/>
          </a:p>
          <a:p>
            <a:r>
              <a:rPr lang="en-US" dirty="0"/>
              <a:t>Out[10]: </a:t>
            </a:r>
          </a:p>
          <a:p>
            <a:r>
              <a:rPr lang="en-US" dirty="0"/>
              <a:t>array([[ 0,  5, 10],</a:t>
            </a:r>
          </a:p>
          <a:p>
            <a:r>
              <a:rPr lang="en-US" dirty="0"/>
              <a:t>       [ 1,  6, 11],</a:t>
            </a:r>
          </a:p>
          <a:p>
            <a:r>
              <a:rPr lang="en-US" dirty="0"/>
              <a:t>       [ 2,  7, 12],</a:t>
            </a:r>
          </a:p>
          <a:p>
            <a:r>
              <a:rPr lang="en-US" dirty="0"/>
              <a:t>       [ 3,  8, 13],</a:t>
            </a:r>
          </a:p>
          <a:p>
            <a:r>
              <a:rPr lang="en-US" dirty="0"/>
              <a:t>       [ 4,  9, 14]])</a:t>
            </a:r>
            <a:endParaRPr lang="en-IN" dirty="0"/>
          </a:p>
        </p:txBody>
      </p:sp>
      <p:sp>
        <p:nvSpPr>
          <p:cNvPr id="6" name="Rectangle 5">
            <a:extLst>
              <a:ext uri="{FF2B5EF4-FFF2-40B4-BE49-F238E27FC236}">
                <a16:creationId xmlns:a16="http://schemas.microsoft.com/office/drawing/2014/main" id="{EA887C14-890C-46CA-AA5D-04107116362A}"/>
              </a:ext>
            </a:extLst>
          </p:cNvPr>
          <p:cNvSpPr/>
          <p:nvPr/>
        </p:nvSpPr>
        <p:spPr>
          <a:xfrm>
            <a:off x="6096000" y="427347"/>
            <a:ext cx="4731360" cy="580155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EC3D637-09C5-4C5E-9B7A-E73D7FAF9119}"/>
              </a:ext>
            </a:extLst>
          </p:cNvPr>
          <p:cNvSpPr txBox="1"/>
          <p:nvPr/>
        </p:nvSpPr>
        <p:spPr>
          <a:xfrm>
            <a:off x="6096000" y="521342"/>
            <a:ext cx="4731360" cy="5909310"/>
          </a:xfrm>
          <a:prstGeom prst="rect">
            <a:avLst/>
          </a:prstGeom>
          <a:noFill/>
        </p:spPr>
        <p:txBody>
          <a:bodyPr wrap="none" rtlCol="0">
            <a:spAutoFit/>
          </a:bodyPr>
          <a:lstStyle/>
          <a:p>
            <a:r>
              <a:rPr lang="en-US" dirty="0"/>
              <a:t># Dot product</a:t>
            </a:r>
          </a:p>
          <a:p>
            <a:endParaRPr lang="en-US" dirty="0"/>
          </a:p>
          <a:p>
            <a:r>
              <a:rPr lang="en-US" dirty="0"/>
              <a:t>a=</a:t>
            </a:r>
            <a:r>
              <a:rPr lang="en-US" dirty="0" err="1"/>
              <a:t>np.random.randn</a:t>
            </a:r>
            <a:r>
              <a:rPr lang="en-US" dirty="0"/>
              <a:t>(6,3)</a:t>
            </a:r>
          </a:p>
          <a:p>
            <a:endParaRPr lang="en-US" dirty="0"/>
          </a:p>
          <a:p>
            <a:r>
              <a:rPr lang="en-US" dirty="0"/>
              <a:t>a</a:t>
            </a:r>
          </a:p>
          <a:p>
            <a:r>
              <a:rPr lang="en-US" dirty="0"/>
              <a:t>Out[12]: </a:t>
            </a:r>
          </a:p>
          <a:p>
            <a:r>
              <a:rPr lang="en-US" dirty="0"/>
              <a:t>array([[-0.79760652,  0.35813012,  0.07309406],</a:t>
            </a:r>
          </a:p>
          <a:p>
            <a:r>
              <a:rPr lang="en-US" dirty="0"/>
              <a:t>       [-0.54156394, -1.62013043,  0.52258758],</a:t>
            </a:r>
          </a:p>
          <a:p>
            <a:r>
              <a:rPr lang="en-US" dirty="0"/>
              <a:t>       [-0.16155863, -0.29809313,  0.14489533],</a:t>
            </a:r>
          </a:p>
          <a:p>
            <a:r>
              <a:rPr lang="en-US" dirty="0"/>
              <a:t>       [-0.34062047,  0.40302556,  0.29106406],</a:t>
            </a:r>
          </a:p>
          <a:p>
            <a:r>
              <a:rPr lang="en-US" dirty="0"/>
              <a:t>       [ 0.01625327,  0.27105381,  1.56064963],</a:t>
            </a:r>
          </a:p>
          <a:p>
            <a:r>
              <a:rPr lang="en-US" dirty="0"/>
              <a:t>       [-0.23291368,  0.02005108,  0.62607184]])</a:t>
            </a:r>
          </a:p>
          <a:p>
            <a:endParaRPr lang="en-US" dirty="0"/>
          </a:p>
          <a:p>
            <a:r>
              <a:rPr lang="en-US" dirty="0"/>
              <a:t>a=</a:t>
            </a:r>
            <a:r>
              <a:rPr lang="en-US" dirty="0" err="1"/>
              <a:t>np.random.randn</a:t>
            </a:r>
            <a:r>
              <a:rPr lang="en-US" dirty="0"/>
              <a:t>(6,3)</a:t>
            </a:r>
          </a:p>
          <a:p>
            <a:r>
              <a:rPr lang="en-US" dirty="0"/>
              <a:t>a</a:t>
            </a:r>
          </a:p>
          <a:p>
            <a:r>
              <a:rPr lang="en-US" dirty="0"/>
              <a:t>np.dot(</a:t>
            </a:r>
            <a:r>
              <a:rPr lang="en-US" dirty="0" err="1"/>
              <a:t>a.T,a</a:t>
            </a:r>
            <a:r>
              <a:rPr lang="en-US" dirty="0"/>
              <a:t>)</a:t>
            </a:r>
          </a:p>
          <a:p>
            <a:r>
              <a:rPr lang="en-US" dirty="0"/>
              <a:t>Out[13]: </a:t>
            </a:r>
          </a:p>
          <a:p>
            <a:r>
              <a:rPr lang="en-US" dirty="0"/>
              <a:t>array([[1.81712976, 0.53111879, 0.0822889 ],</a:t>
            </a:r>
          </a:p>
          <a:p>
            <a:r>
              <a:rPr lang="en-US" dirty="0"/>
              <a:t>       [0.53111879, 3.54966642, 2.86040658],</a:t>
            </a:r>
          </a:p>
          <a:p>
            <a:r>
              <a:rPr lang="en-US" dirty="0"/>
              <a:t>       [0.0822889 , 2.86040658, 5.89028338]])</a:t>
            </a:r>
          </a:p>
          <a:p>
            <a:endParaRPr lang="en-IN" dirty="0"/>
          </a:p>
        </p:txBody>
      </p:sp>
    </p:spTree>
    <p:extLst>
      <p:ext uri="{BB962C8B-B14F-4D97-AF65-F5344CB8AC3E}">
        <p14:creationId xmlns:p14="http://schemas.microsoft.com/office/powerpoint/2010/main" val="10892017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ED7782-006F-44F5-B609-91E6839779F1}"/>
              </a:ext>
            </a:extLst>
          </p:cNvPr>
          <p:cNvSpPr/>
          <p:nvPr/>
        </p:nvSpPr>
        <p:spPr>
          <a:xfrm>
            <a:off x="276687" y="357326"/>
            <a:ext cx="11638626" cy="614334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IN" dirty="0"/>
          </a:p>
        </p:txBody>
      </p:sp>
      <p:sp>
        <p:nvSpPr>
          <p:cNvPr id="3" name="TextBox 2">
            <a:extLst>
              <a:ext uri="{FF2B5EF4-FFF2-40B4-BE49-F238E27FC236}">
                <a16:creationId xmlns:a16="http://schemas.microsoft.com/office/drawing/2014/main" id="{74791808-DD3C-4902-B4D0-80EE899B9D88}"/>
              </a:ext>
            </a:extLst>
          </p:cNvPr>
          <p:cNvSpPr txBox="1"/>
          <p:nvPr/>
        </p:nvSpPr>
        <p:spPr>
          <a:xfrm>
            <a:off x="478873" y="514839"/>
            <a:ext cx="9904506" cy="5539978"/>
          </a:xfrm>
          <a:prstGeom prst="rect">
            <a:avLst/>
          </a:prstGeom>
          <a:noFill/>
        </p:spPr>
        <p:txBody>
          <a:bodyPr wrap="none" rtlCol="0">
            <a:spAutoFit/>
          </a:bodyPr>
          <a:lstStyle/>
          <a:p>
            <a:r>
              <a:rPr lang="en-US" dirty="0"/>
              <a:t>############## UNIVERSAL FUNCTION ##############################</a:t>
            </a:r>
          </a:p>
          <a:p>
            <a:r>
              <a:rPr lang="en-US" sz="2400" dirty="0"/>
              <a:t>b=</a:t>
            </a:r>
            <a:r>
              <a:rPr lang="en-US" sz="2400" dirty="0" err="1"/>
              <a:t>np.arange</a:t>
            </a:r>
            <a:r>
              <a:rPr lang="en-US" sz="2400" dirty="0"/>
              <a:t>(10)</a:t>
            </a:r>
          </a:p>
          <a:p>
            <a:r>
              <a:rPr lang="en-US" sz="2400" dirty="0"/>
              <a:t>b</a:t>
            </a:r>
          </a:p>
          <a:p>
            <a:r>
              <a:rPr lang="en-US" sz="2400" dirty="0"/>
              <a:t>Out[14]: array([0, 1, 2, 3, 4, 5, 6, 7, 8, 9])</a:t>
            </a:r>
          </a:p>
          <a:p>
            <a:endParaRPr lang="en-US" sz="2400" dirty="0"/>
          </a:p>
          <a:p>
            <a:r>
              <a:rPr lang="en-US" sz="2400" dirty="0" err="1"/>
              <a:t>np.sqrt</a:t>
            </a:r>
            <a:r>
              <a:rPr lang="en-US" sz="2400" dirty="0"/>
              <a:t>(b)</a:t>
            </a:r>
          </a:p>
          <a:p>
            <a:r>
              <a:rPr lang="en-US" sz="2400" dirty="0"/>
              <a:t>Out[15]: </a:t>
            </a:r>
          </a:p>
          <a:p>
            <a:r>
              <a:rPr lang="en-US" sz="2400" dirty="0"/>
              <a:t>array([0.        , 1.        , 1.41421356, 1.73205081, 2.        ,</a:t>
            </a:r>
          </a:p>
          <a:p>
            <a:r>
              <a:rPr lang="en-US" sz="2400" dirty="0"/>
              <a:t>       2.23606798, 2.44948974, 2.64575131, 2.82842712, 3.        ])</a:t>
            </a:r>
          </a:p>
          <a:p>
            <a:endParaRPr lang="en-US" sz="2400" dirty="0"/>
          </a:p>
          <a:p>
            <a:r>
              <a:rPr lang="en-IN" sz="2400" dirty="0" err="1"/>
              <a:t>np.exp</a:t>
            </a:r>
            <a:r>
              <a:rPr lang="en-IN" sz="2400" dirty="0"/>
              <a:t>(b)</a:t>
            </a:r>
          </a:p>
          <a:p>
            <a:r>
              <a:rPr lang="en-IN" sz="2400" dirty="0"/>
              <a:t>Out[16]: </a:t>
            </a:r>
          </a:p>
          <a:p>
            <a:r>
              <a:rPr lang="en-IN" sz="2400" dirty="0"/>
              <a:t>array([1.00000000e+00, 2.71828183e+00, 7.38905610e+00, 2.00855369e+01,</a:t>
            </a:r>
          </a:p>
          <a:p>
            <a:r>
              <a:rPr lang="en-IN" sz="2400" dirty="0"/>
              <a:t>       5.45981500e+01, 1.48413159e+02, 4.03428793e+02, 1.09663316e+03,</a:t>
            </a:r>
          </a:p>
          <a:p>
            <a:r>
              <a:rPr lang="en-IN" sz="2400" dirty="0"/>
              <a:t>       2.98095799e+03, 8.10308393e+03])</a:t>
            </a:r>
          </a:p>
        </p:txBody>
      </p:sp>
    </p:spTree>
    <p:extLst>
      <p:ext uri="{BB962C8B-B14F-4D97-AF65-F5344CB8AC3E}">
        <p14:creationId xmlns:p14="http://schemas.microsoft.com/office/powerpoint/2010/main" val="20514643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B6FBA6-F06A-47EB-A409-695687AD38BE}"/>
              </a:ext>
            </a:extLst>
          </p:cNvPr>
          <p:cNvSpPr txBox="1"/>
          <p:nvPr/>
        </p:nvSpPr>
        <p:spPr>
          <a:xfrm>
            <a:off x="2068498" y="566678"/>
            <a:ext cx="7551491" cy="5139869"/>
          </a:xfrm>
          <a:prstGeom prst="rect">
            <a:avLst/>
          </a:prstGeom>
          <a:noFill/>
        </p:spPr>
        <p:txBody>
          <a:bodyPr wrap="none" rtlCol="0">
            <a:spAutoFit/>
          </a:bodyPr>
          <a:lstStyle/>
          <a:p>
            <a:endParaRPr lang="en-US" dirty="0"/>
          </a:p>
          <a:p>
            <a:r>
              <a:rPr lang="en-US" dirty="0"/>
              <a:t>###############BINARY UNIVERSAL OPERATOR########################</a:t>
            </a:r>
          </a:p>
          <a:p>
            <a:endParaRPr lang="en-US" dirty="0"/>
          </a:p>
          <a:p>
            <a:endParaRPr lang="en-US" dirty="0"/>
          </a:p>
          <a:p>
            <a:r>
              <a:rPr lang="en-US" sz="3200" dirty="0"/>
              <a:t>X1=[4,2,3]</a:t>
            </a:r>
          </a:p>
          <a:p>
            <a:r>
              <a:rPr lang="en-US" sz="3200" dirty="0"/>
              <a:t>X2=[2,1,6]</a:t>
            </a:r>
          </a:p>
          <a:p>
            <a:r>
              <a:rPr lang="en-US" sz="3200" dirty="0" err="1"/>
              <a:t>np.greater_equal</a:t>
            </a:r>
            <a:r>
              <a:rPr lang="en-US" sz="3200" dirty="0"/>
              <a:t>(X1,X2)</a:t>
            </a:r>
          </a:p>
          <a:p>
            <a:r>
              <a:rPr lang="en-US" sz="3200" dirty="0" err="1"/>
              <a:t>np.greater_equal</a:t>
            </a:r>
            <a:r>
              <a:rPr lang="en-US" sz="3200" dirty="0"/>
              <a:t>(X1,X2,dtype=bool)</a:t>
            </a:r>
          </a:p>
          <a:p>
            <a:r>
              <a:rPr lang="en-US" sz="3200" dirty="0"/>
              <a:t>&gt;&gt;&gt;&gt;&gt;&gt;&gt;Out[19]: array([ True,  True, False])</a:t>
            </a:r>
          </a:p>
          <a:p>
            <a:endParaRPr lang="en-US" sz="3200" dirty="0"/>
          </a:p>
          <a:p>
            <a:r>
              <a:rPr lang="en-US" sz="3200" dirty="0"/>
              <a:t>np.mod(X1,X2)</a:t>
            </a:r>
          </a:p>
          <a:p>
            <a:r>
              <a:rPr lang="en-US" sz="3200" dirty="0"/>
              <a:t>Out[20]: array([0, 0, 3], </a:t>
            </a:r>
            <a:r>
              <a:rPr lang="en-US" sz="3200" dirty="0" err="1"/>
              <a:t>dtype</a:t>
            </a:r>
            <a:r>
              <a:rPr lang="en-US" sz="3200" dirty="0"/>
              <a:t>=int32)</a:t>
            </a:r>
            <a:endParaRPr lang="en-IN" sz="3200" dirty="0"/>
          </a:p>
        </p:txBody>
      </p:sp>
    </p:spTree>
    <p:extLst>
      <p:ext uri="{BB962C8B-B14F-4D97-AF65-F5344CB8AC3E}">
        <p14:creationId xmlns:p14="http://schemas.microsoft.com/office/powerpoint/2010/main" val="9294433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718115-514E-49C8-AB64-110C6BB7B1E2}"/>
              </a:ext>
            </a:extLst>
          </p:cNvPr>
          <p:cNvSpPr/>
          <p:nvPr/>
        </p:nvSpPr>
        <p:spPr>
          <a:xfrm>
            <a:off x="915124" y="348422"/>
            <a:ext cx="1061034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Mathematical and statistical function</a:t>
            </a:r>
          </a:p>
        </p:txBody>
      </p:sp>
      <p:sp>
        <p:nvSpPr>
          <p:cNvPr id="3" name="TextBox 2">
            <a:extLst>
              <a:ext uri="{FF2B5EF4-FFF2-40B4-BE49-F238E27FC236}">
                <a16:creationId xmlns:a16="http://schemas.microsoft.com/office/drawing/2014/main" id="{03FC22F5-10E1-428C-9D05-6B7A706DB7BE}"/>
              </a:ext>
            </a:extLst>
          </p:cNvPr>
          <p:cNvSpPr txBox="1"/>
          <p:nvPr/>
        </p:nvSpPr>
        <p:spPr>
          <a:xfrm>
            <a:off x="1225119" y="1202392"/>
            <a:ext cx="5312736" cy="4832092"/>
          </a:xfrm>
          <a:prstGeom prst="rect">
            <a:avLst/>
          </a:prstGeom>
          <a:noFill/>
        </p:spPr>
        <p:txBody>
          <a:bodyPr wrap="none" rtlCol="0">
            <a:spAutoFit/>
          </a:bodyPr>
          <a:lstStyle/>
          <a:p>
            <a:endParaRPr lang="en-US" sz="2800" b="1" dirty="0"/>
          </a:p>
          <a:p>
            <a:r>
              <a:rPr lang="en-US" sz="2800" b="1" dirty="0"/>
              <a:t>c=</a:t>
            </a:r>
            <a:r>
              <a:rPr lang="en-US" sz="2800" b="1" dirty="0" err="1"/>
              <a:t>np.array</a:t>
            </a:r>
            <a:r>
              <a:rPr lang="en-US" sz="2800" b="1" dirty="0"/>
              <a:t>([[0,1,2],[3,4,5],[6,7,8]])</a:t>
            </a:r>
          </a:p>
          <a:p>
            <a:endParaRPr lang="en-US" sz="2800" b="1" dirty="0"/>
          </a:p>
          <a:p>
            <a:r>
              <a:rPr lang="en-US" sz="2800" b="1" dirty="0" err="1"/>
              <a:t>c.mean</a:t>
            </a:r>
            <a:r>
              <a:rPr lang="en-US" sz="2800" b="1" dirty="0"/>
              <a:t>()</a:t>
            </a:r>
          </a:p>
          <a:p>
            <a:r>
              <a:rPr lang="en-US" sz="2800" b="1" dirty="0"/>
              <a:t>Out[23]: 4.0</a:t>
            </a:r>
          </a:p>
          <a:p>
            <a:endParaRPr lang="en-US" sz="2800" b="1" dirty="0"/>
          </a:p>
          <a:p>
            <a:r>
              <a:rPr lang="en-US" sz="2800" b="1" dirty="0" err="1"/>
              <a:t>c.sum</a:t>
            </a:r>
            <a:r>
              <a:rPr lang="en-US" sz="2800" b="1" dirty="0"/>
              <a:t>()</a:t>
            </a:r>
          </a:p>
          <a:p>
            <a:r>
              <a:rPr lang="en-US" sz="2800" b="1" dirty="0"/>
              <a:t>Out[24]: 36</a:t>
            </a:r>
          </a:p>
          <a:p>
            <a:endParaRPr lang="en-US" sz="2800" b="1" dirty="0"/>
          </a:p>
          <a:p>
            <a:r>
              <a:rPr lang="en-US" sz="2800" b="1" dirty="0" err="1"/>
              <a:t>c.std</a:t>
            </a:r>
            <a:r>
              <a:rPr lang="en-US" sz="2800" b="1" dirty="0"/>
              <a:t>()</a:t>
            </a:r>
          </a:p>
          <a:p>
            <a:r>
              <a:rPr lang="en-US" sz="2800" b="1" dirty="0"/>
              <a:t>Out[25]: 2.581988897471611</a:t>
            </a:r>
            <a:endParaRPr lang="en-IN" sz="2800" b="1" dirty="0"/>
          </a:p>
        </p:txBody>
      </p:sp>
    </p:spTree>
    <p:extLst>
      <p:ext uri="{BB962C8B-B14F-4D97-AF65-F5344CB8AC3E}">
        <p14:creationId xmlns:p14="http://schemas.microsoft.com/office/powerpoint/2010/main" val="18165475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50AD09-3D16-473A-A515-C57EFB983360}"/>
              </a:ext>
            </a:extLst>
          </p:cNvPr>
          <p:cNvSpPr txBox="1"/>
          <p:nvPr/>
        </p:nvSpPr>
        <p:spPr>
          <a:xfrm>
            <a:off x="1180731" y="443883"/>
            <a:ext cx="9093515" cy="5355312"/>
          </a:xfrm>
          <a:prstGeom prst="rect">
            <a:avLst/>
          </a:prstGeom>
          <a:noFill/>
        </p:spPr>
        <p:txBody>
          <a:bodyPr wrap="none" rtlCol="0">
            <a:spAutoFit/>
          </a:bodyPr>
          <a:lstStyle/>
          <a:p>
            <a:r>
              <a:rPr lang="en-IN" dirty="0"/>
              <a:t>QUESTION OF THE DAY</a:t>
            </a:r>
          </a:p>
          <a:p>
            <a:endParaRPr lang="en-IN" dirty="0"/>
          </a:p>
          <a:p>
            <a:r>
              <a:rPr lang="en-IN" dirty="0"/>
              <a:t>#######</a:t>
            </a:r>
          </a:p>
          <a:p>
            <a:r>
              <a:rPr lang="en-IN" dirty="0"/>
              <a:t>&gt;&gt;&gt;&gt;&gt;&gt;&gt;&gt;a=</a:t>
            </a:r>
            <a:r>
              <a:rPr lang="en-IN" dirty="0" err="1"/>
              <a:t>np.arange</a:t>
            </a:r>
            <a:r>
              <a:rPr lang="en-IN" dirty="0"/>
              <a:t>(15).reshape((3,5))</a:t>
            </a:r>
          </a:p>
          <a:p>
            <a:r>
              <a:rPr lang="en-IN" dirty="0"/>
              <a:t>&gt;&gt;&gt;&gt;&gt;&gt;&gt;&gt;b=</a:t>
            </a:r>
            <a:r>
              <a:rPr lang="en-IN" dirty="0" err="1"/>
              <a:t>np.arange</a:t>
            </a:r>
            <a:r>
              <a:rPr lang="en-IN" dirty="0"/>
              <a:t>(15).reshape((5,3))</a:t>
            </a:r>
          </a:p>
          <a:p>
            <a:r>
              <a:rPr lang="en-IN" dirty="0"/>
              <a:t>&gt;&gt;&gt;&gt;&gt;&gt;&gt;&gt;</a:t>
            </a:r>
            <a:r>
              <a:rPr lang="en-IN" dirty="0" err="1"/>
              <a:t>np.concatenate</a:t>
            </a:r>
            <a:r>
              <a:rPr lang="en-IN" dirty="0"/>
              <a:t>([</a:t>
            </a:r>
            <a:r>
              <a:rPr lang="en-IN" dirty="0" err="1"/>
              <a:t>a,b</a:t>
            </a:r>
            <a:r>
              <a:rPr lang="en-IN" dirty="0"/>
              <a:t>])</a:t>
            </a:r>
          </a:p>
          <a:p>
            <a:endParaRPr lang="en-IN" dirty="0"/>
          </a:p>
          <a:p>
            <a:endParaRPr lang="en-IN" dirty="0"/>
          </a:p>
          <a:p>
            <a:r>
              <a:rPr lang="en-IN" dirty="0"/>
              <a:t>OUTPUT&gt;&gt;&gt;&lt;&lt;&lt;&lt;ERROR&gt;&gt;&gt;&gt;&gt;&gt;&gt;&gt;</a:t>
            </a:r>
          </a:p>
          <a:p>
            <a:endParaRPr lang="en-IN" dirty="0"/>
          </a:p>
          <a:p>
            <a:r>
              <a:rPr lang="en-US" dirty="0"/>
              <a:t>Traceback (most recent call last):</a:t>
            </a:r>
          </a:p>
          <a:p>
            <a:endParaRPr lang="en-US" dirty="0"/>
          </a:p>
          <a:p>
            <a:r>
              <a:rPr lang="en-US" dirty="0"/>
              <a:t>  File "&lt;ipython-input-31-a29a21a55c88&gt;", line 3, in &lt;module&gt;</a:t>
            </a:r>
          </a:p>
          <a:p>
            <a:r>
              <a:rPr lang="en-US" dirty="0"/>
              <a:t>    </a:t>
            </a:r>
            <a:r>
              <a:rPr lang="en-US" dirty="0" err="1"/>
              <a:t>np.concatenate</a:t>
            </a:r>
            <a:r>
              <a:rPr lang="en-US" dirty="0"/>
              <a:t>([</a:t>
            </a:r>
            <a:r>
              <a:rPr lang="en-US" dirty="0" err="1"/>
              <a:t>a,b</a:t>
            </a:r>
            <a:r>
              <a:rPr lang="en-US" dirty="0"/>
              <a:t>])</a:t>
            </a:r>
          </a:p>
          <a:p>
            <a:endParaRPr lang="en-US" dirty="0"/>
          </a:p>
          <a:p>
            <a:r>
              <a:rPr lang="en-US" dirty="0" err="1"/>
              <a:t>ValueError</a:t>
            </a:r>
            <a:r>
              <a:rPr lang="en-US" dirty="0"/>
              <a:t>: all the input array dimensions except for the concatenation axis must match exactly</a:t>
            </a:r>
          </a:p>
          <a:p>
            <a:endParaRPr lang="en-US" dirty="0"/>
          </a:p>
          <a:p>
            <a:endParaRPr lang="en-IN" dirty="0"/>
          </a:p>
          <a:p>
            <a:endParaRPr lang="en-IN" dirty="0"/>
          </a:p>
        </p:txBody>
      </p:sp>
    </p:spTree>
    <p:extLst>
      <p:ext uri="{BB962C8B-B14F-4D97-AF65-F5344CB8AC3E}">
        <p14:creationId xmlns:p14="http://schemas.microsoft.com/office/powerpoint/2010/main" val="26131378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44C3CA-9840-481E-B4EA-581379EF00D4}"/>
              </a:ext>
            </a:extLst>
          </p:cNvPr>
          <p:cNvSpPr txBox="1"/>
          <p:nvPr/>
        </p:nvSpPr>
        <p:spPr>
          <a:xfrm>
            <a:off x="577049" y="541538"/>
            <a:ext cx="1764522" cy="646331"/>
          </a:xfrm>
          <a:prstGeom prst="rect">
            <a:avLst/>
          </a:prstGeom>
          <a:noFill/>
        </p:spPr>
        <p:txBody>
          <a:bodyPr wrap="none" rtlCol="0">
            <a:spAutoFit/>
          </a:bodyPr>
          <a:lstStyle/>
          <a:p>
            <a:r>
              <a:rPr lang="en-US" sz="3600" dirty="0">
                <a:solidFill>
                  <a:schemeClr val="accent2">
                    <a:lumMod val="50000"/>
                  </a:schemeClr>
                </a:solidFill>
              </a:rPr>
              <a:t>PANDAS</a:t>
            </a:r>
            <a:r>
              <a:rPr lang="en-US" dirty="0"/>
              <a:t> </a:t>
            </a:r>
            <a:endParaRPr lang="en-IN" dirty="0"/>
          </a:p>
        </p:txBody>
      </p:sp>
      <p:sp>
        <p:nvSpPr>
          <p:cNvPr id="3" name="TextBox 2">
            <a:extLst>
              <a:ext uri="{FF2B5EF4-FFF2-40B4-BE49-F238E27FC236}">
                <a16:creationId xmlns:a16="http://schemas.microsoft.com/office/drawing/2014/main" id="{EFBAA1C7-B959-4C49-B2E4-26085722CA6A}"/>
              </a:ext>
            </a:extLst>
          </p:cNvPr>
          <p:cNvSpPr txBox="1"/>
          <p:nvPr/>
        </p:nvSpPr>
        <p:spPr>
          <a:xfrm>
            <a:off x="577049" y="3828495"/>
            <a:ext cx="4843570" cy="923330"/>
          </a:xfrm>
          <a:prstGeom prst="rect">
            <a:avLst/>
          </a:prstGeom>
          <a:noFill/>
        </p:spPr>
        <p:txBody>
          <a:bodyPr wrap="none" rtlCol="0">
            <a:spAutoFit/>
          </a:bodyPr>
          <a:lstStyle/>
          <a:p>
            <a:r>
              <a:rPr lang="en-US" dirty="0"/>
              <a:t>IT IS ONE OF THE CRITICAL INGREDIENTS</a:t>
            </a:r>
          </a:p>
          <a:p>
            <a:r>
              <a:rPr lang="en-US" dirty="0"/>
              <a:t>ENABLING PYTHON TO BE A POWERFUL</a:t>
            </a:r>
          </a:p>
          <a:p>
            <a:r>
              <a:rPr lang="en-US" dirty="0"/>
              <a:t>AND PRODUCTIVE DATA ANALYSIS ENVIRONMENT</a:t>
            </a:r>
            <a:endParaRPr lang="en-IN" dirty="0"/>
          </a:p>
        </p:txBody>
      </p:sp>
      <p:sp>
        <p:nvSpPr>
          <p:cNvPr id="4" name="Rectangle 3">
            <a:extLst>
              <a:ext uri="{FF2B5EF4-FFF2-40B4-BE49-F238E27FC236}">
                <a16:creationId xmlns:a16="http://schemas.microsoft.com/office/drawing/2014/main" id="{B93BFDCC-4F6F-494E-9264-75676F49A8AA}"/>
              </a:ext>
            </a:extLst>
          </p:cNvPr>
          <p:cNvSpPr/>
          <p:nvPr/>
        </p:nvSpPr>
        <p:spPr>
          <a:xfrm>
            <a:off x="7550458" y="589495"/>
            <a:ext cx="1118586" cy="2752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D6393D7-B794-4B63-B382-A4ED075AF150}"/>
              </a:ext>
            </a:extLst>
          </p:cNvPr>
          <p:cNvSpPr/>
          <p:nvPr/>
        </p:nvSpPr>
        <p:spPr>
          <a:xfrm>
            <a:off x="6544322" y="1446320"/>
            <a:ext cx="1118586" cy="2752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43C14A0-9759-4C0C-A9B1-FE131559C9E7}"/>
              </a:ext>
            </a:extLst>
          </p:cNvPr>
          <p:cNvSpPr/>
          <p:nvPr/>
        </p:nvSpPr>
        <p:spPr>
          <a:xfrm>
            <a:off x="9626354" y="1814004"/>
            <a:ext cx="1118586" cy="2752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13B2D8E-A36E-4311-858B-A37665BF0E9B}"/>
              </a:ext>
            </a:extLst>
          </p:cNvPr>
          <p:cNvSpPr/>
          <p:nvPr/>
        </p:nvSpPr>
        <p:spPr>
          <a:xfrm>
            <a:off x="7138386" y="2367378"/>
            <a:ext cx="1118586" cy="2752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E23B91F-25CB-48BF-8D16-629B5D2328EF}"/>
              </a:ext>
            </a:extLst>
          </p:cNvPr>
          <p:cNvSpPr/>
          <p:nvPr/>
        </p:nvSpPr>
        <p:spPr>
          <a:xfrm>
            <a:off x="8759301" y="2695852"/>
            <a:ext cx="1118586" cy="27520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C2F3E854-E0C5-4318-B8C6-3C49DA48ECBE}"/>
              </a:ext>
            </a:extLst>
          </p:cNvPr>
          <p:cNvCxnSpPr/>
          <p:nvPr/>
        </p:nvCxnSpPr>
        <p:spPr>
          <a:xfrm flipH="1">
            <a:off x="7421732" y="864703"/>
            <a:ext cx="435006" cy="51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7A11A9-1C6C-4C93-8B9D-EC7041E323F1}"/>
              </a:ext>
            </a:extLst>
          </p:cNvPr>
          <p:cNvCxnSpPr/>
          <p:nvPr/>
        </p:nvCxnSpPr>
        <p:spPr>
          <a:xfrm flipH="1">
            <a:off x="7981025" y="931960"/>
            <a:ext cx="128726" cy="1435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746A32-E413-4AC4-BBCC-FF35DC2705A5}"/>
              </a:ext>
            </a:extLst>
          </p:cNvPr>
          <p:cNvCxnSpPr/>
          <p:nvPr/>
        </p:nvCxnSpPr>
        <p:spPr>
          <a:xfrm>
            <a:off x="8504808" y="898331"/>
            <a:ext cx="701336" cy="174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0F66E9-2FBA-4D09-9F44-FDD3B4FA3EE5}"/>
              </a:ext>
            </a:extLst>
          </p:cNvPr>
          <p:cNvCxnSpPr/>
          <p:nvPr/>
        </p:nvCxnSpPr>
        <p:spPr>
          <a:xfrm>
            <a:off x="8699377" y="589495"/>
            <a:ext cx="1607598" cy="1060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323850-DDCB-4991-8E60-BD45CA2C64A7}"/>
              </a:ext>
            </a:extLst>
          </p:cNvPr>
          <p:cNvSpPr txBox="1"/>
          <p:nvPr/>
        </p:nvSpPr>
        <p:spPr>
          <a:xfrm>
            <a:off x="6894148" y="3845459"/>
            <a:ext cx="4848892" cy="923330"/>
          </a:xfrm>
          <a:prstGeom prst="rect">
            <a:avLst/>
          </a:prstGeom>
          <a:noFill/>
        </p:spPr>
        <p:txBody>
          <a:bodyPr wrap="none" rtlCol="0">
            <a:spAutoFit/>
          </a:bodyPr>
          <a:lstStyle/>
          <a:p>
            <a:r>
              <a:rPr lang="en-US" dirty="0"/>
              <a:t>PROVIDE RICH DATA STRUCTURE AND</a:t>
            </a:r>
          </a:p>
          <a:p>
            <a:r>
              <a:rPr lang="en-US" dirty="0"/>
              <a:t>FUNCTIONS DESIGN TO MAKE WORKING WITH </a:t>
            </a:r>
          </a:p>
          <a:p>
            <a:r>
              <a:rPr lang="en-US" dirty="0"/>
              <a:t>STRUCTURE DATA SET FAST EASY AND EXPRESSIVE</a:t>
            </a:r>
          </a:p>
        </p:txBody>
      </p:sp>
      <p:pic>
        <p:nvPicPr>
          <p:cNvPr id="19" name="Picture 18">
            <a:extLst>
              <a:ext uri="{FF2B5EF4-FFF2-40B4-BE49-F238E27FC236}">
                <a16:creationId xmlns:a16="http://schemas.microsoft.com/office/drawing/2014/main" id="{C87F0F73-7A77-44C1-B18A-D30D09F46902}"/>
              </a:ext>
            </a:extLst>
          </p:cNvPr>
          <p:cNvPicPr>
            <a:picLocks noChangeAspect="1"/>
          </p:cNvPicPr>
          <p:nvPr/>
        </p:nvPicPr>
        <p:blipFill>
          <a:blip r:embed="rId2"/>
          <a:stretch>
            <a:fillRect/>
          </a:stretch>
        </p:blipFill>
        <p:spPr>
          <a:xfrm>
            <a:off x="528590" y="1639052"/>
            <a:ext cx="3870418" cy="1941065"/>
          </a:xfrm>
          <a:prstGeom prst="rect">
            <a:avLst/>
          </a:prstGeom>
        </p:spPr>
      </p:pic>
      <p:pic>
        <p:nvPicPr>
          <p:cNvPr id="21" name="Picture 20">
            <a:extLst>
              <a:ext uri="{FF2B5EF4-FFF2-40B4-BE49-F238E27FC236}">
                <a16:creationId xmlns:a16="http://schemas.microsoft.com/office/drawing/2014/main" id="{A646DFD2-A1DB-4FA3-994F-59DDBCBE4239}"/>
              </a:ext>
            </a:extLst>
          </p:cNvPr>
          <p:cNvPicPr>
            <a:picLocks noChangeAspect="1"/>
          </p:cNvPicPr>
          <p:nvPr/>
        </p:nvPicPr>
        <p:blipFill>
          <a:blip r:embed="rId3"/>
          <a:stretch>
            <a:fillRect/>
          </a:stretch>
        </p:blipFill>
        <p:spPr>
          <a:xfrm>
            <a:off x="6314333" y="5281103"/>
            <a:ext cx="5486411" cy="1143002"/>
          </a:xfrm>
          <a:prstGeom prst="rect">
            <a:avLst/>
          </a:prstGeom>
        </p:spPr>
      </p:pic>
    </p:spTree>
    <p:extLst>
      <p:ext uri="{BB962C8B-B14F-4D97-AF65-F5344CB8AC3E}">
        <p14:creationId xmlns:p14="http://schemas.microsoft.com/office/powerpoint/2010/main" val="7672075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12AA6E-DAE6-4B2E-9EC2-2047CC54FEB5}"/>
              </a:ext>
            </a:extLst>
          </p:cNvPr>
          <p:cNvSpPr txBox="1"/>
          <p:nvPr/>
        </p:nvSpPr>
        <p:spPr>
          <a:xfrm>
            <a:off x="4492101" y="1447060"/>
            <a:ext cx="7152535" cy="1477328"/>
          </a:xfrm>
          <a:prstGeom prst="rect">
            <a:avLst/>
          </a:prstGeom>
          <a:noFill/>
        </p:spPr>
        <p:txBody>
          <a:bodyPr wrap="none" rtlCol="0">
            <a:spAutoFit/>
          </a:bodyPr>
          <a:lstStyle/>
          <a:p>
            <a:r>
              <a:rPr lang="en-US" b="1" dirty="0"/>
              <a:t>THE PRIMARY OBJECTIVE IS THAT WE WILL USE DATA FRAME i.e.</a:t>
            </a:r>
          </a:p>
          <a:p>
            <a:r>
              <a:rPr lang="en-US" b="1" dirty="0"/>
              <a:t> A TWO DIMENSIONAL TABULAR, </a:t>
            </a:r>
            <a:r>
              <a:rPr lang="en-US" b="1" dirty="0">
                <a:solidFill>
                  <a:srgbClr val="00B050"/>
                </a:solidFill>
              </a:rPr>
              <a:t>COLUMN –ORIENTED </a:t>
            </a:r>
            <a:r>
              <a:rPr lang="en-US" b="1" dirty="0"/>
              <a:t>DATA STRUCTURE</a:t>
            </a:r>
          </a:p>
          <a:p>
            <a:r>
              <a:rPr lang="en-US" b="1" dirty="0"/>
              <a:t> WITH BOTH ROW AND COLUMN.</a:t>
            </a:r>
          </a:p>
          <a:p>
            <a:endParaRPr lang="en-US" b="1" dirty="0"/>
          </a:p>
          <a:p>
            <a:endParaRPr lang="en-IN" b="1" dirty="0"/>
          </a:p>
        </p:txBody>
      </p:sp>
      <p:sp>
        <p:nvSpPr>
          <p:cNvPr id="3" name="TextBox 2">
            <a:extLst>
              <a:ext uri="{FF2B5EF4-FFF2-40B4-BE49-F238E27FC236}">
                <a16:creationId xmlns:a16="http://schemas.microsoft.com/office/drawing/2014/main" id="{058F2958-90BB-462B-8A2D-1E7FF7C13619}"/>
              </a:ext>
            </a:extLst>
          </p:cNvPr>
          <p:cNvSpPr txBox="1"/>
          <p:nvPr/>
        </p:nvSpPr>
        <p:spPr>
          <a:xfrm>
            <a:off x="337352" y="186431"/>
            <a:ext cx="4682949" cy="523220"/>
          </a:xfrm>
          <a:prstGeom prst="rect">
            <a:avLst/>
          </a:prstGeom>
          <a:noFill/>
        </p:spPr>
        <p:txBody>
          <a:bodyPr wrap="none" rtlCol="0">
            <a:spAutoFit/>
          </a:bodyPr>
          <a:lstStyle/>
          <a:p>
            <a:r>
              <a:rPr lang="en-US" sz="2800" b="1" dirty="0"/>
              <a:t>ESSENTIAL PYTHON LIBRARIES</a:t>
            </a:r>
            <a:endParaRPr lang="en-IN" sz="2800" b="1" dirty="0"/>
          </a:p>
        </p:txBody>
      </p:sp>
      <p:sp>
        <p:nvSpPr>
          <p:cNvPr id="4" name="TextBox 3">
            <a:extLst>
              <a:ext uri="{FF2B5EF4-FFF2-40B4-BE49-F238E27FC236}">
                <a16:creationId xmlns:a16="http://schemas.microsoft.com/office/drawing/2014/main" id="{892CDE7B-4B91-41DC-823B-695BE033868E}"/>
              </a:ext>
            </a:extLst>
          </p:cNvPr>
          <p:cNvSpPr txBox="1"/>
          <p:nvPr/>
        </p:nvSpPr>
        <p:spPr>
          <a:xfrm>
            <a:off x="435006" y="3710866"/>
            <a:ext cx="5754973" cy="923330"/>
          </a:xfrm>
          <a:prstGeom prst="rect">
            <a:avLst/>
          </a:prstGeom>
          <a:noFill/>
        </p:spPr>
        <p:txBody>
          <a:bodyPr wrap="none" rtlCol="0">
            <a:spAutoFit/>
          </a:bodyPr>
          <a:lstStyle/>
          <a:p>
            <a:r>
              <a:rPr lang="en-US" b="1" dirty="0"/>
              <a:t>COMBINE HIGH PERFORMANCE ARRAY COMPUTING</a:t>
            </a:r>
          </a:p>
          <a:p>
            <a:r>
              <a:rPr lang="en-US" b="1" dirty="0"/>
              <a:t>FEATURE OF NUMPY WITH FLEXIBLE DATA MANIPULATION</a:t>
            </a:r>
          </a:p>
          <a:p>
            <a:r>
              <a:rPr lang="en-US" b="1" dirty="0"/>
              <a:t>CAPABILITIES OF SPREADSHEETS(SUCH AS SQL)</a:t>
            </a:r>
            <a:endParaRPr lang="en-IN" b="1" dirty="0"/>
          </a:p>
        </p:txBody>
      </p:sp>
      <p:sp>
        <p:nvSpPr>
          <p:cNvPr id="5" name="TextBox 4">
            <a:extLst>
              <a:ext uri="{FF2B5EF4-FFF2-40B4-BE49-F238E27FC236}">
                <a16:creationId xmlns:a16="http://schemas.microsoft.com/office/drawing/2014/main" id="{41351B84-D91C-4EE6-B0C2-C55B5632EBAE}"/>
              </a:ext>
            </a:extLst>
          </p:cNvPr>
          <p:cNvSpPr txBox="1"/>
          <p:nvPr/>
        </p:nvSpPr>
        <p:spPr>
          <a:xfrm>
            <a:off x="6471822" y="5814874"/>
            <a:ext cx="5073505" cy="369332"/>
          </a:xfrm>
          <a:prstGeom prst="rect">
            <a:avLst/>
          </a:prstGeom>
          <a:noFill/>
        </p:spPr>
        <p:txBody>
          <a:bodyPr wrap="none" rtlCol="0">
            <a:spAutoFit/>
          </a:bodyPr>
          <a:lstStyle/>
          <a:p>
            <a:r>
              <a:rPr lang="en-US" b="1" dirty="0"/>
              <a:t>AT LAST ALL DATA RESHAPE, SLICE AND OPERATION</a:t>
            </a:r>
            <a:endParaRPr lang="en-IN" b="1" dirty="0"/>
          </a:p>
        </p:txBody>
      </p:sp>
      <p:pic>
        <p:nvPicPr>
          <p:cNvPr id="7" name="Picture 6">
            <a:extLst>
              <a:ext uri="{FF2B5EF4-FFF2-40B4-BE49-F238E27FC236}">
                <a16:creationId xmlns:a16="http://schemas.microsoft.com/office/drawing/2014/main" id="{78365712-222D-45A8-BA3E-72287EA79B63}"/>
              </a:ext>
            </a:extLst>
          </p:cNvPr>
          <p:cNvPicPr>
            <a:picLocks noChangeAspect="1"/>
          </p:cNvPicPr>
          <p:nvPr/>
        </p:nvPicPr>
        <p:blipFill>
          <a:blip r:embed="rId2"/>
          <a:stretch>
            <a:fillRect/>
          </a:stretch>
        </p:blipFill>
        <p:spPr>
          <a:xfrm>
            <a:off x="435007" y="1011892"/>
            <a:ext cx="3710866" cy="1143002"/>
          </a:xfrm>
          <a:prstGeom prst="rect">
            <a:avLst/>
          </a:prstGeom>
        </p:spPr>
      </p:pic>
      <p:pic>
        <p:nvPicPr>
          <p:cNvPr id="9" name="Picture 8">
            <a:extLst>
              <a:ext uri="{FF2B5EF4-FFF2-40B4-BE49-F238E27FC236}">
                <a16:creationId xmlns:a16="http://schemas.microsoft.com/office/drawing/2014/main" id="{4BE56050-2BB2-42B4-924D-512775ACD3CC}"/>
              </a:ext>
            </a:extLst>
          </p:cNvPr>
          <p:cNvPicPr>
            <a:picLocks noChangeAspect="1"/>
          </p:cNvPicPr>
          <p:nvPr/>
        </p:nvPicPr>
        <p:blipFill>
          <a:blip r:embed="rId3"/>
          <a:stretch>
            <a:fillRect/>
          </a:stretch>
        </p:blipFill>
        <p:spPr>
          <a:xfrm>
            <a:off x="7874494" y="3165655"/>
            <a:ext cx="3240350" cy="2013751"/>
          </a:xfrm>
          <a:prstGeom prst="rect">
            <a:avLst/>
          </a:prstGeom>
        </p:spPr>
      </p:pic>
    </p:spTree>
    <p:extLst>
      <p:ext uri="{BB962C8B-B14F-4D97-AF65-F5344CB8AC3E}">
        <p14:creationId xmlns:p14="http://schemas.microsoft.com/office/powerpoint/2010/main" val="6203676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A7A67-1470-4EBA-B094-BDBBAAD02F76}"/>
              </a:ext>
            </a:extLst>
          </p:cNvPr>
          <p:cNvSpPr/>
          <p:nvPr/>
        </p:nvSpPr>
        <p:spPr>
          <a:xfrm>
            <a:off x="2979765" y="348422"/>
            <a:ext cx="584185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Data Type in pandas</a:t>
            </a:r>
          </a:p>
        </p:txBody>
      </p:sp>
      <p:sp>
        <p:nvSpPr>
          <p:cNvPr id="3" name="Rectangle 2">
            <a:extLst>
              <a:ext uri="{FF2B5EF4-FFF2-40B4-BE49-F238E27FC236}">
                <a16:creationId xmlns:a16="http://schemas.microsoft.com/office/drawing/2014/main" id="{9F663532-5517-41F1-80B6-D1521AF3792E}"/>
              </a:ext>
            </a:extLst>
          </p:cNvPr>
          <p:cNvSpPr/>
          <p:nvPr/>
        </p:nvSpPr>
        <p:spPr>
          <a:xfrm>
            <a:off x="4350058" y="1642369"/>
            <a:ext cx="2796466" cy="73684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PANDAS</a:t>
            </a:r>
            <a:endParaRPr lang="en-IN" dirty="0"/>
          </a:p>
        </p:txBody>
      </p:sp>
      <p:cxnSp>
        <p:nvCxnSpPr>
          <p:cNvPr id="5" name="Straight Arrow Connector 4">
            <a:extLst>
              <a:ext uri="{FF2B5EF4-FFF2-40B4-BE49-F238E27FC236}">
                <a16:creationId xmlns:a16="http://schemas.microsoft.com/office/drawing/2014/main" id="{D97FB10D-8C6D-4853-925B-CB5B92CA6B98}"/>
              </a:ext>
            </a:extLst>
          </p:cNvPr>
          <p:cNvCxnSpPr/>
          <p:nvPr/>
        </p:nvCxnSpPr>
        <p:spPr>
          <a:xfrm>
            <a:off x="5743852" y="2450237"/>
            <a:ext cx="0" cy="1535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1882501-8426-4184-9399-8A7B481AA0F6}"/>
              </a:ext>
            </a:extLst>
          </p:cNvPr>
          <p:cNvCxnSpPr/>
          <p:nvPr/>
        </p:nvCxnSpPr>
        <p:spPr>
          <a:xfrm flipH="1">
            <a:off x="2942947" y="2379216"/>
            <a:ext cx="2814222" cy="2068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CC48AF8-D59D-45A8-A887-23E116083348}"/>
              </a:ext>
            </a:extLst>
          </p:cNvPr>
          <p:cNvCxnSpPr>
            <a:stCxn id="3" idx="2"/>
          </p:cNvCxnSpPr>
          <p:nvPr/>
        </p:nvCxnSpPr>
        <p:spPr>
          <a:xfrm>
            <a:off x="5748291" y="2379216"/>
            <a:ext cx="2960703" cy="2139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A953590-FB10-49D9-AE59-5F695E9537ED}"/>
              </a:ext>
            </a:extLst>
          </p:cNvPr>
          <p:cNvSpPr/>
          <p:nvPr/>
        </p:nvSpPr>
        <p:spPr>
          <a:xfrm>
            <a:off x="388397" y="4518734"/>
            <a:ext cx="3258105" cy="807868"/>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SERIES</a:t>
            </a:r>
            <a:endParaRPr lang="en-IN" dirty="0"/>
          </a:p>
        </p:txBody>
      </p:sp>
      <p:sp>
        <p:nvSpPr>
          <p:cNvPr id="11" name="Oval 10">
            <a:extLst>
              <a:ext uri="{FF2B5EF4-FFF2-40B4-BE49-F238E27FC236}">
                <a16:creationId xmlns:a16="http://schemas.microsoft.com/office/drawing/2014/main" id="{B7E2AAC9-5880-47ED-ACEF-3B9EEF73CEAF}"/>
              </a:ext>
            </a:extLst>
          </p:cNvPr>
          <p:cNvSpPr/>
          <p:nvPr/>
        </p:nvSpPr>
        <p:spPr>
          <a:xfrm>
            <a:off x="4350058" y="3977196"/>
            <a:ext cx="3258105" cy="807868"/>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FRAME</a:t>
            </a:r>
            <a:endParaRPr lang="en-IN" dirty="0"/>
          </a:p>
        </p:txBody>
      </p:sp>
      <p:sp>
        <p:nvSpPr>
          <p:cNvPr id="12" name="Oval 11">
            <a:extLst>
              <a:ext uri="{FF2B5EF4-FFF2-40B4-BE49-F238E27FC236}">
                <a16:creationId xmlns:a16="http://schemas.microsoft.com/office/drawing/2014/main" id="{4760D9EA-BAEA-41A3-B74D-273A4211D88F}"/>
              </a:ext>
            </a:extLst>
          </p:cNvPr>
          <p:cNvSpPr/>
          <p:nvPr/>
        </p:nvSpPr>
        <p:spPr>
          <a:xfrm>
            <a:off x="8374602" y="4438835"/>
            <a:ext cx="3258105" cy="807868"/>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PANEL</a:t>
            </a:r>
            <a:endParaRPr lang="en-IN" dirty="0"/>
          </a:p>
        </p:txBody>
      </p:sp>
      <p:cxnSp>
        <p:nvCxnSpPr>
          <p:cNvPr id="14" name="Straight Arrow Connector 13">
            <a:extLst>
              <a:ext uri="{FF2B5EF4-FFF2-40B4-BE49-F238E27FC236}">
                <a16:creationId xmlns:a16="http://schemas.microsoft.com/office/drawing/2014/main" id="{7FB3CE5A-3779-4C5D-A09D-067765085599}"/>
              </a:ext>
            </a:extLst>
          </p:cNvPr>
          <p:cNvCxnSpPr/>
          <p:nvPr/>
        </p:nvCxnSpPr>
        <p:spPr>
          <a:xfrm>
            <a:off x="1793289" y="5326602"/>
            <a:ext cx="0" cy="61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17510C-5CD4-4D53-86C2-61C695455411}"/>
              </a:ext>
            </a:extLst>
          </p:cNvPr>
          <p:cNvCxnSpPr/>
          <p:nvPr/>
        </p:nvCxnSpPr>
        <p:spPr>
          <a:xfrm>
            <a:off x="6096000" y="4842769"/>
            <a:ext cx="0" cy="790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DADE03F-5B27-4771-82C4-EB4A8273FB4A}"/>
              </a:ext>
            </a:extLst>
          </p:cNvPr>
          <p:cNvCxnSpPr/>
          <p:nvPr/>
        </p:nvCxnSpPr>
        <p:spPr>
          <a:xfrm>
            <a:off x="10324730" y="5326602"/>
            <a:ext cx="0" cy="61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BB96F8C2-C291-45C0-8502-BA7E2817C026}"/>
              </a:ext>
            </a:extLst>
          </p:cNvPr>
          <p:cNvSpPr/>
          <p:nvPr/>
        </p:nvSpPr>
        <p:spPr>
          <a:xfrm>
            <a:off x="388397" y="6010182"/>
            <a:ext cx="2911875" cy="499395"/>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1D DATA</a:t>
            </a:r>
            <a:endParaRPr lang="en-IN" dirty="0"/>
          </a:p>
        </p:txBody>
      </p:sp>
      <p:sp>
        <p:nvSpPr>
          <p:cNvPr id="22" name="Rectangle: Rounded Corners 21">
            <a:extLst>
              <a:ext uri="{FF2B5EF4-FFF2-40B4-BE49-F238E27FC236}">
                <a16:creationId xmlns:a16="http://schemas.microsoft.com/office/drawing/2014/main" id="{2AB437C1-0423-4ADA-A087-35F8E82243F8}"/>
              </a:ext>
            </a:extLst>
          </p:cNvPr>
          <p:cNvSpPr/>
          <p:nvPr/>
        </p:nvSpPr>
        <p:spPr>
          <a:xfrm>
            <a:off x="4617126" y="5724973"/>
            <a:ext cx="2911875" cy="499395"/>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2D DATA</a:t>
            </a:r>
            <a:endParaRPr lang="en-IN" dirty="0"/>
          </a:p>
        </p:txBody>
      </p:sp>
      <p:sp>
        <p:nvSpPr>
          <p:cNvPr id="23" name="Rectangle: Rounded Corners 22">
            <a:extLst>
              <a:ext uri="{FF2B5EF4-FFF2-40B4-BE49-F238E27FC236}">
                <a16:creationId xmlns:a16="http://schemas.microsoft.com/office/drawing/2014/main" id="{35140195-5111-45AC-9DD5-7B91152AA3D8}"/>
              </a:ext>
            </a:extLst>
          </p:cNvPr>
          <p:cNvSpPr/>
          <p:nvPr/>
        </p:nvSpPr>
        <p:spPr>
          <a:xfrm>
            <a:off x="8638712" y="6078958"/>
            <a:ext cx="2911875" cy="499395"/>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3D DATA</a:t>
            </a:r>
            <a:endParaRPr lang="en-IN" dirty="0"/>
          </a:p>
        </p:txBody>
      </p:sp>
    </p:spTree>
    <p:extLst>
      <p:ext uri="{BB962C8B-B14F-4D97-AF65-F5344CB8AC3E}">
        <p14:creationId xmlns:p14="http://schemas.microsoft.com/office/powerpoint/2010/main" val="13850463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77F91A-431D-4F17-9E75-A28F3EE653B5}"/>
              </a:ext>
            </a:extLst>
          </p:cNvPr>
          <p:cNvSpPr/>
          <p:nvPr/>
        </p:nvSpPr>
        <p:spPr>
          <a:xfrm>
            <a:off x="1015014" y="738962"/>
            <a:ext cx="6096000" cy="3908762"/>
          </a:xfrm>
          <a:prstGeom prst="rect">
            <a:avLst/>
          </a:prstGeom>
        </p:spPr>
        <p:txBody>
          <a:bodyPr>
            <a:spAutoFit/>
          </a:bodyPr>
          <a:lstStyle/>
          <a:p>
            <a:r>
              <a:rPr lang="en-IN" sz="3200" b="1" dirty="0" err="1"/>
              <a:t>data.describe</a:t>
            </a:r>
            <a:r>
              <a:rPr lang="en-IN" sz="3200" b="1" dirty="0"/>
              <a:t>()</a:t>
            </a:r>
          </a:p>
          <a:p>
            <a:r>
              <a:rPr lang="en-IN" dirty="0"/>
              <a:t>Out[5]: </a:t>
            </a:r>
          </a:p>
          <a:p>
            <a:r>
              <a:rPr lang="en-IN" dirty="0"/>
              <a:t>       account length     ...             Churn</a:t>
            </a:r>
          </a:p>
          <a:p>
            <a:r>
              <a:rPr lang="en-IN" dirty="0"/>
              <a:t>count     1667.000000     ...       1667.000000</a:t>
            </a:r>
          </a:p>
          <a:p>
            <a:r>
              <a:rPr lang="en-IN" dirty="0"/>
              <a:t>mean        98.646671     ...          0.134373</a:t>
            </a:r>
          </a:p>
          <a:p>
            <a:r>
              <a:rPr lang="en-IN" dirty="0"/>
              <a:t>std         39.400755     ...          0.341155</a:t>
            </a:r>
          </a:p>
          <a:p>
            <a:r>
              <a:rPr lang="en-IN" dirty="0"/>
              <a:t>min          1.000000     ...          0.000000</a:t>
            </a:r>
          </a:p>
          <a:p>
            <a:r>
              <a:rPr lang="en-IN" dirty="0"/>
              <a:t>25%         72.000000     ...          0.000000</a:t>
            </a:r>
          </a:p>
          <a:p>
            <a:r>
              <a:rPr lang="en-IN" dirty="0"/>
              <a:t>50%         98.000000     ...          0.000000</a:t>
            </a:r>
          </a:p>
          <a:p>
            <a:r>
              <a:rPr lang="en-IN" dirty="0"/>
              <a:t>75%        126.000000     ...          0.000000</a:t>
            </a:r>
          </a:p>
          <a:p>
            <a:r>
              <a:rPr lang="en-IN" dirty="0"/>
              <a:t>max        238.000000     ...          1.000000</a:t>
            </a:r>
          </a:p>
          <a:p>
            <a:endParaRPr lang="en-IN" dirty="0"/>
          </a:p>
          <a:p>
            <a:r>
              <a:rPr lang="en-IN" dirty="0"/>
              <a:t>[8 rows x 19 columns]</a:t>
            </a:r>
          </a:p>
        </p:txBody>
      </p:sp>
      <p:sp>
        <p:nvSpPr>
          <p:cNvPr id="3" name="Rectangle 2">
            <a:extLst>
              <a:ext uri="{FF2B5EF4-FFF2-40B4-BE49-F238E27FC236}">
                <a16:creationId xmlns:a16="http://schemas.microsoft.com/office/drawing/2014/main" id="{D17DD39B-381B-4957-A468-BD2367870580}"/>
              </a:ext>
            </a:extLst>
          </p:cNvPr>
          <p:cNvSpPr/>
          <p:nvPr/>
        </p:nvSpPr>
        <p:spPr>
          <a:xfrm>
            <a:off x="6208451" y="738962"/>
            <a:ext cx="6096000" cy="3354765"/>
          </a:xfrm>
          <a:prstGeom prst="rect">
            <a:avLst/>
          </a:prstGeom>
        </p:spPr>
        <p:txBody>
          <a:bodyPr>
            <a:spAutoFit/>
          </a:bodyPr>
          <a:lstStyle/>
          <a:p>
            <a:r>
              <a:rPr lang="en-IN" sz="3200" b="1" dirty="0" err="1"/>
              <a:t>data.head</a:t>
            </a:r>
            <a:r>
              <a:rPr lang="en-IN" sz="3200" b="1" dirty="0"/>
              <a:t>()</a:t>
            </a:r>
          </a:p>
          <a:p>
            <a:r>
              <a:rPr lang="en-IN" dirty="0"/>
              <a:t>Out[6]: </a:t>
            </a:r>
          </a:p>
          <a:p>
            <a:r>
              <a:rPr lang="en-IN" dirty="0"/>
              <a:t>  state  account length  ...   number customer service calls Churn</a:t>
            </a:r>
          </a:p>
          <a:p>
            <a:r>
              <a:rPr lang="en-IN" dirty="0"/>
              <a:t>0    HI             101  ...                               3     0</a:t>
            </a:r>
          </a:p>
          <a:p>
            <a:r>
              <a:rPr lang="en-IN" dirty="0"/>
              <a:t>1    MT             137  ...                               0     0</a:t>
            </a:r>
          </a:p>
          <a:p>
            <a:r>
              <a:rPr lang="en-IN" dirty="0"/>
              <a:t>2    OH             103  ...                               1     0</a:t>
            </a:r>
          </a:p>
          <a:p>
            <a:r>
              <a:rPr lang="en-IN" dirty="0"/>
              <a:t>3    NM              99  ...                               1     0</a:t>
            </a:r>
          </a:p>
          <a:p>
            <a:r>
              <a:rPr lang="en-IN" dirty="0"/>
              <a:t>4    SC             108  ...                               2     0</a:t>
            </a:r>
          </a:p>
          <a:p>
            <a:endParaRPr lang="en-IN" dirty="0"/>
          </a:p>
          <a:p>
            <a:r>
              <a:rPr lang="en-IN" dirty="0"/>
              <a:t>[5 rows x 21 columns]</a:t>
            </a:r>
          </a:p>
        </p:txBody>
      </p:sp>
      <p:sp>
        <p:nvSpPr>
          <p:cNvPr id="4" name="Rectangle 3">
            <a:extLst>
              <a:ext uri="{FF2B5EF4-FFF2-40B4-BE49-F238E27FC236}">
                <a16:creationId xmlns:a16="http://schemas.microsoft.com/office/drawing/2014/main" id="{929CFE1D-F176-47CC-AC1F-906E22409975}"/>
              </a:ext>
            </a:extLst>
          </p:cNvPr>
          <p:cNvSpPr/>
          <p:nvPr/>
        </p:nvSpPr>
        <p:spPr>
          <a:xfrm>
            <a:off x="881848" y="4769632"/>
            <a:ext cx="6096000" cy="1077218"/>
          </a:xfrm>
          <a:prstGeom prst="rect">
            <a:avLst/>
          </a:prstGeom>
        </p:spPr>
        <p:txBody>
          <a:bodyPr>
            <a:spAutoFit/>
          </a:bodyPr>
          <a:lstStyle/>
          <a:p>
            <a:endParaRPr lang="en-IN" dirty="0"/>
          </a:p>
          <a:p>
            <a:r>
              <a:rPr lang="en-IN" sz="2800" b="1" dirty="0" err="1"/>
              <a:t>data.shape</a:t>
            </a:r>
            <a:endParaRPr lang="en-IN" sz="2800" b="1" dirty="0"/>
          </a:p>
          <a:p>
            <a:r>
              <a:rPr lang="en-IN" dirty="0"/>
              <a:t>Out[8]: (1667, 21)</a:t>
            </a:r>
          </a:p>
        </p:txBody>
      </p:sp>
    </p:spTree>
    <p:extLst>
      <p:ext uri="{BB962C8B-B14F-4D97-AF65-F5344CB8AC3E}">
        <p14:creationId xmlns:p14="http://schemas.microsoft.com/office/powerpoint/2010/main" val="248915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D2840CE3-07AE-49F1-88DF-B29D4BF19482}"/>
              </a:ext>
            </a:extLst>
          </p:cNvPr>
          <p:cNvSpPr/>
          <p:nvPr/>
        </p:nvSpPr>
        <p:spPr>
          <a:xfrm>
            <a:off x="924757" y="150920"/>
            <a:ext cx="10342486" cy="896645"/>
          </a:xfrm>
          <a:prstGeom prst="round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31EE47C3-7C42-4AA7-BABC-1BB36081A9AD}"/>
              </a:ext>
            </a:extLst>
          </p:cNvPr>
          <p:cNvSpPr/>
          <p:nvPr/>
        </p:nvSpPr>
        <p:spPr>
          <a:xfrm>
            <a:off x="3194372" y="108673"/>
            <a:ext cx="5803255"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TYPE OF ANALYTICS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Rectangle 3">
            <a:extLst>
              <a:ext uri="{FF2B5EF4-FFF2-40B4-BE49-F238E27FC236}">
                <a16:creationId xmlns:a16="http://schemas.microsoft.com/office/drawing/2014/main" id="{5F3C07FE-DF87-4BB1-943B-F80272F77928}"/>
              </a:ext>
            </a:extLst>
          </p:cNvPr>
          <p:cNvSpPr/>
          <p:nvPr/>
        </p:nvSpPr>
        <p:spPr>
          <a:xfrm>
            <a:off x="527719" y="4797924"/>
            <a:ext cx="2666653" cy="1200329"/>
          </a:xfrm>
          <a:prstGeom prst="rect">
            <a:avLst/>
          </a:prstGeom>
        </p:spPr>
        <p:txBody>
          <a:bodyPr wrap="square">
            <a:spAutoFit/>
          </a:bodyPr>
          <a:lstStyle/>
          <a:p>
            <a:r>
              <a:rPr lang="en-US" dirty="0"/>
              <a:t>“WHY DO AIRLINE PRICE </a:t>
            </a:r>
          </a:p>
          <a:p>
            <a:r>
              <a:rPr lang="en-US" dirty="0"/>
              <a:t>CHANGE EVERY HOUR”</a:t>
            </a:r>
          </a:p>
          <a:p>
            <a:endParaRPr lang="en-US" dirty="0"/>
          </a:p>
          <a:p>
            <a:r>
              <a:rPr lang="en-US" b="1" dirty="0"/>
              <a:t>PRESCRIPTIVE ANALYTICS</a:t>
            </a:r>
            <a:endParaRPr lang="en-IN" b="1" dirty="0"/>
          </a:p>
        </p:txBody>
      </p:sp>
      <p:sp>
        <p:nvSpPr>
          <p:cNvPr id="5" name="Rectangle 4">
            <a:extLst>
              <a:ext uri="{FF2B5EF4-FFF2-40B4-BE49-F238E27FC236}">
                <a16:creationId xmlns:a16="http://schemas.microsoft.com/office/drawing/2014/main" id="{AD76E9F4-4D42-4AEA-A991-FA6E2AA1E69D}"/>
              </a:ext>
            </a:extLst>
          </p:cNvPr>
          <p:cNvSpPr/>
          <p:nvPr/>
        </p:nvSpPr>
        <p:spPr>
          <a:xfrm>
            <a:off x="4066147" y="4793029"/>
            <a:ext cx="3457165" cy="1200329"/>
          </a:xfrm>
          <a:prstGeom prst="rect">
            <a:avLst/>
          </a:prstGeom>
        </p:spPr>
        <p:txBody>
          <a:bodyPr wrap="none">
            <a:spAutoFit/>
          </a:bodyPr>
          <a:lstStyle/>
          <a:p>
            <a:r>
              <a:rPr lang="en-US" dirty="0"/>
              <a:t>“HOW E-COMMERCES COMPANY</a:t>
            </a:r>
          </a:p>
          <a:p>
            <a:r>
              <a:rPr lang="en-US" dirty="0"/>
              <a:t>KNOW WHAT OFFER TO GIVE YOU”</a:t>
            </a:r>
          </a:p>
          <a:p>
            <a:r>
              <a:rPr lang="en-US" dirty="0"/>
              <a:t> </a:t>
            </a:r>
          </a:p>
          <a:p>
            <a:r>
              <a:rPr lang="en-US" dirty="0"/>
              <a:t>      </a:t>
            </a:r>
            <a:r>
              <a:rPr lang="en-US" b="1" dirty="0"/>
              <a:t>PREDICTIVE ANALYTICS</a:t>
            </a:r>
            <a:endParaRPr lang="en-IN" b="1" dirty="0"/>
          </a:p>
        </p:txBody>
      </p:sp>
      <p:sp>
        <p:nvSpPr>
          <p:cNvPr id="6" name="Rectangle 5">
            <a:extLst>
              <a:ext uri="{FF2B5EF4-FFF2-40B4-BE49-F238E27FC236}">
                <a16:creationId xmlns:a16="http://schemas.microsoft.com/office/drawing/2014/main" id="{832F0F69-758B-4797-88F4-BD86D4AF469F}"/>
              </a:ext>
            </a:extLst>
          </p:cNvPr>
          <p:cNvSpPr/>
          <p:nvPr/>
        </p:nvSpPr>
        <p:spPr>
          <a:xfrm>
            <a:off x="8312914" y="4793029"/>
            <a:ext cx="3351367" cy="1200329"/>
          </a:xfrm>
          <a:prstGeom prst="rect">
            <a:avLst/>
          </a:prstGeom>
        </p:spPr>
        <p:txBody>
          <a:bodyPr wrap="none">
            <a:spAutoFit/>
          </a:bodyPr>
          <a:lstStyle/>
          <a:p>
            <a:r>
              <a:rPr lang="en-US" dirty="0"/>
              <a:t>“ HOW DID NETFLIX RECOOMEND</a:t>
            </a:r>
          </a:p>
          <a:p>
            <a:r>
              <a:rPr lang="en-US" dirty="0"/>
              <a:t>YOU JUST THE RIGHT MOVIE”</a:t>
            </a:r>
          </a:p>
          <a:p>
            <a:endParaRPr lang="en-US" dirty="0"/>
          </a:p>
          <a:p>
            <a:r>
              <a:rPr lang="en-US" b="1" dirty="0"/>
              <a:t>          DESCRIPTIVE ANALYTICS</a:t>
            </a:r>
            <a:endParaRPr lang="en-IN" b="1" dirty="0"/>
          </a:p>
        </p:txBody>
      </p:sp>
      <p:pic>
        <p:nvPicPr>
          <p:cNvPr id="8" name="Picture 7">
            <a:extLst>
              <a:ext uri="{FF2B5EF4-FFF2-40B4-BE49-F238E27FC236}">
                <a16:creationId xmlns:a16="http://schemas.microsoft.com/office/drawing/2014/main" id="{10374968-B7C1-43BD-A8A0-A089BF2411B6}"/>
              </a:ext>
            </a:extLst>
          </p:cNvPr>
          <p:cNvPicPr>
            <a:picLocks noChangeAspect="1"/>
          </p:cNvPicPr>
          <p:nvPr/>
        </p:nvPicPr>
        <p:blipFill>
          <a:blip r:embed="rId2"/>
          <a:stretch>
            <a:fillRect/>
          </a:stretch>
        </p:blipFill>
        <p:spPr>
          <a:xfrm>
            <a:off x="527718" y="2252708"/>
            <a:ext cx="2666653" cy="2352584"/>
          </a:xfrm>
          <a:prstGeom prst="rect">
            <a:avLst/>
          </a:prstGeom>
        </p:spPr>
      </p:pic>
      <p:pic>
        <p:nvPicPr>
          <p:cNvPr id="10" name="Picture 9">
            <a:extLst>
              <a:ext uri="{FF2B5EF4-FFF2-40B4-BE49-F238E27FC236}">
                <a16:creationId xmlns:a16="http://schemas.microsoft.com/office/drawing/2014/main" id="{9DA78E26-D2F8-46EB-8C12-5E5E474E7ADE}"/>
              </a:ext>
            </a:extLst>
          </p:cNvPr>
          <p:cNvPicPr>
            <a:picLocks noChangeAspect="1"/>
          </p:cNvPicPr>
          <p:nvPr/>
        </p:nvPicPr>
        <p:blipFill>
          <a:blip r:embed="rId3"/>
          <a:stretch>
            <a:fillRect/>
          </a:stretch>
        </p:blipFill>
        <p:spPr>
          <a:xfrm>
            <a:off x="4351306" y="2252708"/>
            <a:ext cx="2619375" cy="2352584"/>
          </a:xfrm>
          <a:prstGeom prst="rect">
            <a:avLst/>
          </a:prstGeom>
        </p:spPr>
      </p:pic>
      <p:pic>
        <p:nvPicPr>
          <p:cNvPr id="12" name="Picture 11">
            <a:extLst>
              <a:ext uri="{FF2B5EF4-FFF2-40B4-BE49-F238E27FC236}">
                <a16:creationId xmlns:a16="http://schemas.microsoft.com/office/drawing/2014/main" id="{040E6D3B-8139-4400-958F-5DF2C0DB4D92}"/>
              </a:ext>
            </a:extLst>
          </p:cNvPr>
          <p:cNvPicPr>
            <a:picLocks noChangeAspect="1"/>
          </p:cNvPicPr>
          <p:nvPr/>
        </p:nvPicPr>
        <p:blipFill>
          <a:blip r:embed="rId4"/>
          <a:stretch>
            <a:fillRect/>
          </a:stretch>
        </p:blipFill>
        <p:spPr>
          <a:xfrm>
            <a:off x="8691239" y="2252708"/>
            <a:ext cx="2444641" cy="2352584"/>
          </a:xfrm>
          <a:prstGeom prst="rect">
            <a:avLst/>
          </a:prstGeom>
        </p:spPr>
      </p:pic>
    </p:spTree>
    <p:extLst>
      <p:ext uri="{BB962C8B-B14F-4D97-AF65-F5344CB8AC3E}">
        <p14:creationId xmlns:p14="http://schemas.microsoft.com/office/powerpoint/2010/main" val="35431482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82132F-CDBE-4A09-99E5-CC54410F8B56}"/>
              </a:ext>
            </a:extLst>
          </p:cNvPr>
          <p:cNvSpPr/>
          <p:nvPr/>
        </p:nvSpPr>
        <p:spPr>
          <a:xfrm>
            <a:off x="870011" y="1097592"/>
            <a:ext cx="8211845" cy="4924425"/>
          </a:xfrm>
          <a:prstGeom prst="rect">
            <a:avLst/>
          </a:prstGeom>
        </p:spPr>
        <p:txBody>
          <a:bodyPr wrap="square">
            <a:spAutoFit/>
          </a:bodyPr>
          <a:lstStyle/>
          <a:p>
            <a:r>
              <a:rPr lang="en-IN" sz="2800" b="1" dirty="0"/>
              <a:t>data.info()</a:t>
            </a:r>
          </a:p>
          <a:p>
            <a:r>
              <a:rPr lang="en-IN" sz="1100" dirty="0"/>
              <a:t>&lt;class '</a:t>
            </a:r>
            <a:r>
              <a:rPr lang="en-IN" sz="1100" dirty="0" err="1"/>
              <a:t>pandas.core.frame.DataFrame</a:t>
            </a:r>
            <a:r>
              <a:rPr lang="en-IN" sz="1100" dirty="0"/>
              <a:t>'&gt;</a:t>
            </a:r>
          </a:p>
          <a:p>
            <a:r>
              <a:rPr lang="en-IN" sz="1100" dirty="0" err="1"/>
              <a:t>RangeIndex</a:t>
            </a:r>
            <a:r>
              <a:rPr lang="en-IN" sz="1100" dirty="0"/>
              <a:t>: 1667 entries, 0 to 1666</a:t>
            </a:r>
          </a:p>
          <a:p>
            <a:r>
              <a:rPr lang="en-IN" sz="1100" dirty="0"/>
              <a:t>Data columns (total 21 columns):</a:t>
            </a:r>
          </a:p>
          <a:p>
            <a:r>
              <a:rPr lang="en-IN" sz="1100" dirty="0"/>
              <a:t>state                            1667 non-null object</a:t>
            </a:r>
          </a:p>
          <a:p>
            <a:r>
              <a:rPr lang="en-IN" sz="1100" dirty="0"/>
              <a:t>account length                   1667 non-null int64</a:t>
            </a:r>
          </a:p>
          <a:p>
            <a:r>
              <a:rPr lang="en-IN" sz="1100" dirty="0"/>
              <a:t>area code                        1667 non-null int64</a:t>
            </a:r>
          </a:p>
          <a:p>
            <a:r>
              <a:rPr lang="en-IN" sz="1100" dirty="0"/>
              <a:t>phone number                     1667 non-null object</a:t>
            </a:r>
          </a:p>
          <a:p>
            <a:r>
              <a:rPr lang="en-IN" sz="1100" dirty="0"/>
              <a:t>international plan               1667 non-null int64</a:t>
            </a:r>
          </a:p>
          <a:p>
            <a:r>
              <a:rPr lang="en-IN" sz="1100" dirty="0"/>
              <a:t>voice mail plan                  1667 non-null int64</a:t>
            </a:r>
          </a:p>
          <a:p>
            <a:r>
              <a:rPr lang="en-IN" sz="1100" dirty="0"/>
              <a:t>number vmail messages            1667 non-null int64</a:t>
            </a:r>
          </a:p>
          <a:p>
            <a:r>
              <a:rPr lang="en-IN" sz="1100" dirty="0"/>
              <a:t>total day minutes                1667 non-null float64</a:t>
            </a:r>
          </a:p>
          <a:p>
            <a:r>
              <a:rPr lang="en-IN" sz="1100" dirty="0"/>
              <a:t>total day calls                  1667 non-null int64</a:t>
            </a:r>
          </a:p>
          <a:p>
            <a:r>
              <a:rPr lang="en-IN" sz="1100" dirty="0"/>
              <a:t>total day charge                 1667 non-null float64</a:t>
            </a:r>
          </a:p>
          <a:p>
            <a:r>
              <a:rPr lang="en-IN" sz="1100" dirty="0"/>
              <a:t>total eve minutes                1667 non-null float64</a:t>
            </a:r>
          </a:p>
          <a:p>
            <a:r>
              <a:rPr lang="en-IN" sz="1100" dirty="0"/>
              <a:t>total eve calls                  1667 non-null int64</a:t>
            </a:r>
          </a:p>
          <a:p>
            <a:r>
              <a:rPr lang="en-IN" sz="1100" dirty="0"/>
              <a:t>total eve charge                 1667 non-null float64</a:t>
            </a:r>
          </a:p>
          <a:p>
            <a:r>
              <a:rPr lang="en-IN" sz="1100" dirty="0"/>
              <a:t>total night minutes              1667 non-null float64</a:t>
            </a:r>
          </a:p>
          <a:p>
            <a:r>
              <a:rPr lang="en-IN" sz="1100" dirty="0"/>
              <a:t>total night calls                1667 non-null int64</a:t>
            </a:r>
          </a:p>
          <a:p>
            <a:r>
              <a:rPr lang="en-IN" sz="1100" dirty="0"/>
              <a:t>total night charge               1667 non-null float64</a:t>
            </a:r>
          </a:p>
          <a:p>
            <a:r>
              <a:rPr lang="en-IN" sz="1100" dirty="0"/>
              <a:t>total </a:t>
            </a:r>
            <a:r>
              <a:rPr lang="en-IN" sz="1100" dirty="0" err="1"/>
              <a:t>intl</a:t>
            </a:r>
            <a:r>
              <a:rPr lang="en-IN" sz="1100" dirty="0"/>
              <a:t> minutes               1667 non-null float64</a:t>
            </a:r>
          </a:p>
          <a:p>
            <a:r>
              <a:rPr lang="en-IN" sz="1100" dirty="0"/>
              <a:t>total </a:t>
            </a:r>
            <a:r>
              <a:rPr lang="en-IN" sz="1100" dirty="0" err="1"/>
              <a:t>intl</a:t>
            </a:r>
            <a:r>
              <a:rPr lang="en-IN" sz="1100" dirty="0"/>
              <a:t> calls                 1667 non-null int64</a:t>
            </a:r>
          </a:p>
          <a:p>
            <a:r>
              <a:rPr lang="en-IN" sz="1100" dirty="0"/>
              <a:t>total </a:t>
            </a:r>
            <a:r>
              <a:rPr lang="en-IN" sz="1100" dirty="0" err="1"/>
              <a:t>intl</a:t>
            </a:r>
            <a:r>
              <a:rPr lang="en-IN" sz="1100" dirty="0"/>
              <a:t> charge                1667 non-null float64</a:t>
            </a:r>
          </a:p>
          <a:p>
            <a:r>
              <a:rPr lang="en-IN" sz="1100" dirty="0"/>
              <a:t>number customer service calls    1667 non-null int64</a:t>
            </a:r>
          </a:p>
          <a:p>
            <a:r>
              <a:rPr lang="en-IN" sz="1100" dirty="0"/>
              <a:t>Churn                            1667 non-null int64</a:t>
            </a:r>
          </a:p>
          <a:p>
            <a:r>
              <a:rPr lang="en-IN" sz="1100" dirty="0" err="1"/>
              <a:t>dtypes</a:t>
            </a:r>
            <a:r>
              <a:rPr lang="en-IN" sz="1100" dirty="0"/>
              <a:t>: float64(8), int64(11), object(2)</a:t>
            </a:r>
          </a:p>
          <a:p>
            <a:r>
              <a:rPr lang="en-IN" sz="1100" dirty="0"/>
              <a:t>memory usage: 273.6+ KB</a:t>
            </a:r>
          </a:p>
        </p:txBody>
      </p:sp>
      <p:sp>
        <p:nvSpPr>
          <p:cNvPr id="3" name="Rectangle 2">
            <a:extLst>
              <a:ext uri="{FF2B5EF4-FFF2-40B4-BE49-F238E27FC236}">
                <a16:creationId xmlns:a16="http://schemas.microsoft.com/office/drawing/2014/main" id="{F377F382-C23D-4AB1-9237-BA916C698F0E}"/>
              </a:ext>
            </a:extLst>
          </p:cNvPr>
          <p:cNvSpPr/>
          <p:nvPr/>
        </p:nvSpPr>
        <p:spPr>
          <a:xfrm>
            <a:off x="5436094" y="1014170"/>
            <a:ext cx="6096000" cy="3354765"/>
          </a:xfrm>
          <a:prstGeom prst="rect">
            <a:avLst/>
          </a:prstGeom>
        </p:spPr>
        <p:txBody>
          <a:bodyPr>
            <a:spAutoFit/>
          </a:bodyPr>
          <a:lstStyle/>
          <a:p>
            <a:r>
              <a:rPr lang="en-IN" sz="3200" b="1" dirty="0" err="1"/>
              <a:t>data.head</a:t>
            </a:r>
            <a:r>
              <a:rPr lang="en-IN" sz="3200" b="1" dirty="0"/>
              <a:t>()</a:t>
            </a:r>
          </a:p>
          <a:p>
            <a:r>
              <a:rPr lang="en-IN" dirty="0"/>
              <a:t>Out[6]: </a:t>
            </a:r>
          </a:p>
          <a:p>
            <a:r>
              <a:rPr lang="en-IN" dirty="0"/>
              <a:t>  state  account length  ...   number customer service calls Churn</a:t>
            </a:r>
          </a:p>
          <a:p>
            <a:r>
              <a:rPr lang="en-IN" dirty="0"/>
              <a:t>0    HI             101  ...                               3     0</a:t>
            </a:r>
          </a:p>
          <a:p>
            <a:r>
              <a:rPr lang="en-IN" dirty="0"/>
              <a:t>1    MT             137  ...                               0     0</a:t>
            </a:r>
          </a:p>
          <a:p>
            <a:r>
              <a:rPr lang="en-IN" dirty="0"/>
              <a:t>2    OH             103  ...                               1     0</a:t>
            </a:r>
          </a:p>
          <a:p>
            <a:r>
              <a:rPr lang="en-IN" dirty="0"/>
              <a:t>3    NM              99  ...                               1     0</a:t>
            </a:r>
          </a:p>
          <a:p>
            <a:r>
              <a:rPr lang="en-IN" dirty="0"/>
              <a:t>4    SC             108  ...                               2     0</a:t>
            </a:r>
          </a:p>
          <a:p>
            <a:endParaRPr lang="en-IN" dirty="0"/>
          </a:p>
          <a:p>
            <a:r>
              <a:rPr lang="en-IN" dirty="0"/>
              <a:t>[5 rows x 21 columns]</a:t>
            </a:r>
          </a:p>
        </p:txBody>
      </p:sp>
    </p:spTree>
    <p:extLst>
      <p:ext uri="{BB962C8B-B14F-4D97-AF65-F5344CB8AC3E}">
        <p14:creationId xmlns:p14="http://schemas.microsoft.com/office/powerpoint/2010/main" val="6600499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9F12AA-8E15-414B-8A88-ECBE0045F59D}"/>
              </a:ext>
            </a:extLst>
          </p:cNvPr>
          <p:cNvSpPr txBox="1"/>
          <p:nvPr/>
        </p:nvSpPr>
        <p:spPr>
          <a:xfrm>
            <a:off x="337352" y="186431"/>
            <a:ext cx="4682949" cy="523220"/>
          </a:xfrm>
          <a:prstGeom prst="rect">
            <a:avLst/>
          </a:prstGeom>
          <a:noFill/>
        </p:spPr>
        <p:txBody>
          <a:bodyPr wrap="none" rtlCol="0">
            <a:spAutoFit/>
          </a:bodyPr>
          <a:lstStyle/>
          <a:p>
            <a:r>
              <a:rPr lang="en-US" sz="2800" b="1" dirty="0"/>
              <a:t>ESSENTIAL PYTHON LIBRARIES</a:t>
            </a:r>
            <a:endParaRPr lang="en-IN" sz="2800" b="1" dirty="0"/>
          </a:p>
        </p:txBody>
      </p:sp>
      <p:sp>
        <p:nvSpPr>
          <p:cNvPr id="3" name="TextBox 2">
            <a:extLst>
              <a:ext uri="{FF2B5EF4-FFF2-40B4-BE49-F238E27FC236}">
                <a16:creationId xmlns:a16="http://schemas.microsoft.com/office/drawing/2014/main" id="{054500E2-0FA0-4FCE-8830-4C0C7FE3F8D7}"/>
              </a:ext>
            </a:extLst>
          </p:cNvPr>
          <p:cNvSpPr txBox="1"/>
          <p:nvPr/>
        </p:nvSpPr>
        <p:spPr>
          <a:xfrm>
            <a:off x="337352" y="1288292"/>
            <a:ext cx="2865400" cy="707886"/>
          </a:xfrm>
          <a:prstGeom prst="rect">
            <a:avLst/>
          </a:prstGeom>
          <a:noFill/>
        </p:spPr>
        <p:txBody>
          <a:bodyPr wrap="none" rtlCol="0">
            <a:spAutoFit/>
          </a:bodyPr>
          <a:lstStyle/>
          <a:p>
            <a:r>
              <a:rPr lang="en-US" sz="4000" b="1" dirty="0">
                <a:solidFill>
                  <a:srgbClr val="00B050"/>
                </a:solidFill>
              </a:rPr>
              <a:t>MATPLOTLIB</a:t>
            </a:r>
            <a:endParaRPr lang="en-IN" sz="4000" b="1" dirty="0">
              <a:solidFill>
                <a:srgbClr val="00B050"/>
              </a:solidFill>
            </a:endParaRPr>
          </a:p>
        </p:txBody>
      </p:sp>
      <p:sp>
        <p:nvSpPr>
          <p:cNvPr id="4" name="TextBox 3">
            <a:extLst>
              <a:ext uri="{FF2B5EF4-FFF2-40B4-BE49-F238E27FC236}">
                <a16:creationId xmlns:a16="http://schemas.microsoft.com/office/drawing/2014/main" id="{01A26AA0-86A5-409A-8B9F-3B2BAA7F51F2}"/>
              </a:ext>
            </a:extLst>
          </p:cNvPr>
          <p:cNvSpPr txBox="1"/>
          <p:nvPr/>
        </p:nvSpPr>
        <p:spPr>
          <a:xfrm>
            <a:off x="5020301" y="2308194"/>
            <a:ext cx="6868740" cy="646331"/>
          </a:xfrm>
          <a:prstGeom prst="rect">
            <a:avLst/>
          </a:prstGeom>
          <a:noFill/>
        </p:spPr>
        <p:txBody>
          <a:bodyPr wrap="none" rtlCol="0">
            <a:spAutoFit/>
          </a:bodyPr>
          <a:lstStyle/>
          <a:p>
            <a:r>
              <a:rPr lang="en-US" b="1" dirty="0">
                <a:solidFill>
                  <a:srgbClr val="00B050"/>
                </a:solidFill>
              </a:rPr>
              <a:t>MOST POPULAR LIBRARY FOR PRODUCING PLOT AND OTHER 2D DATA</a:t>
            </a:r>
          </a:p>
          <a:p>
            <a:r>
              <a:rPr lang="en-US" b="1" dirty="0">
                <a:solidFill>
                  <a:srgbClr val="00B050"/>
                </a:solidFill>
              </a:rPr>
              <a:t>VISUALIZATIONS</a:t>
            </a:r>
            <a:endParaRPr lang="en-IN" b="1" dirty="0">
              <a:solidFill>
                <a:srgbClr val="00B050"/>
              </a:solidFill>
            </a:endParaRPr>
          </a:p>
        </p:txBody>
      </p:sp>
      <p:pic>
        <p:nvPicPr>
          <p:cNvPr id="6" name="Picture 5">
            <a:extLst>
              <a:ext uri="{FF2B5EF4-FFF2-40B4-BE49-F238E27FC236}">
                <a16:creationId xmlns:a16="http://schemas.microsoft.com/office/drawing/2014/main" id="{595F7321-39FE-449D-894E-9C97DE8F9660}"/>
              </a:ext>
            </a:extLst>
          </p:cNvPr>
          <p:cNvPicPr>
            <a:picLocks noChangeAspect="1"/>
          </p:cNvPicPr>
          <p:nvPr/>
        </p:nvPicPr>
        <p:blipFill>
          <a:blip r:embed="rId2"/>
          <a:stretch>
            <a:fillRect/>
          </a:stretch>
        </p:blipFill>
        <p:spPr>
          <a:xfrm>
            <a:off x="5877016" y="1192251"/>
            <a:ext cx="4371975" cy="1047750"/>
          </a:xfrm>
          <a:prstGeom prst="rect">
            <a:avLst/>
          </a:prstGeom>
        </p:spPr>
      </p:pic>
      <p:pic>
        <p:nvPicPr>
          <p:cNvPr id="8" name="Picture 7">
            <a:extLst>
              <a:ext uri="{FF2B5EF4-FFF2-40B4-BE49-F238E27FC236}">
                <a16:creationId xmlns:a16="http://schemas.microsoft.com/office/drawing/2014/main" id="{400E82BD-1167-401B-BF2F-B4BCDC25C157}"/>
              </a:ext>
            </a:extLst>
          </p:cNvPr>
          <p:cNvPicPr>
            <a:picLocks noChangeAspect="1"/>
          </p:cNvPicPr>
          <p:nvPr/>
        </p:nvPicPr>
        <p:blipFill>
          <a:blip r:embed="rId3"/>
          <a:stretch>
            <a:fillRect/>
          </a:stretch>
        </p:blipFill>
        <p:spPr>
          <a:xfrm>
            <a:off x="651275" y="3207254"/>
            <a:ext cx="10845308" cy="3034921"/>
          </a:xfrm>
          <a:prstGeom prst="rect">
            <a:avLst/>
          </a:prstGeom>
        </p:spPr>
      </p:pic>
    </p:spTree>
    <p:extLst>
      <p:ext uri="{BB962C8B-B14F-4D97-AF65-F5344CB8AC3E}">
        <p14:creationId xmlns:p14="http://schemas.microsoft.com/office/powerpoint/2010/main" val="32448139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9068B-5BE6-475C-918C-2274E1D5EDFC}"/>
              </a:ext>
            </a:extLst>
          </p:cNvPr>
          <p:cNvPicPr>
            <a:picLocks noChangeAspect="1"/>
          </p:cNvPicPr>
          <p:nvPr/>
        </p:nvPicPr>
        <p:blipFill>
          <a:blip r:embed="rId2"/>
          <a:stretch>
            <a:fillRect/>
          </a:stretch>
        </p:blipFill>
        <p:spPr>
          <a:xfrm>
            <a:off x="861135" y="1524000"/>
            <a:ext cx="10786368" cy="4823534"/>
          </a:xfrm>
          <a:prstGeom prst="rect">
            <a:avLst/>
          </a:prstGeom>
        </p:spPr>
      </p:pic>
      <p:pic>
        <p:nvPicPr>
          <p:cNvPr id="4" name="Picture 3">
            <a:extLst>
              <a:ext uri="{FF2B5EF4-FFF2-40B4-BE49-F238E27FC236}">
                <a16:creationId xmlns:a16="http://schemas.microsoft.com/office/drawing/2014/main" id="{0227A0A8-32F3-46BF-842E-023149CA0814}"/>
              </a:ext>
            </a:extLst>
          </p:cNvPr>
          <p:cNvPicPr>
            <a:picLocks noChangeAspect="1"/>
          </p:cNvPicPr>
          <p:nvPr/>
        </p:nvPicPr>
        <p:blipFill>
          <a:blip r:embed="rId3"/>
          <a:stretch>
            <a:fillRect/>
          </a:stretch>
        </p:blipFill>
        <p:spPr>
          <a:xfrm>
            <a:off x="3675353" y="393261"/>
            <a:ext cx="4371975" cy="1047750"/>
          </a:xfrm>
          <a:prstGeom prst="rect">
            <a:avLst/>
          </a:prstGeom>
        </p:spPr>
      </p:pic>
    </p:spTree>
    <p:extLst>
      <p:ext uri="{BB962C8B-B14F-4D97-AF65-F5344CB8AC3E}">
        <p14:creationId xmlns:p14="http://schemas.microsoft.com/office/powerpoint/2010/main" val="4973162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17B34-F129-449F-82FD-367A4009F7D3}"/>
              </a:ext>
            </a:extLst>
          </p:cNvPr>
          <p:cNvSpPr txBox="1"/>
          <p:nvPr/>
        </p:nvSpPr>
        <p:spPr>
          <a:xfrm>
            <a:off x="337352" y="186431"/>
            <a:ext cx="4682949" cy="523220"/>
          </a:xfrm>
          <a:prstGeom prst="rect">
            <a:avLst/>
          </a:prstGeom>
          <a:noFill/>
        </p:spPr>
        <p:txBody>
          <a:bodyPr wrap="none" rtlCol="0">
            <a:spAutoFit/>
          </a:bodyPr>
          <a:lstStyle/>
          <a:p>
            <a:r>
              <a:rPr lang="en-US" sz="2800" b="1" dirty="0"/>
              <a:t>ESSENTIAL PYTHON LIBRARIES</a:t>
            </a:r>
            <a:endParaRPr lang="en-IN" sz="2800" b="1" dirty="0"/>
          </a:p>
        </p:txBody>
      </p:sp>
      <p:sp>
        <p:nvSpPr>
          <p:cNvPr id="3" name="TextBox 2">
            <a:extLst>
              <a:ext uri="{FF2B5EF4-FFF2-40B4-BE49-F238E27FC236}">
                <a16:creationId xmlns:a16="http://schemas.microsoft.com/office/drawing/2014/main" id="{0601E786-90F7-40E4-8766-4FE5D0053C2F}"/>
              </a:ext>
            </a:extLst>
          </p:cNvPr>
          <p:cNvSpPr txBox="1"/>
          <p:nvPr/>
        </p:nvSpPr>
        <p:spPr>
          <a:xfrm>
            <a:off x="337352" y="887767"/>
            <a:ext cx="1252522" cy="646331"/>
          </a:xfrm>
          <a:prstGeom prst="rect">
            <a:avLst/>
          </a:prstGeom>
          <a:noFill/>
        </p:spPr>
        <p:txBody>
          <a:bodyPr wrap="none" rtlCol="0">
            <a:spAutoFit/>
          </a:bodyPr>
          <a:lstStyle/>
          <a:p>
            <a:r>
              <a:rPr lang="en-US" sz="3600" b="1" dirty="0"/>
              <a:t>SCIPY</a:t>
            </a:r>
            <a:endParaRPr lang="en-IN" sz="3600" b="1" dirty="0"/>
          </a:p>
        </p:txBody>
      </p:sp>
      <p:sp>
        <p:nvSpPr>
          <p:cNvPr id="4" name="TextBox 3">
            <a:extLst>
              <a:ext uri="{FF2B5EF4-FFF2-40B4-BE49-F238E27FC236}">
                <a16:creationId xmlns:a16="http://schemas.microsoft.com/office/drawing/2014/main" id="{8F488A3D-56B3-48A0-90A1-6A49A3A93078}"/>
              </a:ext>
            </a:extLst>
          </p:cNvPr>
          <p:cNvSpPr txBox="1"/>
          <p:nvPr/>
        </p:nvSpPr>
        <p:spPr>
          <a:xfrm>
            <a:off x="5237825" y="5299969"/>
            <a:ext cx="6328399" cy="646331"/>
          </a:xfrm>
          <a:prstGeom prst="rect">
            <a:avLst/>
          </a:prstGeom>
          <a:noFill/>
        </p:spPr>
        <p:txBody>
          <a:bodyPr wrap="none" rtlCol="0">
            <a:spAutoFit/>
          </a:bodyPr>
          <a:lstStyle/>
          <a:p>
            <a:r>
              <a:rPr lang="en-US" b="1" dirty="0">
                <a:solidFill>
                  <a:srgbClr val="00B050"/>
                </a:solidFill>
              </a:rPr>
              <a:t>SCIPY – IS A COLLECTION OF PACKAGES ADDRESSING A NUMBER</a:t>
            </a:r>
          </a:p>
          <a:p>
            <a:r>
              <a:rPr lang="en-US" b="1" dirty="0">
                <a:solidFill>
                  <a:srgbClr val="00B050"/>
                </a:solidFill>
              </a:rPr>
              <a:t>OF DIFFERENT STANDARD PROBLEM</a:t>
            </a:r>
            <a:endParaRPr lang="en-IN" b="1" dirty="0">
              <a:solidFill>
                <a:srgbClr val="00B050"/>
              </a:solidFill>
            </a:endParaRPr>
          </a:p>
        </p:txBody>
      </p:sp>
      <p:pic>
        <p:nvPicPr>
          <p:cNvPr id="6" name="Picture 5">
            <a:extLst>
              <a:ext uri="{FF2B5EF4-FFF2-40B4-BE49-F238E27FC236}">
                <a16:creationId xmlns:a16="http://schemas.microsoft.com/office/drawing/2014/main" id="{7F85BEC3-2BF3-4026-9B34-58EE7363E380}"/>
              </a:ext>
            </a:extLst>
          </p:cNvPr>
          <p:cNvPicPr>
            <a:picLocks noChangeAspect="1"/>
          </p:cNvPicPr>
          <p:nvPr/>
        </p:nvPicPr>
        <p:blipFill>
          <a:blip r:embed="rId2"/>
          <a:stretch>
            <a:fillRect/>
          </a:stretch>
        </p:blipFill>
        <p:spPr>
          <a:xfrm>
            <a:off x="5575177" y="372732"/>
            <a:ext cx="4320674" cy="2530266"/>
          </a:xfrm>
          <a:prstGeom prst="rect">
            <a:avLst/>
          </a:prstGeom>
        </p:spPr>
      </p:pic>
      <p:pic>
        <p:nvPicPr>
          <p:cNvPr id="8" name="Picture 7">
            <a:extLst>
              <a:ext uri="{FF2B5EF4-FFF2-40B4-BE49-F238E27FC236}">
                <a16:creationId xmlns:a16="http://schemas.microsoft.com/office/drawing/2014/main" id="{6469980D-9875-4A9C-AD86-2E20AA8842D5}"/>
              </a:ext>
            </a:extLst>
          </p:cNvPr>
          <p:cNvPicPr>
            <a:picLocks noChangeAspect="1"/>
          </p:cNvPicPr>
          <p:nvPr/>
        </p:nvPicPr>
        <p:blipFill>
          <a:blip r:embed="rId3"/>
          <a:stretch>
            <a:fillRect/>
          </a:stretch>
        </p:blipFill>
        <p:spPr>
          <a:xfrm>
            <a:off x="773244" y="3429000"/>
            <a:ext cx="3798755" cy="2614163"/>
          </a:xfrm>
          <a:prstGeom prst="rect">
            <a:avLst/>
          </a:prstGeom>
        </p:spPr>
      </p:pic>
    </p:spTree>
    <p:extLst>
      <p:ext uri="{BB962C8B-B14F-4D97-AF65-F5344CB8AC3E}">
        <p14:creationId xmlns:p14="http://schemas.microsoft.com/office/powerpoint/2010/main" val="9012994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9363C6-AABB-4E56-B7A4-8CB8767475CA}"/>
              </a:ext>
            </a:extLst>
          </p:cNvPr>
          <p:cNvSpPr txBox="1"/>
          <p:nvPr/>
        </p:nvSpPr>
        <p:spPr>
          <a:xfrm>
            <a:off x="337352" y="186431"/>
            <a:ext cx="4682949" cy="523220"/>
          </a:xfrm>
          <a:prstGeom prst="rect">
            <a:avLst/>
          </a:prstGeom>
          <a:noFill/>
        </p:spPr>
        <p:txBody>
          <a:bodyPr wrap="none" rtlCol="0">
            <a:spAutoFit/>
          </a:bodyPr>
          <a:lstStyle/>
          <a:p>
            <a:r>
              <a:rPr lang="en-US" sz="2800" b="1" dirty="0"/>
              <a:t>ESSENTIAL PYTHON LIBRARIES</a:t>
            </a:r>
            <a:endParaRPr lang="en-IN" sz="2800" b="1" dirty="0"/>
          </a:p>
        </p:txBody>
      </p:sp>
      <p:sp>
        <p:nvSpPr>
          <p:cNvPr id="3" name="TextBox 2">
            <a:extLst>
              <a:ext uri="{FF2B5EF4-FFF2-40B4-BE49-F238E27FC236}">
                <a16:creationId xmlns:a16="http://schemas.microsoft.com/office/drawing/2014/main" id="{190E233D-1980-4F4A-8957-EE3169A13F22}"/>
              </a:ext>
            </a:extLst>
          </p:cNvPr>
          <p:cNvSpPr txBox="1"/>
          <p:nvPr/>
        </p:nvSpPr>
        <p:spPr>
          <a:xfrm>
            <a:off x="259953" y="893075"/>
            <a:ext cx="1915076" cy="646331"/>
          </a:xfrm>
          <a:prstGeom prst="rect">
            <a:avLst/>
          </a:prstGeom>
          <a:noFill/>
        </p:spPr>
        <p:txBody>
          <a:bodyPr wrap="none" rtlCol="0">
            <a:spAutoFit/>
          </a:bodyPr>
          <a:lstStyle/>
          <a:p>
            <a:r>
              <a:rPr lang="en-US" sz="3600" b="1" dirty="0"/>
              <a:t>SKLEARN</a:t>
            </a:r>
            <a:endParaRPr lang="en-IN" sz="3600" b="1" dirty="0"/>
          </a:p>
        </p:txBody>
      </p:sp>
      <p:sp>
        <p:nvSpPr>
          <p:cNvPr id="4" name="Oval 3">
            <a:extLst>
              <a:ext uri="{FF2B5EF4-FFF2-40B4-BE49-F238E27FC236}">
                <a16:creationId xmlns:a16="http://schemas.microsoft.com/office/drawing/2014/main" id="{8156F7CA-7980-42BF-8C63-027980E37C77}"/>
              </a:ext>
            </a:extLst>
          </p:cNvPr>
          <p:cNvSpPr/>
          <p:nvPr/>
        </p:nvSpPr>
        <p:spPr>
          <a:xfrm>
            <a:off x="2175029" y="1216241"/>
            <a:ext cx="2419144" cy="2281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ALSO CALLED</a:t>
            </a:r>
          </a:p>
          <a:p>
            <a:pPr algn="ctr"/>
            <a:r>
              <a:rPr lang="en-US" dirty="0"/>
              <a:t>‘’</a:t>
            </a:r>
            <a:r>
              <a:rPr lang="en-US" dirty="0" err="1"/>
              <a:t>Scikit</a:t>
            </a:r>
            <a:r>
              <a:rPr lang="en-US" dirty="0"/>
              <a:t>-learn’’</a:t>
            </a:r>
            <a:endParaRPr lang="en-IN" dirty="0"/>
          </a:p>
        </p:txBody>
      </p:sp>
      <p:sp>
        <p:nvSpPr>
          <p:cNvPr id="5" name="TextBox 4">
            <a:extLst>
              <a:ext uri="{FF2B5EF4-FFF2-40B4-BE49-F238E27FC236}">
                <a16:creationId xmlns:a16="http://schemas.microsoft.com/office/drawing/2014/main" id="{3C72CB6B-612C-4EEE-A3B9-70746BDE4DF2}"/>
              </a:ext>
            </a:extLst>
          </p:cNvPr>
          <p:cNvSpPr txBox="1"/>
          <p:nvPr/>
        </p:nvSpPr>
        <p:spPr>
          <a:xfrm>
            <a:off x="7449821" y="3105834"/>
            <a:ext cx="2614498" cy="646331"/>
          </a:xfrm>
          <a:prstGeom prst="rect">
            <a:avLst/>
          </a:prstGeom>
          <a:noFill/>
        </p:spPr>
        <p:txBody>
          <a:bodyPr wrap="none" rtlCol="0">
            <a:spAutoFit/>
          </a:bodyPr>
          <a:lstStyle/>
          <a:p>
            <a:r>
              <a:rPr lang="en-US" b="1" dirty="0">
                <a:solidFill>
                  <a:srgbClr val="00B050"/>
                </a:solidFill>
              </a:rPr>
              <a:t>Provide machine learning</a:t>
            </a:r>
          </a:p>
          <a:p>
            <a:r>
              <a:rPr lang="en-US" b="1" dirty="0" err="1">
                <a:solidFill>
                  <a:srgbClr val="00B050"/>
                </a:solidFill>
              </a:rPr>
              <a:t>Capabilites</a:t>
            </a:r>
            <a:r>
              <a:rPr lang="en-US" b="1" dirty="0">
                <a:solidFill>
                  <a:srgbClr val="00B050"/>
                </a:solidFill>
              </a:rPr>
              <a:t> in python</a:t>
            </a:r>
            <a:endParaRPr lang="en-IN" b="1" dirty="0">
              <a:solidFill>
                <a:srgbClr val="00B050"/>
              </a:solidFill>
            </a:endParaRPr>
          </a:p>
        </p:txBody>
      </p:sp>
      <p:sp>
        <p:nvSpPr>
          <p:cNvPr id="6" name="TextBox 5">
            <a:extLst>
              <a:ext uri="{FF2B5EF4-FFF2-40B4-BE49-F238E27FC236}">
                <a16:creationId xmlns:a16="http://schemas.microsoft.com/office/drawing/2014/main" id="{F168F6DD-5DF0-4709-97DE-4BE8BEB7276E}"/>
              </a:ext>
            </a:extLst>
          </p:cNvPr>
          <p:cNvSpPr txBox="1"/>
          <p:nvPr/>
        </p:nvSpPr>
        <p:spPr>
          <a:xfrm>
            <a:off x="408373" y="5708342"/>
            <a:ext cx="5125186" cy="369332"/>
          </a:xfrm>
          <a:prstGeom prst="rect">
            <a:avLst/>
          </a:prstGeom>
          <a:noFill/>
        </p:spPr>
        <p:txBody>
          <a:bodyPr wrap="none" rtlCol="0">
            <a:spAutoFit/>
          </a:bodyPr>
          <a:lstStyle/>
          <a:p>
            <a:r>
              <a:rPr lang="en-US" b="1" dirty="0">
                <a:solidFill>
                  <a:srgbClr val="00B050"/>
                </a:solidFill>
              </a:rPr>
              <a:t>Open source tools for data mining and data analysis</a:t>
            </a:r>
            <a:endParaRPr lang="en-IN" b="1" dirty="0">
              <a:solidFill>
                <a:srgbClr val="00B050"/>
              </a:solidFill>
            </a:endParaRPr>
          </a:p>
        </p:txBody>
      </p:sp>
      <p:pic>
        <p:nvPicPr>
          <p:cNvPr id="8" name="Picture 7">
            <a:extLst>
              <a:ext uri="{FF2B5EF4-FFF2-40B4-BE49-F238E27FC236}">
                <a16:creationId xmlns:a16="http://schemas.microsoft.com/office/drawing/2014/main" id="{217204C8-5773-4D4D-A91F-5A96677E8F2E}"/>
              </a:ext>
            </a:extLst>
          </p:cNvPr>
          <p:cNvPicPr>
            <a:picLocks noChangeAspect="1"/>
          </p:cNvPicPr>
          <p:nvPr/>
        </p:nvPicPr>
        <p:blipFill>
          <a:blip r:embed="rId2"/>
          <a:stretch>
            <a:fillRect/>
          </a:stretch>
        </p:blipFill>
        <p:spPr>
          <a:xfrm>
            <a:off x="6427433" y="448041"/>
            <a:ext cx="3888049" cy="2765676"/>
          </a:xfrm>
          <a:prstGeom prst="rect">
            <a:avLst/>
          </a:prstGeom>
        </p:spPr>
      </p:pic>
      <p:pic>
        <p:nvPicPr>
          <p:cNvPr id="10" name="Picture 9">
            <a:extLst>
              <a:ext uri="{FF2B5EF4-FFF2-40B4-BE49-F238E27FC236}">
                <a16:creationId xmlns:a16="http://schemas.microsoft.com/office/drawing/2014/main" id="{EF7F3A74-0D33-4530-8E7C-0B65D10C3CAD}"/>
              </a:ext>
            </a:extLst>
          </p:cNvPr>
          <p:cNvPicPr>
            <a:picLocks noChangeAspect="1"/>
          </p:cNvPicPr>
          <p:nvPr/>
        </p:nvPicPr>
        <p:blipFill>
          <a:blip r:embed="rId3"/>
          <a:stretch>
            <a:fillRect/>
          </a:stretch>
        </p:blipFill>
        <p:spPr>
          <a:xfrm>
            <a:off x="6427433" y="4740535"/>
            <a:ext cx="5646198" cy="1935613"/>
          </a:xfrm>
          <a:prstGeom prst="rect">
            <a:avLst/>
          </a:prstGeom>
        </p:spPr>
      </p:pic>
    </p:spTree>
    <p:extLst>
      <p:ext uri="{BB962C8B-B14F-4D97-AF65-F5344CB8AC3E}">
        <p14:creationId xmlns:p14="http://schemas.microsoft.com/office/powerpoint/2010/main" val="26775480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D5F57-E2AB-4F82-95D2-C83035D22595}"/>
              </a:ext>
            </a:extLst>
          </p:cNvPr>
          <p:cNvPicPr>
            <a:picLocks noChangeAspect="1"/>
          </p:cNvPicPr>
          <p:nvPr/>
        </p:nvPicPr>
        <p:blipFill>
          <a:blip r:embed="rId2"/>
          <a:stretch>
            <a:fillRect/>
          </a:stretch>
        </p:blipFill>
        <p:spPr>
          <a:xfrm>
            <a:off x="200025" y="0"/>
            <a:ext cx="11791950" cy="6858000"/>
          </a:xfrm>
          <a:prstGeom prst="rect">
            <a:avLst/>
          </a:prstGeom>
        </p:spPr>
      </p:pic>
    </p:spTree>
    <p:extLst>
      <p:ext uri="{BB962C8B-B14F-4D97-AF65-F5344CB8AC3E}">
        <p14:creationId xmlns:p14="http://schemas.microsoft.com/office/powerpoint/2010/main" val="2594816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7E8CBD6-FCC9-4913-8B72-566135EC8A58}"/>
              </a:ext>
            </a:extLst>
          </p:cNvPr>
          <p:cNvSpPr/>
          <p:nvPr/>
        </p:nvSpPr>
        <p:spPr>
          <a:xfrm>
            <a:off x="1269507" y="328474"/>
            <a:ext cx="9587883" cy="843378"/>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COMPONENTS OF SCIKIT LEARNING</a:t>
            </a:r>
            <a:endParaRPr lang="en-IN" dirty="0"/>
          </a:p>
        </p:txBody>
      </p:sp>
      <p:sp>
        <p:nvSpPr>
          <p:cNvPr id="3" name="TextBox 2">
            <a:extLst>
              <a:ext uri="{FF2B5EF4-FFF2-40B4-BE49-F238E27FC236}">
                <a16:creationId xmlns:a16="http://schemas.microsoft.com/office/drawing/2014/main" id="{5E0B26BE-2D03-479C-9C07-C38D861D4DD7}"/>
              </a:ext>
            </a:extLst>
          </p:cNvPr>
          <p:cNvSpPr txBox="1"/>
          <p:nvPr/>
        </p:nvSpPr>
        <p:spPr>
          <a:xfrm>
            <a:off x="1257670" y="1580225"/>
            <a:ext cx="7548477" cy="4524315"/>
          </a:xfrm>
          <a:prstGeom prst="rect">
            <a:avLst/>
          </a:prstGeom>
          <a:noFill/>
        </p:spPr>
        <p:txBody>
          <a:bodyPr wrap="none" rtlCol="0">
            <a:spAutoFit/>
          </a:bodyPr>
          <a:lstStyle/>
          <a:p>
            <a:pPr marL="457200" indent="-457200">
              <a:buFont typeface="Wingdings" panose="05000000000000000000" pitchFamily="2" charset="2"/>
              <a:buChar char="v"/>
            </a:pPr>
            <a:r>
              <a:rPr lang="en-US" sz="3200" b="1" dirty="0"/>
              <a:t>SUPERVISED LEARNING ALGORITHMS</a:t>
            </a:r>
          </a:p>
          <a:p>
            <a:pPr marL="457200" indent="-457200">
              <a:buFont typeface="Wingdings" panose="05000000000000000000" pitchFamily="2" charset="2"/>
              <a:buChar char="v"/>
            </a:pPr>
            <a:endParaRPr lang="en-US" sz="3200" b="1" dirty="0"/>
          </a:p>
          <a:p>
            <a:pPr marL="457200" indent="-457200">
              <a:buFont typeface="Wingdings" panose="05000000000000000000" pitchFamily="2" charset="2"/>
              <a:buChar char="v"/>
            </a:pPr>
            <a:r>
              <a:rPr lang="en-US" sz="3200" b="1" dirty="0"/>
              <a:t>CROSS VALIDATION</a:t>
            </a:r>
          </a:p>
          <a:p>
            <a:pPr marL="457200" indent="-457200">
              <a:buFont typeface="Wingdings" panose="05000000000000000000" pitchFamily="2" charset="2"/>
              <a:buChar char="v"/>
            </a:pPr>
            <a:endParaRPr lang="en-US" sz="3200" b="1" dirty="0"/>
          </a:p>
          <a:p>
            <a:pPr marL="457200" indent="-457200">
              <a:buFont typeface="Wingdings" panose="05000000000000000000" pitchFamily="2" charset="2"/>
              <a:buChar char="v"/>
            </a:pPr>
            <a:r>
              <a:rPr lang="en-US" sz="3200" b="1" dirty="0"/>
              <a:t>UNSUPERVISED LEARNING ALGORITHMS</a:t>
            </a:r>
          </a:p>
          <a:p>
            <a:pPr marL="457200" indent="-457200">
              <a:buFont typeface="Wingdings" panose="05000000000000000000" pitchFamily="2" charset="2"/>
              <a:buChar char="v"/>
            </a:pPr>
            <a:endParaRPr lang="en-US" sz="3200" b="1" dirty="0"/>
          </a:p>
          <a:p>
            <a:pPr marL="457200" indent="-457200">
              <a:buFont typeface="Wingdings" panose="05000000000000000000" pitchFamily="2" charset="2"/>
              <a:buChar char="v"/>
            </a:pPr>
            <a:r>
              <a:rPr lang="en-US" sz="3200" b="1" dirty="0"/>
              <a:t>VARIOUS TOY DATASETS</a:t>
            </a:r>
          </a:p>
          <a:p>
            <a:pPr marL="457200" indent="-457200">
              <a:buFont typeface="Wingdings" panose="05000000000000000000" pitchFamily="2" charset="2"/>
              <a:buChar char="v"/>
            </a:pPr>
            <a:endParaRPr lang="en-US" sz="3200" b="1" dirty="0"/>
          </a:p>
          <a:p>
            <a:pPr marL="457200" indent="-457200">
              <a:buFont typeface="Wingdings" panose="05000000000000000000" pitchFamily="2" charset="2"/>
              <a:buChar char="v"/>
            </a:pPr>
            <a:r>
              <a:rPr lang="en-US" sz="3200" b="1" dirty="0"/>
              <a:t>FEATURE EXTRACTION</a:t>
            </a:r>
            <a:endParaRPr lang="en-IN" sz="3200" b="1" dirty="0"/>
          </a:p>
        </p:txBody>
      </p:sp>
    </p:spTree>
    <p:extLst>
      <p:ext uri="{BB962C8B-B14F-4D97-AF65-F5344CB8AC3E}">
        <p14:creationId xmlns:p14="http://schemas.microsoft.com/office/powerpoint/2010/main" val="12285498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70CC16-CCC3-416E-B7BB-F0F1612B6E46}"/>
              </a:ext>
            </a:extLst>
          </p:cNvPr>
          <p:cNvSpPr/>
          <p:nvPr/>
        </p:nvSpPr>
        <p:spPr>
          <a:xfrm>
            <a:off x="2275641" y="1511318"/>
            <a:ext cx="8413073" cy="4893647"/>
          </a:xfrm>
          <a:prstGeom prst="rect">
            <a:avLst/>
          </a:prstGeom>
        </p:spPr>
        <p:txBody>
          <a:bodyPr wrap="square">
            <a:spAutoFit/>
          </a:bodyPr>
          <a:lstStyle/>
          <a:p>
            <a:r>
              <a:rPr lang="en-IN" sz="2400" b="1" dirty="0"/>
              <a:t>from  </a:t>
            </a:r>
            <a:r>
              <a:rPr lang="en-IN" sz="2400" b="1" dirty="0" err="1"/>
              <a:t>sklearn</a:t>
            </a:r>
            <a:r>
              <a:rPr lang="en-IN" sz="2400" b="1" dirty="0"/>
              <a:t> import </a:t>
            </a:r>
            <a:r>
              <a:rPr lang="en-IN" sz="2400" b="1" dirty="0" err="1"/>
              <a:t>preprocessing</a:t>
            </a:r>
            <a:endParaRPr lang="en-IN" sz="2400" b="1" dirty="0"/>
          </a:p>
          <a:p>
            <a:r>
              <a:rPr lang="en-IN" sz="2400" b="1" dirty="0"/>
              <a:t>from </a:t>
            </a:r>
            <a:r>
              <a:rPr lang="en-IN" sz="2400" b="1" dirty="0" err="1"/>
              <a:t>sklearn.preprocessing</a:t>
            </a:r>
            <a:r>
              <a:rPr lang="en-IN" sz="2400" b="1" dirty="0"/>
              <a:t> import </a:t>
            </a:r>
            <a:r>
              <a:rPr lang="en-IN" sz="2400" b="1" dirty="0" err="1"/>
              <a:t>MinMaxScaler</a:t>
            </a:r>
            <a:endParaRPr lang="en-IN" sz="2400" b="1" dirty="0"/>
          </a:p>
          <a:p>
            <a:r>
              <a:rPr lang="en-IN" sz="2400" b="1" dirty="0"/>
              <a:t>from </a:t>
            </a:r>
            <a:r>
              <a:rPr lang="en-IN" sz="2400" b="1" dirty="0" err="1"/>
              <a:t>sklearn.model_selection</a:t>
            </a:r>
            <a:r>
              <a:rPr lang="en-IN" sz="2400" b="1" dirty="0"/>
              <a:t> import </a:t>
            </a:r>
            <a:r>
              <a:rPr lang="en-IN" sz="2400" b="1" dirty="0" err="1"/>
              <a:t>train_test_split</a:t>
            </a:r>
            <a:endParaRPr lang="en-IN" sz="2400" b="1" dirty="0"/>
          </a:p>
          <a:p>
            <a:r>
              <a:rPr lang="en-IN" sz="2400" b="1" dirty="0"/>
              <a:t>from </a:t>
            </a:r>
            <a:r>
              <a:rPr lang="en-IN" sz="2400" b="1" dirty="0" err="1"/>
              <a:t>sklearn.linear_model</a:t>
            </a:r>
            <a:r>
              <a:rPr lang="en-IN" sz="2400" b="1" dirty="0"/>
              <a:t> import </a:t>
            </a:r>
            <a:r>
              <a:rPr lang="en-IN" sz="2400" b="1" dirty="0" err="1"/>
              <a:t>LogisticRegression</a:t>
            </a:r>
            <a:endParaRPr lang="en-IN" sz="2400" b="1" dirty="0"/>
          </a:p>
          <a:p>
            <a:r>
              <a:rPr lang="en-IN" sz="2400" b="1" dirty="0"/>
              <a:t>from </a:t>
            </a:r>
            <a:r>
              <a:rPr lang="en-IN" sz="2400" b="1" dirty="0" err="1"/>
              <a:t>sklearn.metrics</a:t>
            </a:r>
            <a:r>
              <a:rPr lang="en-IN" sz="2400" b="1" dirty="0"/>
              <a:t> import </a:t>
            </a:r>
            <a:r>
              <a:rPr lang="en-IN" sz="2400" b="1" dirty="0" err="1"/>
              <a:t>accuracy_score</a:t>
            </a:r>
            <a:endParaRPr lang="en-IN" sz="2400" b="1" dirty="0"/>
          </a:p>
          <a:p>
            <a:r>
              <a:rPr lang="en-IN" sz="2400" b="1" dirty="0"/>
              <a:t>#from </a:t>
            </a:r>
            <a:r>
              <a:rPr lang="en-IN" sz="2400" b="1" dirty="0" err="1"/>
              <a:t>sklearn.tree</a:t>
            </a:r>
            <a:r>
              <a:rPr lang="en-IN" sz="2400" b="1" dirty="0"/>
              <a:t> import </a:t>
            </a:r>
            <a:r>
              <a:rPr lang="en-IN" sz="2400" b="1" dirty="0" err="1"/>
              <a:t>DecisionTreeClassifiers</a:t>
            </a:r>
            <a:endParaRPr lang="en-IN" sz="2400" b="1" dirty="0"/>
          </a:p>
          <a:p>
            <a:r>
              <a:rPr lang="en-IN" sz="2400" b="1" dirty="0"/>
              <a:t>#from </a:t>
            </a:r>
            <a:r>
              <a:rPr lang="en-IN" sz="2400" b="1" dirty="0" err="1"/>
              <a:t>sklearn.ensemble</a:t>
            </a:r>
            <a:r>
              <a:rPr lang="en-IN" sz="2400" b="1" dirty="0"/>
              <a:t> import </a:t>
            </a:r>
            <a:r>
              <a:rPr lang="en-IN" sz="2400" b="1" dirty="0" err="1"/>
              <a:t>RandomForestClassifier</a:t>
            </a:r>
            <a:endParaRPr lang="en-IN" sz="2400" b="1" dirty="0"/>
          </a:p>
          <a:p>
            <a:r>
              <a:rPr lang="en-IN" sz="2400" b="1" dirty="0"/>
              <a:t>#from </a:t>
            </a:r>
            <a:r>
              <a:rPr lang="en-IN" sz="2400" b="1" dirty="0" err="1"/>
              <a:t>sklearn.metrics</a:t>
            </a:r>
            <a:r>
              <a:rPr lang="en-IN" sz="2400" b="1" dirty="0"/>
              <a:t> import </a:t>
            </a:r>
            <a:r>
              <a:rPr lang="en-IN" sz="2400" b="1" dirty="0" err="1"/>
              <a:t>cohen_kappa_score</a:t>
            </a:r>
            <a:r>
              <a:rPr lang="en-IN" sz="2400" b="1" dirty="0"/>
              <a:t> as kappa</a:t>
            </a:r>
          </a:p>
          <a:p>
            <a:r>
              <a:rPr lang="en-IN" sz="2400" b="1" dirty="0"/>
              <a:t>from </a:t>
            </a:r>
            <a:r>
              <a:rPr lang="en-IN" sz="2400" b="1" dirty="0" err="1"/>
              <a:t>sklearn.metrics</a:t>
            </a:r>
            <a:r>
              <a:rPr lang="en-IN" sz="2400" b="1" dirty="0"/>
              <a:t> import </a:t>
            </a:r>
            <a:r>
              <a:rPr lang="en-IN" sz="2400" b="1" dirty="0" err="1"/>
              <a:t>confusion_matrix</a:t>
            </a:r>
            <a:endParaRPr lang="en-IN" sz="2400" b="1" dirty="0"/>
          </a:p>
          <a:p>
            <a:r>
              <a:rPr lang="en-IN" sz="2400" b="1" dirty="0"/>
              <a:t>from </a:t>
            </a:r>
            <a:r>
              <a:rPr lang="en-IN" sz="2400" b="1" dirty="0" err="1"/>
              <a:t>sklearn</a:t>
            </a:r>
            <a:r>
              <a:rPr lang="en-IN" sz="2400" b="1" dirty="0"/>
              <a:t> import metrics</a:t>
            </a:r>
          </a:p>
          <a:p>
            <a:r>
              <a:rPr lang="en-IN" sz="2400" b="1" dirty="0"/>
              <a:t>import </a:t>
            </a:r>
            <a:r>
              <a:rPr lang="en-IN" sz="2400" b="1" dirty="0" err="1"/>
              <a:t>matplotlib.pyplot</a:t>
            </a:r>
            <a:r>
              <a:rPr lang="en-IN" sz="2400" b="1" dirty="0"/>
              <a:t> as </a:t>
            </a:r>
            <a:r>
              <a:rPr lang="en-IN" sz="2400" b="1" dirty="0" err="1"/>
              <a:t>plt</a:t>
            </a:r>
            <a:endParaRPr lang="en-IN" sz="2400" b="1" dirty="0"/>
          </a:p>
          <a:p>
            <a:r>
              <a:rPr lang="en-IN" sz="2400" b="1" dirty="0"/>
              <a:t>import warnings</a:t>
            </a:r>
          </a:p>
          <a:p>
            <a:r>
              <a:rPr lang="en-IN" sz="2400" b="1" dirty="0" err="1"/>
              <a:t>warnings.filterwarnings</a:t>
            </a:r>
            <a:r>
              <a:rPr lang="en-IN" sz="2400" b="1" dirty="0"/>
              <a:t>("ignore")</a:t>
            </a:r>
          </a:p>
        </p:txBody>
      </p:sp>
      <p:sp>
        <p:nvSpPr>
          <p:cNvPr id="3" name="Rectangle 2">
            <a:extLst>
              <a:ext uri="{FF2B5EF4-FFF2-40B4-BE49-F238E27FC236}">
                <a16:creationId xmlns:a16="http://schemas.microsoft.com/office/drawing/2014/main" id="{A85D9357-2816-4AE0-A84C-20E48604E004}"/>
              </a:ext>
            </a:extLst>
          </p:cNvPr>
          <p:cNvSpPr/>
          <p:nvPr/>
        </p:nvSpPr>
        <p:spPr>
          <a:xfrm>
            <a:off x="3092176" y="453035"/>
            <a:ext cx="519090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SKLEARN LIBRARY</a:t>
            </a:r>
          </a:p>
        </p:txBody>
      </p:sp>
    </p:spTree>
    <p:extLst>
      <p:ext uri="{BB962C8B-B14F-4D97-AF65-F5344CB8AC3E}">
        <p14:creationId xmlns:p14="http://schemas.microsoft.com/office/powerpoint/2010/main" val="24248549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A8E6E4-EC08-4705-8F8B-1156A45ADF8F}"/>
              </a:ext>
            </a:extLst>
          </p:cNvPr>
          <p:cNvSpPr/>
          <p:nvPr/>
        </p:nvSpPr>
        <p:spPr>
          <a:xfrm>
            <a:off x="807868" y="1166843"/>
            <a:ext cx="10147176" cy="3754874"/>
          </a:xfrm>
          <a:prstGeom prst="rect">
            <a:avLst/>
          </a:prstGeom>
        </p:spPr>
        <p:txBody>
          <a:bodyPr wrap="square">
            <a:spAutoFit/>
          </a:bodyPr>
          <a:lstStyle/>
          <a:p>
            <a:r>
              <a:rPr lang="en-US" sz="4000" b="1" cap="all" dirty="0">
                <a:solidFill>
                  <a:schemeClr val="accent6">
                    <a:lumMod val="50000"/>
                  </a:schemeClr>
                </a:solidFill>
                <a:latin typeface="Barlow Semi Condensed"/>
              </a:rPr>
              <a:t>OVERFITTING AND UNDERFITTING</a:t>
            </a:r>
          </a:p>
          <a:p>
            <a:r>
              <a:rPr lang="en-US" dirty="0">
                <a:latin typeface="Lato"/>
              </a:rPr>
              <a:t>To take a real-life example, borrowed from the excellent post by </a:t>
            </a:r>
            <a:r>
              <a:rPr lang="en-US" u="sng" dirty="0">
                <a:latin typeface="Lato"/>
                <a:hlinkClick r:id="rId2">
                  <a:extLst>
                    <a:ext uri="{A12FA001-AC4F-418D-AE19-62706E023703}">
                      <ahyp:hlinkClr xmlns:ahyp="http://schemas.microsoft.com/office/drawing/2018/hyperlinkcolor" val="tx"/>
                    </a:ext>
                  </a:extLst>
                </a:hlinkClick>
              </a:rPr>
              <a:t>William </a:t>
            </a:r>
            <a:r>
              <a:rPr lang="en-US" u="sng" dirty="0" err="1">
                <a:latin typeface="Lato"/>
                <a:hlinkClick r:id="rId2">
                  <a:extLst>
                    <a:ext uri="{A12FA001-AC4F-418D-AE19-62706E023703}">
                      <ahyp:hlinkClr xmlns:ahyp="http://schemas.microsoft.com/office/drawing/2018/hyperlinkcolor" val="tx"/>
                    </a:ext>
                  </a:extLst>
                </a:hlinkClick>
              </a:rPr>
              <a:t>Koehrsen</a:t>
            </a:r>
            <a:r>
              <a:rPr lang="en-US" dirty="0">
                <a:latin typeface="Lato"/>
              </a:rPr>
              <a:t>, </a:t>
            </a:r>
            <a:r>
              <a:rPr lang="en-US" b="1" dirty="0">
                <a:latin typeface="Lato"/>
              </a:rPr>
              <a:t>overfitting</a:t>
            </a:r>
            <a:r>
              <a:rPr lang="en-US" dirty="0">
                <a:latin typeface="Lato"/>
              </a:rPr>
              <a:t> is like trying to learn the English language by using a very specific training set. For example, reading all the plays by Shakespeare. Someone who learns the language using only Shakespeare, as an example, will learn a very specialized form of English and may not be able to understand other English text.</a:t>
            </a:r>
          </a:p>
          <a:p>
            <a:endParaRPr lang="en-US" dirty="0">
              <a:latin typeface="Lato"/>
            </a:endParaRPr>
          </a:p>
          <a:p>
            <a:endParaRPr lang="en-US" dirty="0">
              <a:latin typeface="Lato"/>
            </a:endParaRPr>
          </a:p>
          <a:p>
            <a:r>
              <a:rPr lang="en-US" dirty="0">
                <a:latin typeface="Lato"/>
              </a:rPr>
              <a:t>To understand </a:t>
            </a:r>
            <a:r>
              <a:rPr lang="en-US" b="1" dirty="0">
                <a:latin typeface="Lato"/>
              </a:rPr>
              <a:t>underfitting</a:t>
            </a:r>
            <a:r>
              <a:rPr lang="en-US" dirty="0">
                <a:latin typeface="Lato"/>
              </a:rPr>
              <a:t>, consider someone who tries to learn English by listening to Seinfeld episodes, but ignoring most of the sentences and using only those that start with common words like “a”, “the”, “I”, etc. This person would have a very limited understanding even of those sentences themselves, not to mention a poor ability to understand English text in general.</a:t>
            </a:r>
            <a:endParaRPr lang="en-US" b="0" i="0" dirty="0">
              <a:effectLst/>
              <a:latin typeface="Lato"/>
            </a:endParaRPr>
          </a:p>
        </p:txBody>
      </p:sp>
    </p:spTree>
    <p:extLst>
      <p:ext uri="{BB962C8B-B14F-4D97-AF65-F5344CB8AC3E}">
        <p14:creationId xmlns:p14="http://schemas.microsoft.com/office/powerpoint/2010/main" val="37715957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6F4B9-E0B0-4AB2-98F1-6AA3EC8775B6}"/>
              </a:ext>
            </a:extLst>
          </p:cNvPr>
          <p:cNvPicPr>
            <a:picLocks noChangeAspect="1"/>
          </p:cNvPicPr>
          <p:nvPr/>
        </p:nvPicPr>
        <p:blipFill>
          <a:blip r:embed="rId2"/>
          <a:stretch>
            <a:fillRect/>
          </a:stretch>
        </p:blipFill>
        <p:spPr>
          <a:xfrm>
            <a:off x="852256" y="781235"/>
            <a:ext cx="9951868" cy="5335480"/>
          </a:xfrm>
          <a:prstGeom prst="rect">
            <a:avLst/>
          </a:prstGeom>
        </p:spPr>
      </p:pic>
    </p:spTree>
    <p:extLst>
      <p:ext uri="{BB962C8B-B14F-4D97-AF65-F5344CB8AC3E}">
        <p14:creationId xmlns:p14="http://schemas.microsoft.com/office/powerpoint/2010/main" val="30811881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1553</TotalTime>
  <Words>7737</Words>
  <Application>Microsoft Office PowerPoint</Application>
  <PresentationFormat>Widescreen</PresentationFormat>
  <Paragraphs>1640</Paragraphs>
  <Slides>188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188</vt:i4>
      </vt:variant>
    </vt:vector>
  </HeadingPairs>
  <TitlesOfParts>
    <vt:vector size="202" baseType="lpstr">
      <vt:lpstr>MS Gothic</vt:lpstr>
      <vt:lpstr>Arial</vt:lpstr>
      <vt:lpstr>Arial Black</vt:lpstr>
      <vt:lpstr>Barlow Semi Condensed</vt:lpstr>
      <vt:lpstr>Calibri</vt:lpstr>
      <vt:lpstr>Calibri Light</vt:lpstr>
      <vt:lpstr>Cambria</vt:lpstr>
      <vt:lpstr>inherit</vt:lpstr>
      <vt:lpstr>Lato</vt:lpstr>
      <vt:lpstr>Linux Libertine</vt:lpstr>
      <vt:lpstr>Roboto</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Abhinash Mishra</dc:creator>
  <cp:lastModifiedBy>Abhinash Mishra</cp:lastModifiedBy>
  <cp:revision>186</cp:revision>
  <dcterms:created xsi:type="dcterms:W3CDTF">2019-06-01T08:44:37Z</dcterms:created>
  <dcterms:modified xsi:type="dcterms:W3CDTF">2019-09-26T04:08:08Z</dcterms:modified>
</cp:coreProperties>
</file>